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5" r:id="rId9"/>
    <p:sldId id="264" r:id="rId10"/>
    <p:sldId id="266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9874D-2542-41B4-83BC-CA44BC39A778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412EC-54B3-4FA2-BF56-AC20064A8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9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412EC-54B3-4FA2-BF56-AC20064A87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3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96A4E86-AB11-4F59-BEF6-570E2DA1778C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C63A7D-5FA7-46D0-BD90-162BBFF73A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m.wikipedia.org/wiki/&#1052;&#1072;&#1075;&#1080;&#1095;&#1077;&#1089;&#1082;&#1080;&#1081;_&#1082;&#1074;&#1072;&#1076;&#1088;&#1072;&#1090;" TargetMode="External"/><Relationship Id="rId2" Type="http://schemas.openxmlformats.org/officeDocument/2006/relationships/hyperlink" Target="http://www.kakprosto.ru/kak-841357-magicheskiy-kvadrat-kak-eto-rabotaet#ixzz3q8aJHBy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xers.ru/fotooboi/peshka-85194756" TargetMode="External"/><Relationship Id="rId4" Type="http://schemas.openxmlformats.org/officeDocument/2006/relationships/hyperlink" Target="http://www.e-reading.life/bookreader.php/92134/Suhin_-_Shahmaty_dlya_samyh_malen%27kih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ru.m.wikipedia.org/wiki/%D0%9A%D0%B8%D1%82%D0%B0%D0%B9%D1%81%D0%BA%D0%BE%D0%B5_%D0%BF%D0%B8%D1%81%D1%8C%D0%BC%D0%BE#.D0.9F.D0.BE.D0.BB.D0.BD.D1.8B.D0.B5_.D0.B8_.D1.83.D0.BF.D1.80.D0.BE.D1.89.D1.91.D0.BD.D0.BD.D1.8B.D0.B5_.D0.B8.D0.B5.D1.80.D0.BE.D0.B3.D0.BB.D0.B8.D1.84.D1.8B" TargetMode="External"/><Relationship Id="rId7" Type="http://schemas.openxmlformats.org/officeDocument/2006/relationships/hyperlink" Target="https://ru.m.wikipedia.org/w/index.php?title=2200_%D0%B3%D0%BE%D0%B4_%D0%B4%D0%BE_%D0%BD.%D1%8D.&amp;action=edit&amp;redlink=1" TargetMode="External"/><Relationship Id="rId2" Type="http://schemas.openxmlformats.org/officeDocument/2006/relationships/hyperlink" Target="https://ru.m.wikipedia.org/wiki/%D0%9A%D0%B8%D1%82%D0%B0%D0%B9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m.wikipedia.org/wiki/%D0%94%D1%80%D0%B5%D0%B2%D0%BD%D0%B8%D0%B9_%D0%9A%D0%B8%D1%82%D0%B0%D0%B9" TargetMode="External"/><Relationship Id="rId5" Type="http://schemas.openxmlformats.org/officeDocument/2006/relationships/hyperlink" Target="https://ru.m.wikipedia.org/wiki/%D0%9F%D0%B8%D0%BD%D1%8C%D0%B8%D0%BD%D1%8C" TargetMode="External"/><Relationship Id="rId4" Type="http://schemas.openxmlformats.org/officeDocument/2006/relationships/hyperlink" Target="https://ru.m.wikipedia.org/wiki/%D0%A3%D0%BF%D1%80%D0%BE%D1%89%D0%B5%D0%BD%D0%B8%D0%B5_%D0%B8%D0%B5%D1%80%D0%BE%D0%B3%D0%BB%D0%B8%D1%84%D0%BE%D0%B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Урок-исследование по математике</a:t>
            </a:r>
          </a:p>
          <a:p>
            <a:r>
              <a:rPr lang="ru-RU" dirty="0"/>
              <a:t>в</a:t>
            </a:r>
            <a:r>
              <a:rPr lang="ru-RU" dirty="0" smtClean="0"/>
              <a:t> 3 классе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624735"/>
            <a:ext cx="8136904" cy="90060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212976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интересен квадрат?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7, на 7 и соответствующие случаи деления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6612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Выполнила Плетнева Е.В., МОУ «</a:t>
            </a:r>
            <a:r>
              <a:rPr lang="ru-RU" b="1" dirty="0" err="1" smtClean="0">
                <a:solidFill>
                  <a:srgbClr val="002060"/>
                </a:solidFill>
              </a:rPr>
              <a:t>Грицовская</a:t>
            </a:r>
            <a:r>
              <a:rPr lang="ru-RU" b="1" dirty="0" smtClean="0">
                <a:solidFill>
                  <a:srgbClr val="002060"/>
                </a:solidFill>
              </a:rPr>
              <a:t> СШ имени Д.С. Сидорова» </a:t>
            </a:r>
          </a:p>
          <a:p>
            <a:pPr marL="11430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Грицовский</a:t>
            </a:r>
            <a:r>
              <a:rPr lang="ru-RU" b="1" dirty="0" smtClean="0">
                <a:solidFill>
                  <a:srgbClr val="002060"/>
                </a:solidFill>
              </a:rPr>
              <a:t>, 2014 г.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2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0670"/>
              </p:ext>
            </p:extLst>
          </p:nvPr>
        </p:nvGraphicFramePr>
        <p:xfrm>
          <a:off x="367916" y="260649"/>
          <a:ext cx="4996176" cy="47525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9542"/>
                <a:gridCol w="499542"/>
                <a:gridCol w="499542"/>
                <a:gridCol w="499542"/>
                <a:gridCol w="499542"/>
                <a:gridCol w="499542"/>
                <a:gridCol w="499542"/>
                <a:gridCol w="499542"/>
                <a:gridCol w="499542"/>
                <a:gridCol w="500298"/>
              </a:tblGrid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7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http://likebook.ru/store/pictures/28/28071/20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1" t="-143058" r="-25711" b="143058"/>
          <a:stretch/>
        </p:blipFill>
        <p:spPr bwMode="auto">
          <a:xfrm>
            <a:off x="6804248" y="954422"/>
            <a:ext cx="30575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Шахматы для самых маленьки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07" y="3717032"/>
            <a:ext cx="2822815" cy="286246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 flipV="1">
            <a:off x="5148064" y="234888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644008" y="1376771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139952" y="476672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779912" y="47667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292352" y="1376771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4788024" y="234888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3635896" y="4725144"/>
            <a:ext cx="324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635896" y="3933056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131840" y="3762609"/>
            <a:ext cx="324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123991" y="2987253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5576" y="1484784"/>
            <a:ext cx="324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331640" y="2348880"/>
            <a:ext cx="324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79612" y="1484784"/>
            <a:ext cx="0" cy="8183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650206" y="2348880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3" name="Picture 9" descr="http://static2.bigstockphoto.com/thumbs/6/2/1/large2/1268831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4" t="6760" r="9444" b="9099"/>
          <a:stretch/>
        </p:blipFill>
        <p:spPr bwMode="auto">
          <a:xfrm>
            <a:off x="5563282" y="1865972"/>
            <a:ext cx="1008647" cy="175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92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03599"/>
              </p:ext>
            </p:extLst>
          </p:nvPr>
        </p:nvGraphicFramePr>
        <p:xfrm>
          <a:off x="1619672" y="1340768"/>
          <a:ext cx="2502535" cy="2494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825"/>
              </a:tblGrid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58520"/>
              </p:ext>
            </p:extLst>
          </p:nvPr>
        </p:nvGraphicFramePr>
        <p:xfrm>
          <a:off x="4499992" y="1340768"/>
          <a:ext cx="2502535" cy="2494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825"/>
              </a:tblGrid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29401"/>
              </p:ext>
            </p:extLst>
          </p:nvPr>
        </p:nvGraphicFramePr>
        <p:xfrm>
          <a:off x="1691680" y="4149080"/>
          <a:ext cx="2502535" cy="2494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825"/>
              </a:tblGrid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99831"/>
              </p:ext>
            </p:extLst>
          </p:nvPr>
        </p:nvGraphicFramePr>
        <p:xfrm>
          <a:off x="4499992" y="4149080"/>
          <a:ext cx="2502535" cy="2494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190"/>
                <a:gridCol w="250825"/>
              </a:tblGrid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Исследуй числовые узоры в стоклеточном квадрате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Интернет – ресурсы: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3735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http://www.kakprosto.ru/kak-841357-magicheskiy-kvadrat-kak-eto-rabotaet#ixzz3q8aJHBy5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https://ru.m.wikipedia.org/wiki/</a:t>
            </a:r>
            <a:r>
              <a:rPr lang="ru-RU" dirty="0" err="1" smtClean="0">
                <a:solidFill>
                  <a:srgbClr val="002060"/>
                </a:solidFill>
                <a:hlinkClick r:id="rId3"/>
              </a:rPr>
              <a:t>Магический_квадрат</a:t>
            </a:r>
            <a:endParaRPr lang="ru-RU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http://www.e-reading.life/bookreader.php/92134/Suhin_-_Shahmaty_dlya_samyh_malen%27kih.html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http://pixers.ru/fotooboi/peshka-85194756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6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encyc.yandex.net/illustrations/vlasov/pictures/05/3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8254"/>
            <a:ext cx="3744416" cy="480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encyc.yandex.net/illustrations/vlasov/pictures/05/36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6" t="-353" r="326" b="67802"/>
          <a:stretch/>
        </p:blipFill>
        <p:spPr bwMode="auto">
          <a:xfrm>
            <a:off x="5076056" y="1834863"/>
            <a:ext cx="3312368" cy="364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Из истории магических  квадратов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4294967295"/>
          </p:nvPr>
        </p:nvSpPr>
        <p:spPr>
          <a:xfrm>
            <a:off x="4355975" y="5589240"/>
            <a:ext cx="4548871" cy="102287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Г</a:t>
            </a:r>
            <a:r>
              <a:rPr lang="ru-RU" sz="1800" b="1" dirty="0" smtClean="0">
                <a:solidFill>
                  <a:srgbClr val="002060"/>
                </a:solidFill>
              </a:rPr>
              <a:t>равюра  «</a:t>
            </a:r>
            <a:r>
              <a:rPr lang="ru-RU" sz="1800" b="1" dirty="0">
                <a:solidFill>
                  <a:srgbClr val="002060"/>
                </a:solidFill>
              </a:rPr>
              <a:t>Меланхолия» </a:t>
            </a:r>
            <a:r>
              <a:rPr lang="ru-RU" sz="1800" b="1" dirty="0" smtClean="0">
                <a:solidFill>
                  <a:srgbClr val="002060"/>
                </a:solidFill>
              </a:rPr>
              <a:t> немецкого художника Альбрехта Дюрера.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1514 год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1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Из истории магических  квадратов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932040" y="2060847"/>
            <a:ext cx="3816424" cy="2376265"/>
          </a:xfrm>
          <a:noFill/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Ло Шу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(</a:t>
            </a:r>
            <a:r>
              <a:rPr lang="ru-RU" sz="2000" b="1" dirty="0">
                <a:solidFill>
                  <a:srgbClr val="002060"/>
                </a:solidFill>
                <a:hlinkClick r:id="rId2" tooltip="Китайский язык"/>
              </a:rPr>
              <a:t>кит.</a:t>
            </a: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err="1">
                <a:solidFill>
                  <a:srgbClr val="002060"/>
                </a:solidFill>
                <a:hlinkClick r:id="rId3" tooltip="Китайское письмо"/>
              </a:rPr>
              <a:t>трад</a:t>
            </a:r>
            <a:r>
              <a:rPr lang="ru-RU" sz="2000" b="1" dirty="0">
                <a:solidFill>
                  <a:srgbClr val="002060"/>
                </a:solidFill>
                <a:hlinkClick r:id="rId3" tooltip="Китайское письмо"/>
              </a:rPr>
              <a:t>.</a:t>
            </a: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ja-JP" altLang="en-US" sz="2000" b="1" dirty="0">
                <a:solidFill>
                  <a:srgbClr val="002060"/>
                </a:solidFill>
              </a:rPr>
              <a:t>洛書</a:t>
            </a:r>
            <a:r>
              <a:rPr lang="en-US" altLang="ja-JP" sz="2000" b="1" dirty="0">
                <a:solidFill>
                  <a:srgbClr val="002060"/>
                </a:solidFill>
              </a:rPr>
              <a:t>, </a:t>
            </a:r>
            <a:r>
              <a:rPr lang="ru-RU" sz="2000" b="1" dirty="0">
                <a:solidFill>
                  <a:srgbClr val="002060"/>
                </a:solidFill>
                <a:hlinkClick r:id="rId4" tooltip="Упрощение иероглифов"/>
              </a:rPr>
              <a:t>упр.</a:t>
            </a: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ja-JP" altLang="en-US" sz="2000" b="1" dirty="0">
                <a:solidFill>
                  <a:srgbClr val="002060"/>
                </a:solidFill>
              </a:rPr>
              <a:t>洛书</a:t>
            </a:r>
            <a:r>
              <a:rPr lang="en-US" altLang="ja-JP" sz="2000" b="1" dirty="0">
                <a:solidFill>
                  <a:srgbClr val="002060"/>
                </a:solidFill>
              </a:rPr>
              <a:t>, </a:t>
            </a:r>
            <a:r>
              <a:rPr lang="ru-RU" sz="2000" b="1" dirty="0" err="1">
                <a:solidFill>
                  <a:srgbClr val="002060"/>
                </a:solidFill>
                <a:hlinkClick r:id="rId5" tooltip="Пиньинь"/>
              </a:rPr>
              <a:t>пиньинь</a:t>
            </a:r>
            <a:r>
              <a:rPr lang="ru-RU" sz="2000" b="1" dirty="0">
                <a:solidFill>
                  <a:srgbClr val="002060"/>
                </a:solidFill>
              </a:rPr>
              <a:t>: </a:t>
            </a:r>
            <a:r>
              <a:rPr lang="en-US" sz="2000" b="1" i="1" dirty="0" err="1">
                <a:solidFill>
                  <a:srgbClr val="002060"/>
                </a:solidFill>
              </a:rPr>
              <a:t>luò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</a:rPr>
              <a:t>shū</a:t>
            </a:r>
            <a:r>
              <a:rPr lang="en-US" sz="2000" b="1" dirty="0">
                <a:solidFill>
                  <a:srgbClr val="002060"/>
                </a:solidFill>
              </a:rPr>
              <a:t>)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Был </a:t>
            </a:r>
            <a:r>
              <a:rPr lang="ru-RU" sz="2000" b="1" dirty="0">
                <a:solidFill>
                  <a:srgbClr val="002060"/>
                </a:solidFill>
              </a:rPr>
              <a:t>известен ещё в </a:t>
            </a:r>
            <a:r>
              <a:rPr lang="ru-RU" sz="2000" b="1" dirty="0">
                <a:solidFill>
                  <a:srgbClr val="002060"/>
                </a:solidFill>
                <a:hlinkClick r:id="rId6" tooltip="Древний Китай"/>
              </a:rPr>
              <a:t>Древнем Китае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первое </a:t>
            </a:r>
            <a:r>
              <a:rPr lang="ru-RU" sz="2000" b="1" dirty="0">
                <a:solidFill>
                  <a:srgbClr val="002060"/>
                </a:solidFill>
              </a:rPr>
              <a:t>изображение на черепаховом панцире датируется </a:t>
            </a:r>
            <a:r>
              <a:rPr lang="ru-RU" sz="2000" b="1" dirty="0">
                <a:solidFill>
                  <a:srgbClr val="002060"/>
                </a:solidFill>
                <a:hlinkClick r:id="rId7" tooltip="2200 год до н.э. (страница отсутствует)"/>
              </a:rPr>
              <a:t>2200г. до н.э.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" name="Picture 2" descr="http://i.stack.imgur.com/6DOq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2034667"/>
            <a:ext cx="4038600" cy="3986621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21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29212"/>
              </p:ext>
            </p:extLst>
          </p:nvPr>
        </p:nvGraphicFramePr>
        <p:xfrm>
          <a:off x="1763688" y="260648"/>
          <a:ext cx="6192688" cy="59766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20113"/>
              </a:tblGrid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4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4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97237"/>
              </p:ext>
            </p:extLst>
          </p:nvPr>
        </p:nvGraphicFramePr>
        <p:xfrm>
          <a:off x="1763688" y="260648"/>
          <a:ext cx="6192688" cy="59766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20113"/>
              </a:tblGrid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4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6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86237"/>
              </p:ext>
            </p:extLst>
          </p:nvPr>
        </p:nvGraphicFramePr>
        <p:xfrm>
          <a:off x="1619672" y="260648"/>
          <a:ext cx="6192688" cy="61206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20113"/>
              </a:tblGrid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700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67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84616"/>
              </p:ext>
            </p:extLst>
          </p:nvPr>
        </p:nvGraphicFramePr>
        <p:xfrm>
          <a:off x="1547664" y="332656"/>
          <a:ext cx="6192688" cy="61206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20113"/>
              </a:tblGrid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09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700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2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83335"/>
              </p:ext>
            </p:extLst>
          </p:nvPr>
        </p:nvGraphicFramePr>
        <p:xfrm>
          <a:off x="1475656" y="332656"/>
          <a:ext cx="6192688" cy="59766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19175"/>
                <a:gridCol w="620113"/>
              </a:tblGrid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4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7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33405"/>
              </p:ext>
            </p:extLst>
          </p:nvPr>
        </p:nvGraphicFramePr>
        <p:xfrm>
          <a:off x="1547664" y="404664"/>
          <a:ext cx="5976664" cy="56886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7576"/>
                <a:gridCol w="597576"/>
                <a:gridCol w="597576"/>
                <a:gridCol w="597576"/>
                <a:gridCol w="597576"/>
                <a:gridCol w="597576"/>
                <a:gridCol w="597576"/>
                <a:gridCol w="597576"/>
                <a:gridCol w="597576"/>
                <a:gridCol w="598480"/>
              </a:tblGrid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6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6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6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51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http://likebook.ru/store/pictures/28/28071/20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1" t="-143058" r="-25711" b="143058"/>
          <a:stretch/>
        </p:blipFill>
        <p:spPr bwMode="auto">
          <a:xfrm>
            <a:off x="6804248" y="954422"/>
            <a:ext cx="30575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935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216</TotalTime>
  <Words>593</Words>
  <Application>Microsoft Office PowerPoint</Application>
  <PresentationFormat>Экран (4:3)</PresentationFormat>
  <Paragraphs>954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 </vt:lpstr>
      <vt:lpstr>Из истории магических  квадратов</vt:lpstr>
      <vt:lpstr>Из истории магических  квадратов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Исследуй числовые узоры в стоклеточном квадрате</vt:lpstr>
      <vt:lpstr>Интернет – ресурсы: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17</cp:revision>
  <dcterms:created xsi:type="dcterms:W3CDTF">2015-10-31T09:28:05Z</dcterms:created>
  <dcterms:modified xsi:type="dcterms:W3CDTF">2015-10-31T13:04:29Z</dcterms:modified>
</cp:coreProperties>
</file>