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62" r:id="rId5"/>
    <p:sldId id="264" r:id="rId6"/>
    <p:sldId id="266" r:id="rId7"/>
    <p:sldId id="270" r:id="rId8"/>
    <p:sldId id="271" r:id="rId9"/>
    <p:sldId id="272" r:id="rId10"/>
    <p:sldId id="273" r:id="rId11"/>
    <p:sldId id="274" r:id="rId12"/>
    <p:sldId id="275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CC00"/>
    <a:srgbClr val="99FF33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D6EF-5483-4CBD-873C-DD52FB679ECA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38F9-3445-45D6-8C2A-8DBDD4EBC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D6EF-5483-4CBD-873C-DD52FB679ECA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38F9-3445-45D6-8C2A-8DBDD4EBC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D6EF-5483-4CBD-873C-DD52FB679ECA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38F9-3445-45D6-8C2A-8DBDD4EBC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D6EF-5483-4CBD-873C-DD52FB679ECA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38F9-3445-45D6-8C2A-8DBDD4EBC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D6EF-5483-4CBD-873C-DD52FB679ECA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38F9-3445-45D6-8C2A-8DBDD4EBC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D6EF-5483-4CBD-873C-DD52FB679ECA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38F9-3445-45D6-8C2A-8DBDD4EBC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D6EF-5483-4CBD-873C-DD52FB679ECA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38F9-3445-45D6-8C2A-8DBDD4EBC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D6EF-5483-4CBD-873C-DD52FB679ECA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38F9-3445-45D6-8C2A-8DBDD4EBC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D6EF-5483-4CBD-873C-DD52FB679ECA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38F9-3445-45D6-8C2A-8DBDD4EBC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D6EF-5483-4CBD-873C-DD52FB679ECA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38F9-3445-45D6-8C2A-8DBDD4EBC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D6EF-5483-4CBD-873C-DD52FB679ECA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38F9-3445-45D6-8C2A-8DBDD4EBC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7D6EF-5483-4CBD-873C-DD52FB679ECA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E38F9-3445-45D6-8C2A-8DBDD4EBC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2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3.jpeg"/><Relationship Id="rId7" Type="http://schemas.openxmlformats.org/officeDocument/2006/relationships/hyperlink" Target="http://rg.ru/i/translations/1343224690_basketball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3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2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2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KAZAN is the host city of the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Universiade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2013</a:t>
            </a:r>
            <a:endParaRPr lang="ru-RU" sz="3600" dirty="0">
              <a:solidFill>
                <a:schemeClr val="tx2">
                  <a:lumMod val="75000"/>
                </a:schemeClr>
              </a:solidFill>
              <a:cs typeface="Andalus" pitchFamily="18" charset="-78"/>
            </a:endParaRPr>
          </a:p>
        </p:txBody>
      </p:sp>
      <p:pic>
        <p:nvPicPr>
          <p:cNvPr id="5" name="Содержимое 4" descr="1920x1080-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489654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1920x1080-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51920" y="3645024"/>
            <a:ext cx="504056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6.jpg"/>
          <p:cNvPicPr>
            <a:picLocks noChangeAspect="1"/>
          </p:cNvPicPr>
          <p:nvPr/>
        </p:nvPicPr>
        <p:blipFill>
          <a:blip r:embed="rId4" cstate="print"/>
          <a:srcRect t="7902" r="2778" b="7151"/>
          <a:stretch>
            <a:fillRect/>
          </a:stretch>
        </p:blipFill>
        <p:spPr>
          <a:xfrm>
            <a:off x="1907704" y="4149080"/>
            <a:ext cx="1944216" cy="2475656"/>
          </a:xfrm>
          <a:prstGeom prst="rect">
            <a:avLst/>
          </a:prstGeom>
        </p:spPr>
      </p:pic>
      <p:pic>
        <p:nvPicPr>
          <p:cNvPr id="8" name="Рисунок 7" descr="c4536a.jpg"/>
          <p:cNvPicPr>
            <a:picLocks noChangeAspect="1"/>
          </p:cNvPicPr>
          <p:nvPr/>
        </p:nvPicPr>
        <p:blipFill>
          <a:blip r:embed="rId5" cstate="print"/>
          <a:srcRect l="19048" t="15072" r="19048" b="14598"/>
          <a:stretch>
            <a:fillRect/>
          </a:stretch>
        </p:blipFill>
        <p:spPr>
          <a:xfrm>
            <a:off x="6444208" y="1268760"/>
            <a:ext cx="1872208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“The Palace of Water Sports”  “London Aquatics Centre”</a:t>
            </a:r>
            <a:endParaRPr lang="ru-RU" sz="2800" dirty="0"/>
          </a:p>
        </p:txBody>
      </p:sp>
      <p:pic>
        <p:nvPicPr>
          <p:cNvPr id="5" name="Содержимое 4" descr="540px-London_Aquatics_Centre_interior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3861048"/>
            <a:ext cx="432048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350px-London_Aquatics_Centre_exterio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268760"/>
            <a:ext cx="432048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s (9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268760"/>
            <a:ext cx="410445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Плавательный комплекс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789040"/>
            <a:ext cx="3888432" cy="2550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лон.сим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976" y="3068960"/>
            <a:ext cx="1080120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Logo-un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3140968"/>
            <a:ext cx="82562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“The </a:t>
            </a:r>
            <a:r>
              <a:rPr lang="en-US" sz="3200" dirty="0" err="1" smtClean="0"/>
              <a:t>Baskethall</a:t>
            </a:r>
            <a:r>
              <a:rPr lang="en-US" sz="3200" dirty="0" smtClean="0"/>
              <a:t>”              “The Basketball Arena”</a:t>
            </a:r>
            <a:endParaRPr lang="ru-RU" sz="3200" dirty="0"/>
          </a:p>
        </p:txBody>
      </p:sp>
      <p:pic>
        <p:nvPicPr>
          <p:cNvPr id="5" name="Содержимое 4" descr="basket-hall-345x2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381642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баск.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4005064"/>
            <a:ext cx="381642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баскетбо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077072"/>
            <a:ext cx="360040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лон.сим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3284984"/>
            <a:ext cx="1008112" cy="1831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Logo-un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3356992"/>
            <a:ext cx="792088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://rg.ru/i/translations/preview/1343224690_basketball.jpg">
            <a:hlinkClick r:id="rId7" tgtFrame="&quot;_blank&quot;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1268760"/>
            <a:ext cx="388843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Tennis Academy           All England Lawn Tennis</a:t>
            </a:r>
            <a:br>
              <a:rPr lang="en-US" sz="3600" dirty="0" smtClean="0"/>
            </a:br>
            <a:r>
              <a:rPr lang="en-US" sz="3600" dirty="0" smtClean="0"/>
              <a:t>                                        and Croquet Club (AEL TC)</a:t>
            </a:r>
            <a:endParaRPr lang="ru-RU" sz="3600" dirty="0"/>
          </a:p>
        </p:txBody>
      </p:sp>
      <p:pic>
        <p:nvPicPr>
          <p:cNvPr id="5" name="Содержимое 4" descr="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4038600" cy="269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20px-Centre_Court_(26_June_2009,_Wimbledon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412776"/>
            <a:ext cx="403244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тен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95536" y="4077072"/>
            <a:ext cx="352839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теннис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149080"/>
            <a:ext cx="381642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Logo-un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3068960"/>
            <a:ext cx="969640" cy="2360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лон.сим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3068960"/>
            <a:ext cx="111557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316416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Centre of rowing sports              Hyde Park</a:t>
            </a:r>
            <a:endParaRPr lang="ru-RU" sz="3600" dirty="0"/>
          </a:p>
        </p:txBody>
      </p:sp>
      <p:pic>
        <p:nvPicPr>
          <p:cNvPr id="5" name="Содержимое 4" descr="0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4038600" cy="269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Entrée_Hyde_Par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412776"/>
            <a:ext cx="410445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гре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4077072"/>
            <a:ext cx="367240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гребля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149080"/>
            <a:ext cx="360040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Logo-un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3140968"/>
            <a:ext cx="969640" cy="2216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лон.сим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3140968"/>
            <a:ext cx="1008112" cy="2119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latin typeface="Colonna MT" pitchFamily="82" charset="0"/>
              </a:rPr>
              <a:t>The Key mission of volunteers is to help.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124744"/>
            <a:ext cx="4536504" cy="5328592"/>
          </a:xfrm>
        </p:spPr>
        <p:txBody>
          <a:bodyPr>
            <a:normAutofit lnSpcReduction="10000"/>
          </a:bodyPr>
          <a:lstStyle/>
          <a:p>
            <a:pPr lvl="0"/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55626D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lvl="0">
              <a:buNone/>
            </a:pPr>
            <a:endParaRPr lang="ru-RU" sz="3200" dirty="0" smtClean="0">
              <a:solidFill>
                <a:srgbClr val="55626D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lvl="0">
              <a:buNone/>
            </a:pPr>
            <a:r>
              <a:rPr kumimoji="0" lang="ru-RU" sz="3200" b="0" i="0" u="none" strike="noStrike" cap="none" normalizeH="0" dirty="0">
                <a:ln>
                  <a:noFill/>
                </a:ln>
                <a:solidFill>
                  <a:srgbClr val="55626D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55626D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That is why the stylized image of a funny disheveled small man was chosen as Kazan 2013 volunteers logotype.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ndalus" pitchFamily="18" charset="-78"/>
              <a:cs typeface="Andalus" pitchFamily="18" charset="-78"/>
            </a:endParaRPr>
          </a:p>
          <a:p>
            <a:endParaRPr lang="ru-RU" sz="3200" dirty="0"/>
          </a:p>
        </p:txBody>
      </p:sp>
      <p:pic>
        <p:nvPicPr>
          <p:cNvPr id="5" name="Содержимое 5" descr="https://makeureal.kazan2013.ru/volunteers/admin/assets/portal/portal_static_page_pictures/thumb/10000/thumb_%D0%9E%D0%B1%D0%BB%D0%BE%D0%B6%D0%BA%D0%B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88843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4" descr="c4536a.jpg"/>
          <p:cNvPicPr>
            <a:picLocks noChangeAspect="1"/>
          </p:cNvPicPr>
          <p:nvPr/>
        </p:nvPicPr>
        <p:blipFill>
          <a:blip r:embed="rId3" cstate="print"/>
          <a:srcRect l="11577" t="11286" r="13537" b="11593"/>
          <a:stretch>
            <a:fillRect/>
          </a:stretch>
        </p:blipFill>
        <p:spPr>
          <a:xfrm>
            <a:off x="899592" y="3573016"/>
            <a:ext cx="3024336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920x1200-V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-1"/>
            <a:ext cx="9311564" cy="699280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552" y="332656"/>
            <a:ext cx="8208912" cy="6192688"/>
          </a:xfrm>
        </p:spPr>
        <p:txBody>
          <a:bodyPr>
            <a:normAutofit/>
          </a:bodyPr>
          <a:lstStyle/>
          <a:p>
            <a:r>
              <a:rPr lang="en-US" dirty="0">
                <a:latin typeface="Andalus" pitchFamily="18" charset="-78"/>
                <a:cs typeface="Andalus" pitchFamily="18" charset="-78"/>
              </a:rPr>
              <a:t>On the one hand this logotype is a smile on the other hand it is an open palm that has always been a symbol of sincerity, goodwill and help. </a:t>
            </a:r>
            <a:endParaRPr lang="ru-RU" dirty="0" smtClean="0">
              <a:cs typeface="Andalus" pitchFamily="18" charset="-78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Five colors of the palm are the five brand colors of the International University Sports Federation (FISU), symbolizing the 5 continents of the Globe.</a:t>
            </a:r>
            <a:endParaRPr lang="ru-RU" dirty="0">
              <a:cs typeface="Andalus" pitchFamily="18" charset="-78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How to be a good volunteer</a:t>
            </a:r>
            <a:endParaRPr lang="ru-RU" dirty="0">
              <a:solidFill>
                <a:schemeClr val="accent4">
                  <a:lumMod val="75000"/>
                </a:schemeClr>
              </a:solidFill>
              <a:cs typeface="Andalus" pitchFamily="18" charset="-7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4244280" cy="4785395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radley Hand ITC" pitchFamily="66" charset="0"/>
              </a:rPr>
              <a:t>Be selfless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Be well-trained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Bradley Hand ITC" pitchFamily="66" charset="0"/>
              </a:rPr>
              <a:t>Be dependable</a:t>
            </a: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Bradley Hand ITC" pitchFamily="66" charset="0"/>
              </a:rPr>
              <a:t>Be enthusiastic</a:t>
            </a:r>
          </a:p>
          <a:p>
            <a:r>
              <a:rPr lang="en-US" b="1" dirty="0" smtClean="0">
                <a:solidFill>
                  <a:srgbClr val="00B0F0"/>
                </a:solidFill>
                <a:latin typeface="Bradley Hand ITC" pitchFamily="66" charset="0"/>
              </a:rPr>
              <a:t>Be open-minded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Bradley Hand ITC" pitchFamily="66" charset="0"/>
              </a:rPr>
              <a:t>Be respectful</a:t>
            </a:r>
          </a:p>
          <a:p>
            <a:r>
              <a:rPr lang="en-US" b="1" dirty="0" smtClean="0">
                <a:solidFill>
                  <a:srgbClr val="CC00CC"/>
                </a:solidFill>
                <a:latin typeface="Bradley Hand ITC" pitchFamily="66" charset="0"/>
              </a:rPr>
              <a:t>Be cooperative</a:t>
            </a:r>
          </a:p>
          <a:p>
            <a:r>
              <a:rPr lang="en-US" b="1" dirty="0" smtClean="0">
                <a:solidFill>
                  <a:srgbClr val="99FF33"/>
                </a:solidFill>
                <a:latin typeface="Bradley Hand ITC" pitchFamily="66" charset="0"/>
              </a:rPr>
              <a:t>Be understanding</a:t>
            </a:r>
          </a:p>
          <a:p>
            <a:r>
              <a:rPr lang="en-US" b="1" dirty="0" smtClean="0">
                <a:solidFill>
                  <a:srgbClr val="FFCC00"/>
                </a:solidFill>
                <a:latin typeface="Bradley Hand ITC" pitchFamily="66" charset="0"/>
              </a:rPr>
              <a:t>Be humble</a:t>
            </a:r>
          </a:p>
          <a:p>
            <a:r>
              <a:rPr lang="en-US" b="1" dirty="0" smtClean="0">
                <a:solidFill>
                  <a:srgbClr val="CC0099"/>
                </a:solidFill>
                <a:latin typeface="Bradley Hand ITC" pitchFamily="66" charset="0"/>
              </a:rPr>
              <a:t>Be friendly</a:t>
            </a:r>
            <a:endParaRPr lang="ru-RU" b="1" dirty="0">
              <a:solidFill>
                <a:srgbClr val="CC0099"/>
              </a:solidFill>
            </a:endParaRPr>
          </a:p>
        </p:txBody>
      </p:sp>
      <p:pic>
        <p:nvPicPr>
          <p:cNvPr id="5" name="Содержимое 4" descr="heading-image-project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7830" t="3375" r="1935" b="25755"/>
          <a:stretch>
            <a:fillRect/>
          </a:stretch>
        </p:blipFill>
        <p:spPr>
          <a:xfrm>
            <a:off x="5364088" y="908720"/>
            <a:ext cx="3240360" cy="1512168"/>
          </a:xfrm>
        </p:spPr>
      </p:pic>
      <p:pic>
        <p:nvPicPr>
          <p:cNvPr id="6" name="Рисунок 5" descr="thumb_6944028691_26856c4b6b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5648" y="3645024"/>
            <a:ext cx="316835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thumb_стр_1_Accommod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5013176"/>
            <a:ext cx="3744416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thumb_IMG_787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2420888"/>
            <a:ext cx="345638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920x1080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563888" y="260648"/>
            <a:ext cx="52565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Kazan 2013 volunteers’ slogan “Make U real” reflects the importance of each volunteer in holding large-scale sports event and a huge amount of opportunities that the </a:t>
            </a:r>
            <a:r>
              <a:rPr lang="en-US" sz="3200" dirty="0" err="1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Universiade</a:t>
            </a:r>
            <a:r>
              <a:rPr lang="en-US" sz="3200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 2013 offers to all the participants.</a:t>
            </a:r>
            <a:endParaRPr lang="ru-RU" sz="3200" dirty="0">
              <a:solidFill>
                <a:srgbClr val="FFFF00"/>
              </a:solidFill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The mascot of the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Universiade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in Kazan is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Uni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, the kitten of winged snow leopard.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1920x1080-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32856"/>
            <a:ext cx="4716016" cy="2866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3356992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latin typeface="Arabic Typesetting" pitchFamily="66" charset="-78"/>
                <a:cs typeface="Arabic Typesetting" pitchFamily="66" charset="-78"/>
              </a:rPr>
              <a:t>Sports objects in Kazan and in London</a:t>
            </a:r>
            <a:endParaRPr lang="ru-RU" sz="5400" b="1" dirty="0">
              <a:solidFill>
                <a:srgbClr val="7030A0"/>
              </a:solidFill>
              <a:cs typeface="Arabic Typesetting" pitchFamily="66" charset="-78"/>
            </a:endParaRPr>
          </a:p>
        </p:txBody>
      </p:sp>
      <p:pic>
        <p:nvPicPr>
          <p:cNvPr id="5" name="Содержимое 4" descr="e5cca3c5b70153a9f7997f7a7123287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417646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00px-Olympic_Stadium,_London,_16_April_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792018"/>
            <a:ext cx="424847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7544" y="4149081"/>
            <a:ext cx="8219256" cy="1080120"/>
          </a:xfrm>
        </p:spPr>
        <p:txBody>
          <a:bodyPr>
            <a:normAutofit/>
          </a:bodyPr>
          <a:lstStyle/>
          <a:p>
            <a:r>
              <a:rPr lang="en-US" dirty="0" smtClean="0"/>
              <a:t>“Kazan – Arena”  is                       “ Olympic stadium”</a:t>
            </a:r>
          </a:p>
          <a:p>
            <a:pPr>
              <a:buNone/>
            </a:pPr>
            <a:r>
              <a:rPr lang="en-US" dirty="0" smtClean="0"/>
              <a:t>      a unique stadium</a:t>
            </a:r>
            <a:endParaRPr lang="ru-RU" dirty="0"/>
          </a:p>
        </p:txBody>
      </p:sp>
      <p:pic>
        <p:nvPicPr>
          <p:cNvPr id="9" name="Содержимое 4" descr="images (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5085184"/>
            <a:ext cx="3400425" cy="1514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ages (100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5085184"/>
            <a:ext cx="289560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“Center Stadium”             “</a:t>
            </a:r>
            <a:r>
              <a:rPr lang="en-US" sz="3200" dirty="0" err="1" smtClean="0"/>
              <a:t>Wembley</a:t>
            </a:r>
            <a:r>
              <a:rPr lang="en-US" sz="3200" dirty="0" smtClean="0"/>
              <a:t> Stadium”</a:t>
            </a:r>
            <a:endParaRPr lang="ru-RU" sz="3200" dirty="0"/>
          </a:p>
        </p:txBody>
      </p:sp>
      <p:pic>
        <p:nvPicPr>
          <p:cNvPr id="8" name="Содержимое 7" descr="images (32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4221088"/>
            <a:ext cx="4032448" cy="2304256"/>
          </a:xfrm>
        </p:spPr>
      </p:pic>
      <p:pic>
        <p:nvPicPr>
          <p:cNvPr id="7" name="Содержимое 6" descr="centralniy-stadium-345x23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4221088"/>
            <a:ext cx="3574157" cy="2304256"/>
          </a:xfrm>
        </p:spPr>
      </p:pic>
      <p:pic>
        <p:nvPicPr>
          <p:cNvPr id="9" name="Рисунок 8" descr="спор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484784"/>
            <a:ext cx="4032448" cy="2376264"/>
          </a:xfrm>
          <a:prstGeom prst="rect">
            <a:avLst/>
          </a:prstGeom>
        </p:spPr>
      </p:pic>
      <p:pic>
        <p:nvPicPr>
          <p:cNvPr id="10" name="Рисунок 9" descr="центр.с.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1484784"/>
            <a:ext cx="3456384" cy="2376264"/>
          </a:xfrm>
          <a:prstGeom prst="rect">
            <a:avLst/>
          </a:prstGeom>
        </p:spPr>
      </p:pic>
      <p:pic>
        <p:nvPicPr>
          <p:cNvPr id="11" name="Рисунок 10" descr="Logo-un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3212976"/>
            <a:ext cx="97160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лон.сим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3212976"/>
            <a:ext cx="108012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8092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“Gymnastics Palace”   “The 02 Arena”    </a:t>
            </a:r>
            <a:endParaRPr lang="ru-RU" sz="4000" dirty="0"/>
          </a:p>
        </p:txBody>
      </p:sp>
      <p:pic>
        <p:nvPicPr>
          <p:cNvPr id="5" name="Содержимое 4" descr="DSC_02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4038600" cy="2695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004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552" y="3933056"/>
            <a:ext cx="2304256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ages (9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077072"/>
            <a:ext cx="345638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300px-Theo2 Arena (London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1268760"/>
            <a:ext cx="410445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Logo-un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4077072"/>
            <a:ext cx="108012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лон.сим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3933056"/>
            <a:ext cx="1403608" cy="2623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233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KAZAN is the host city of the Universiade 2013</vt:lpstr>
      <vt:lpstr>The Key mission of volunteers is to help.</vt:lpstr>
      <vt:lpstr>Слайд 3</vt:lpstr>
      <vt:lpstr>How to be a good volunteer</vt:lpstr>
      <vt:lpstr>Слайд 5</vt:lpstr>
      <vt:lpstr>  The mascot of the Universiade in Kazan is Uni, the kitten of winged snow leopard.  </vt:lpstr>
      <vt:lpstr>Sports objects in Kazan and in London</vt:lpstr>
      <vt:lpstr> “Center Stadium”             “Wembley Stadium”</vt:lpstr>
      <vt:lpstr>“Gymnastics Palace”   “The 02 Arena”    </vt:lpstr>
      <vt:lpstr>“The Palace of Water Sports”  “London Aquatics Centre”</vt:lpstr>
      <vt:lpstr>“The Baskethall”              “The Basketball Arena”</vt:lpstr>
      <vt:lpstr>Tennis Academy           All England Lawn Tennis                                         and Croquet Club (AEL TC)</vt:lpstr>
      <vt:lpstr>Centre of rowing sports              Hyde Park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Samsung</cp:lastModifiedBy>
  <cp:revision>68</cp:revision>
  <dcterms:created xsi:type="dcterms:W3CDTF">2013-03-29T20:37:41Z</dcterms:created>
  <dcterms:modified xsi:type="dcterms:W3CDTF">2015-11-01T17:34:51Z</dcterms:modified>
</cp:coreProperties>
</file>