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5" r:id="rId2"/>
    <p:sldId id="259" r:id="rId3"/>
    <p:sldId id="260" r:id="rId4"/>
    <p:sldId id="261" r:id="rId5"/>
    <p:sldId id="271" r:id="rId6"/>
    <p:sldId id="262" r:id="rId7"/>
    <p:sldId id="266" r:id="rId8"/>
    <p:sldId id="267" r:id="rId9"/>
    <p:sldId id="263" r:id="rId10"/>
    <p:sldId id="268" r:id="rId11"/>
    <p:sldId id="272" r:id="rId12"/>
    <p:sldId id="273" r:id="rId13"/>
    <p:sldId id="274" r:id="rId14"/>
    <p:sldId id="276" r:id="rId15"/>
    <p:sldId id="277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EC684-8E0E-47DF-BFC0-659D3D76776D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F9A96-99C0-45AA-AD24-4DFE8D2736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604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F9A96-99C0-45AA-AD24-4DFE8D2736B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40000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40000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40000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40000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40000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40000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40000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40000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40000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40000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3073E-B235-46C4-9DDE-E6C427803EE8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240000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3073E-B235-46C4-9DDE-E6C427803EE8}" type="datetimeFigureOut">
              <a:rPr lang="ru-RU" smtClean="0"/>
              <a:pPr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C1FBE-F42B-452F-9769-10005D2BA0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40000">
    <p:check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s012.radikal.ru/i320/1011/2f/ddf97c2c3fc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Закончи  пословицу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любовь да совет, там и горя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мир и лад, не нужен и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Лучший клад, когда в семье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гостях хорошо, а дома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своём доме и стены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семье разлад, так и дому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Доброе братство лучше …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Вся семья вместе, …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72264" y="1571612"/>
            <a:ext cx="6928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57884" y="2119962"/>
            <a:ext cx="880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клад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29322" y="2643182"/>
            <a:ext cx="705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лад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98724" y="3143248"/>
            <a:ext cx="1159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лучше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00694" y="3643314"/>
            <a:ext cx="16828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помогают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711548" y="4214818"/>
            <a:ext cx="11464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рад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427393" y="4786322"/>
            <a:ext cx="1644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богатства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132199" y="5334672"/>
            <a:ext cx="32258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 и душа на месте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в шутку </a:t>
            </a:r>
            <a:r>
              <a:rPr lang="ru-RU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всерьёз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14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Какое выражение стало символом большой семьи: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а) Трое в лодке;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б) Четверо за компьютером;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в) Пятеро в ванной;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г) Семеро по лавкам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Есть буквенная семья, в которой, согласно многочисленным стихам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33 родных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сестрицы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». Что это за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семья?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5786454"/>
            <a:ext cx="152817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алфавит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Цветок – символ семьи.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Какое растение олицетворяет собой одновременно и родного, и приёмного родственника?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О какой русской игрушке эта цитата: «Она олицетворяет идею крепкой семьи, достатка, продолжения рода, несёт в себе идею единства»?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857232"/>
            <a:ext cx="16244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ромашка</a:t>
            </a:r>
            <a:endParaRPr lang="ru-RU" sz="3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2857496"/>
            <a:ext cx="250837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мать-и-мачеха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43372" y="5072074"/>
            <a:ext cx="205876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 матрёшке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  <p:bldP spid="8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Как звучит русская «фруктовая» пословица о том, кто унаследовал плохое, неблаговидное поведение от отца или матери?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 Какую погоду не в силах предсказать синоптики?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8. На Руси, когда вся семья собиралась за новогодним столом, дети связывали ножки стола лыковой верёвкой. Что символизировал этот новогодний обычай?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488" y="1928802"/>
            <a:ext cx="60288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«Яблоко от яблони недалеко падает»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72330" y="3071810"/>
            <a:ext cx="125778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доме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5473005"/>
            <a:ext cx="642942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это означало, что семья в наступающем году будет крепкой и не должна разлучаться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на свете всего дороже?</a:t>
            </a:r>
          </a:p>
          <a:p>
            <a:pPr algn="ctr">
              <a:buNone/>
            </a:pP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Семья.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что значит семья?</a:t>
            </a:r>
          </a:p>
          <a:p>
            <a:pPr algn="ctr">
              <a:buNone/>
            </a:pP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– семь я.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 чего не может быть она?</a:t>
            </a:r>
          </a:p>
          <a:p>
            <a:pPr algn="ctr">
              <a:buNone/>
            </a:pP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 папы, мамы и меня.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чем же скреплена она?</a:t>
            </a:r>
          </a:p>
          <a:p>
            <a:pPr algn="ctr">
              <a:buNone/>
            </a:pPr>
            <a:r>
              <a:rPr lang="ru-RU" sz="3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Любовью, заботой и теплом.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Ведь все мы связаны семьёй.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1571612"/>
            <a:ext cx="4657700" cy="318612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Пусть всё это только игра,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ею сказать мы хотели: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Великое чудо семья!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 в жизни важнее цели!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Храните её! Берегите!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elanskaya.edusite.ru/images/p43_6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071546"/>
            <a:ext cx="3643338" cy="4357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ПАМЯТКА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100" dirty="0" smtClean="0"/>
              <a:t>1.Свято </a:t>
            </a:r>
            <a:r>
              <a:rPr lang="ru-RU" sz="3100" dirty="0"/>
              <a:t>храни честь своей семьи. - Будь внимательным и чутким, всегда готовым прийти на помощь членам своей семьи. - Подари родителям радость</a:t>
            </a:r>
            <a:r>
              <a:rPr lang="ru-RU" sz="3100" dirty="0" smtClean="0"/>
              <a:t>.</a:t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>2.Умей </a:t>
            </a:r>
            <a:r>
              <a:rPr lang="ru-RU" sz="3100" dirty="0"/>
              <a:t>найти и выполнить дело на пользу и радость членам своей семьи</a:t>
            </a:r>
            <a:r>
              <a:rPr lang="ru-RU" sz="3100" dirty="0" smtClean="0"/>
              <a:t>.</a:t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>3.Жизнь </a:t>
            </a:r>
            <a:r>
              <a:rPr lang="ru-RU" sz="3100" dirty="0"/>
              <a:t>– это дорога, полная испытаний, будь готов с честью пройти их.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667424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500562" y="285728"/>
            <a:ext cx="464343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Кто на кухне с поварёшкой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плиты всегда стоит,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нам штопает одёжку,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Пылесосом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кто гудит?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свете всех вкуснее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Пирожки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всегда печёт,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Даже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папы кто главнее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кому в семье почёт?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86644" y="3786190"/>
            <a:ext cx="15003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(бабушка)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14282" y="3143248"/>
            <a:ext cx="421484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кем же я ходил на пруд?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Там у нас рыбалка,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Только рыбы не клюют,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Что, конечно, жалко!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Дня четыре или пять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приносим рыбы…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Скажет бабушка опять: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«И на том спасибо»!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86182" y="6215082"/>
            <a:ext cx="1508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(дедушка)</a:t>
            </a:r>
          </a:p>
        </p:txBody>
      </p:sp>
      <p:pic>
        <p:nvPicPr>
          <p:cNvPr id="19458" name="Picture 2" descr="http://detochka.ru/upload/iblock/c17/gzmrhul%20hfyly%20qvnyxen%20f%20oxiaop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290"/>
            <a:ext cx="3500462" cy="2857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6" grpId="0"/>
      <p:bldP spid="17410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357166"/>
            <a:ext cx="414340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Кто любовью согревает,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Всё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свете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успевает,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Даже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поиграть чуток?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тебя всегда утешет,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умоет, и причешет,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заботится о вас,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Hе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смыкая ночью глаз?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3000372"/>
            <a:ext cx="89819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мама</a:t>
            </a:r>
            <a:endParaRPr lang="ru-RU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786314" y="357166"/>
            <a:ext cx="40004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всё может, всё умеет,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Всех храбрее и сильнее,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Штанга для него как вата,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Ну, конечно, это - 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500958" y="1428736"/>
            <a:ext cx="83106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папа</a:t>
            </a:r>
            <a:endParaRPr lang="ru-RU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786190"/>
            <a:ext cx="32861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 маленькое, пищащее, доставляющее много хлопот существо, но его очень любят…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5651201"/>
            <a:ext cx="132279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ребёнок</a:t>
            </a:r>
            <a:endParaRPr lang="ru-RU" sz="2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6" name="Picture 4" descr="http://900igr.net/datas/chelovek/Otkuda-ja-vzjalsja-2.files/0024-024-Mama-i-papa-ochen-ljubjat-svoego-malysha.jpg"/>
          <p:cNvPicPr>
            <a:picLocks noChangeAspect="1" noChangeArrowheads="1"/>
          </p:cNvPicPr>
          <p:nvPr/>
        </p:nvPicPr>
        <p:blipFill>
          <a:blip r:embed="rId3" cstate="print"/>
          <a:srcRect l="13543" t="11111" r="42708" b="12499"/>
          <a:stretch>
            <a:fillRect/>
          </a:stretch>
        </p:blipFill>
        <p:spPr bwMode="auto">
          <a:xfrm>
            <a:off x="3643306" y="2571744"/>
            <a:ext cx="3000396" cy="39290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6" grpId="0"/>
      <p:bldP spid="18434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642910" y="428604"/>
            <a:ext cx="7858180" cy="550072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Семья</a:t>
            </a:r>
          </a:p>
          <a:p>
            <a:pPr algn="ctr" rtl="0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и  </a:t>
            </a:r>
          </a:p>
          <a:p>
            <a:pPr algn="ctr" rtl="0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/>
              </a:rPr>
              <a:t>семейные  ценности</a:t>
            </a:r>
            <a:endParaRPr lang="ru-RU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-928718"/>
            <a:ext cx="9286908" cy="7786718"/>
          </a:xfrm>
          <a:prstGeom prst="rect">
            <a:avLst/>
          </a:prstGeom>
          <a:noFill/>
        </p:spPr>
      </p:pic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642910" y="428604"/>
            <a:ext cx="7858180" cy="550072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endParaRPr lang="ru-RU" sz="3600" b="1" kern="1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6000361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198002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429292" y="3571876"/>
            <a:ext cx="27147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В. Сухомлинский                                                             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27653" name="WordArt 5"/>
          <p:cNvSpPr>
            <a:spLocks noChangeArrowheads="1" noChangeShapeType="1" noTextEdit="1"/>
          </p:cNvSpPr>
          <p:nvPr/>
        </p:nvSpPr>
        <p:spPr bwMode="auto">
          <a:xfrm>
            <a:off x="285720" y="0"/>
            <a:ext cx="8501122" cy="450057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"Семья - это та среда,</a:t>
            </a:r>
          </a:p>
          <a:p>
            <a:pPr algn="ctr" rtl="0"/>
            <a:r>
              <a:rPr lang="ru-RU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где человек должен учиться творить добро".</a:t>
            </a:r>
            <a:endParaRPr lang="ru-RU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Выноска-облако 10"/>
          <p:cNvSpPr/>
          <p:nvPr/>
        </p:nvSpPr>
        <p:spPr>
          <a:xfrm>
            <a:off x="214282" y="0"/>
            <a:ext cx="5500694" cy="2000264"/>
          </a:xfrm>
          <a:prstGeom prst="cloudCallout">
            <a:avLst/>
          </a:prstGeom>
          <a:solidFill>
            <a:srgbClr val="FFFF00">
              <a:alpha val="0"/>
            </a:srgbClr>
          </a:solidFill>
          <a:ln w="349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такое семья?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Выноска-облако 11"/>
          <p:cNvSpPr/>
          <p:nvPr/>
        </p:nvSpPr>
        <p:spPr>
          <a:xfrm>
            <a:off x="1643042" y="1785926"/>
            <a:ext cx="7500958" cy="2357454"/>
          </a:xfrm>
          <a:prstGeom prst="cloudCallout">
            <a:avLst/>
          </a:prstGeom>
          <a:solidFill>
            <a:srgbClr val="FFFF00">
              <a:alpha val="30000"/>
            </a:srgbClr>
          </a:solidFill>
          <a:ln w="349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Какая семья называется счастливой?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Выноска-облако 12"/>
          <p:cNvSpPr/>
          <p:nvPr/>
        </p:nvSpPr>
        <p:spPr>
          <a:xfrm>
            <a:off x="0" y="4286256"/>
            <a:ext cx="7358114" cy="2214578"/>
          </a:xfrm>
          <a:prstGeom prst="cloudCallout">
            <a:avLst/>
          </a:prstGeom>
          <a:solidFill>
            <a:srgbClr val="FFFF00">
              <a:alpha val="37000"/>
            </a:srgbClr>
          </a:solidFill>
          <a:ln w="349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такое семейные ценности?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семья?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71472" y="1285860"/>
            <a:ext cx="7143800" cy="5072098"/>
          </a:xfrm>
          <a:prstGeom prst="horizontalScroll">
            <a:avLst/>
          </a:prstGeom>
          <a:solidFill>
            <a:srgbClr val="FFFF00">
              <a:alpha val="37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000240"/>
            <a:ext cx="6472254" cy="328614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sz="3500" dirty="0" smtClean="0"/>
          </a:p>
          <a:p>
            <a:pPr algn="ctr">
              <a:buNone/>
            </a:pPr>
            <a:r>
              <a:rPr lang="ru-RU" sz="3800" dirty="0" smtClean="0"/>
              <a:t>«</a:t>
            </a:r>
            <a:r>
              <a:rPr lang="ru-RU" sz="3800" dirty="0"/>
              <a:t>Семья – группа живущих вместе </a:t>
            </a:r>
            <a:endParaRPr lang="ru-RU" sz="3800" dirty="0" smtClean="0"/>
          </a:p>
          <a:p>
            <a:pPr algn="ctr">
              <a:buNone/>
            </a:pPr>
            <a:endParaRPr lang="ru-RU" sz="700" dirty="0"/>
          </a:p>
          <a:p>
            <a:pPr algn="ctr">
              <a:buNone/>
            </a:pPr>
            <a:r>
              <a:rPr lang="ru-RU" sz="3800" dirty="0" smtClean="0"/>
              <a:t>близких </a:t>
            </a:r>
            <a:r>
              <a:rPr lang="ru-RU" sz="3800" dirty="0"/>
              <a:t>родственников</a:t>
            </a:r>
            <a:r>
              <a:rPr lang="ru-RU" sz="3800" dirty="0" smtClean="0"/>
              <a:t>».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700" dirty="0" smtClean="0"/>
              <a:t>			</a:t>
            </a:r>
            <a:r>
              <a:rPr lang="ru-RU" sz="2900" dirty="0" smtClean="0"/>
              <a:t>(Толковый  словарь </a:t>
            </a:r>
          </a:p>
          <a:p>
            <a:pPr>
              <a:buNone/>
            </a:pPr>
            <a:r>
              <a:rPr lang="ru-RU" sz="2900" dirty="0" smtClean="0"/>
              <a:t>			С.И</a:t>
            </a:r>
            <a:r>
              <a:rPr lang="ru-RU" sz="2900" dirty="0"/>
              <a:t>. Ожегова и Н.Ю. </a:t>
            </a:r>
            <a:r>
              <a:rPr lang="ru-RU" sz="2900" dirty="0" smtClean="0"/>
              <a:t>Шведовой)</a:t>
            </a:r>
            <a:endParaRPr lang="ru-RU" sz="29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Что такое семейные ценности?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571472" y="1285860"/>
            <a:ext cx="7143800" cy="5072098"/>
          </a:xfrm>
          <a:prstGeom prst="horizontalScroll">
            <a:avLst/>
          </a:prstGeom>
          <a:solidFill>
            <a:srgbClr val="FFFF00">
              <a:alpha val="37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000240"/>
            <a:ext cx="6500858" cy="364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интересы всей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семьи: это любовь,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верность, доверие,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уважение, понимание,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дом,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дети.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Семейные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ценности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передаются по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наследству;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нельзя купить, 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беречь.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Documents and Settings\Admin\Мои документы\Ирина\Фон к презентациям\фоны к презентациям\Рисунок1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786578" y="3714752"/>
            <a:ext cx="828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Уют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5143512"/>
            <a:ext cx="2160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Спокойствие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2643182"/>
            <a:ext cx="1358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Вражда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2928934"/>
            <a:ext cx="15687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Здоровье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714488"/>
            <a:ext cx="1433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Болезнь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71604" y="2643182"/>
            <a:ext cx="13837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Любовь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1357298"/>
            <a:ext cx="17956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Ненависть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00694" y="4572008"/>
            <a:ext cx="14170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Чистота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3571876"/>
            <a:ext cx="11708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Добро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00562" y="3571876"/>
            <a:ext cx="13966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частье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72132" y="2214554"/>
            <a:ext cx="1104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Ссора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15140" y="1357298"/>
            <a:ext cx="1373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Дружба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00430" y="4286256"/>
            <a:ext cx="15803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Согласие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00562" y="5429264"/>
            <a:ext cx="1570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Грубость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9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7" grpId="0"/>
      <p:bldP spid="8" grpId="0"/>
      <p:bldP spid="9" grpId="0"/>
      <p:bldP spid="9" grpId="1"/>
      <p:bldP spid="10" grpId="0"/>
      <p:bldP spid="11" grpId="0"/>
      <p:bldP spid="12" grpId="0"/>
      <p:bldP spid="12" grpId="1"/>
      <p:bldP spid="13" grpId="0"/>
      <p:bldP spid="13" grpId="1"/>
      <p:bldP spid="14" grpId="0"/>
      <p:bldP spid="15" grpId="0"/>
      <p:bldP spid="15" grpId="1"/>
      <p:bldP spid="16" grpId="0"/>
      <p:bldP spid="16" grpId="1"/>
      <p:bldP spid="17" grpId="0"/>
    </p:bld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554</Words>
  <Application>Microsoft Office PowerPoint</Application>
  <PresentationFormat>Экран (4:3)</PresentationFormat>
  <Paragraphs>124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такое семья?</vt:lpstr>
      <vt:lpstr>Что такое семейные ценности?</vt:lpstr>
      <vt:lpstr>Презентация PowerPoint</vt:lpstr>
      <vt:lpstr>Закончи  пословицу</vt:lpstr>
      <vt:lpstr>И в шутку и всерьёз</vt:lpstr>
      <vt:lpstr>Презентация PowerPoint</vt:lpstr>
      <vt:lpstr>Презентация PowerPoint</vt:lpstr>
      <vt:lpstr>Презентация PowerPoint</vt:lpstr>
      <vt:lpstr>Презентация PowerPoint</vt:lpstr>
      <vt:lpstr>    ПАМЯТКА  1.Свято храни честь своей семьи. - Будь внимательным и чутким, всегда готовым прийти на помощь членам своей семьи. - Подари родителям радость.  2.Умей найти и выполнить дело на пользу и радость членам своей семьи.  3.Жизнь – это дорога, полная испытаний, будь готов с честью пройти их.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114</cp:revision>
  <dcterms:created xsi:type="dcterms:W3CDTF">2012-08-28T06:50:31Z</dcterms:created>
  <dcterms:modified xsi:type="dcterms:W3CDTF">2014-08-30T15:20:49Z</dcterms:modified>
</cp:coreProperties>
</file>