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60" r:id="rId5"/>
    <p:sldId id="261" r:id="rId6"/>
    <p:sldId id="262" r:id="rId7"/>
    <p:sldId id="258" r:id="rId8"/>
    <p:sldId id="263" r:id="rId9"/>
    <p:sldId id="264" r:id="rId10"/>
    <p:sldId id="259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4C82-874D-48C5-9790-F0AD18DA0AA5}" type="datetimeFigureOut">
              <a:rPr lang="ru-RU" smtClean="0"/>
              <a:t>28.07.2012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D735AE-D1A1-495B-A1EC-2D3F5983597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4C82-874D-48C5-9790-F0AD18DA0AA5}" type="datetimeFigureOut">
              <a:rPr lang="ru-RU" smtClean="0"/>
              <a:t>28.07.2012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735AE-D1A1-495B-A1EC-2D3F598359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4C82-874D-48C5-9790-F0AD18DA0AA5}" type="datetimeFigureOut">
              <a:rPr lang="ru-RU" smtClean="0"/>
              <a:t>28.07.2012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735AE-D1A1-495B-A1EC-2D3F598359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9984C82-874D-48C5-9790-F0AD18DA0AA5}" type="datetimeFigureOut">
              <a:rPr lang="ru-RU" smtClean="0"/>
              <a:t>28.07.2012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3D735AE-D1A1-495B-A1EC-2D3F5983597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4C82-874D-48C5-9790-F0AD18DA0AA5}" type="datetimeFigureOut">
              <a:rPr lang="ru-RU" smtClean="0"/>
              <a:t>28.07.2012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735AE-D1A1-495B-A1EC-2D3F5983597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4C82-874D-48C5-9790-F0AD18DA0AA5}" type="datetimeFigureOut">
              <a:rPr lang="ru-RU" smtClean="0"/>
              <a:t>28.07.2012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735AE-D1A1-495B-A1EC-2D3F5983597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735AE-D1A1-495B-A1EC-2D3F5983597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4C82-874D-48C5-9790-F0AD18DA0AA5}" type="datetimeFigureOut">
              <a:rPr lang="ru-RU" smtClean="0"/>
              <a:t>28.07.2012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4C82-874D-48C5-9790-F0AD18DA0AA5}" type="datetimeFigureOut">
              <a:rPr lang="ru-RU" smtClean="0"/>
              <a:t>28.07.2012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735AE-D1A1-495B-A1EC-2D3F5983597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4C82-874D-48C5-9790-F0AD18DA0AA5}" type="datetimeFigureOut">
              <a:rPr lang="ru-RU" smtClean="0"/>
              <a:t>28.07.2012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735AE-D1A1-495B-A1EC-2D3F598359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9984C82-874D-48C5-9790-F0AD18DA0AA5}" type="datetimeFigureOut">
              <a:rPr lang="ru-RU" smtClean="0"/>
              <a:t>28.07.2012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3D735AE-D1A1-495B-A1EC-2D3F5983597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4C82-874D-48C5-9790-F0AD18DA0AA5}" type="datetimeFigureOut">
              <a:rPr lang="ru-RU" smtClean="0"/>
              <a:t>28.07.2012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D735AE-D1A1-495B-A1EC-2D3F5983597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9984C82-874D-48C5-9790-F0AD18DA0AA5}" type="datetimeFigureOut">
              <a:rPr lang="ru-RU" smtClean="0"/>
              <a:t>28.07.2012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3D735AE-D1A1-495B-A1EC-2D3F5983597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852936"/>
            <a:ext cx="8305800" cy="1981200"/>
          </a:xfrm>
        </p:spPr>
        <p:txBody>
          <a:bodyPr/>
          <a:lstStyle/>
          <a:p>
            <a:r>
              <a:rPr lang="ru-RU" sz="7200" dirty="0" smtClean="0"/>
              <a:t>Книжная сокровищница Руси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12838083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Блиц-опрос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Когда на Руси появилась своя азбука?</a:t>
            </a:r>
          </a:p>
          <a:p>
            <a:r>
              <a:rPr lang="ru-RU" dirty="0" smtClean="0"/>
              <a:t>Кто создал первую азбуку?</a:t>
            </a:r>
          </a:p>
          <a:p>
            <a:r>
              <a:rPr lang="ru-RU" dirty="0" smtClean="0"/>
              <a:t>Что такое летопись?</a:t>
            </a:r>
          </a:p>
          <a:p>
            <a:r>
              <a:rPr lang="ru-RU" dirty="0" smtClean="0"/>
              <a:t>Кто автор летописи « Повесть временных лет»?</a:t>
            </a:r>
          </a:p>
          <a:p>
            <a:r>
              <a:rPr lang="ru-RU" dirty="0" smtClean="0"/>
              <a:t>Кто изобрёл книгопечатание?</a:t>
            </a:r>
          </a:p>
          <a:p>
            <a:r>
              <a:rPr lang="ru-RU" dirty="0" smtClean="0"/>
              <a:t>Когда в Европе начали печатать книги?</a:t>
            </a:r>
          </a:p>
          <a:p>
            <a:r>
              <a:rPr lang="ru-RU" dirty="0" smtClean="0"/>
              <a:t>Кто был первопечатником на Руси?</a:t>
            </a:r>
          </a:p>
          <a:p>
            <a:r>
              <a:rPr lang="ru-RU" dirty="0" smtClean="0"/>
              <a:t>Какую первую книгу напечатали в типографии Фёдорова?</a:t>
            </a:r>
          </a:p>
          <a:p>
            <a:r>
              <a:rPr lang="ru-RU" dirty="0" smtClean="0"/>
              <a:t>Когда это произошло?</a:t>
            </a:r>
          </a:p>
          <a:p>
            <a:r>
              <a:rPr lang="ru-RU" dirty="0" smtClean="0"/>
              <a:t>Как выглядели первые книги?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18340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273794"/>
              </p:ext>
            </p:extLst>
          </p:nvPr>
        </p:nvGraphicFramePr>
        <p:xfrm>
          <a:off x="3275856" y="4293096"/>
          <a:ext cx="2592288" cy="115212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96144"/>
                <a:gridCol w="1296144"/>
              </a:tblGrid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Писчий материал из кожи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/>
                    </a:p>
                    <a:p>
                      <a:pPr algn="ctr"/>
                      <a:r>
                        <a:rPr lang="ru-RU" sz="1400" b="0" dirty="0" smtClean="0"/>
                        <a:t>Летопись</a:t>
                      </a:r>
                      <a:endParaRPr lang="ru-RU" sz="1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Игра « Домино»</a:t>
            </a:r>
            <a:endParaRPr lang="ru-RU" dirty="0"/>
          </a:p>
        </p:txBody>
      </p:sp>
      <p:graphicFrame>
        <p:nvGraphicFramePr>
          <p:cNvPr id="1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0335661"/>
              </p:ext>
            </p:extLst>
          </p:nvPr>
        </p:nvGraphicFramePr>
        <p:xfrm>
          <a:off x="3275856" y="3140968"/>
          <a:ext cx="2592288" cy="115212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96144"/>
                <a:gridCol w="1296144"/>
              </a:tblGrid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Создатели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="0" baseline="0" dirty="0" smtClean="0"/>
                        <a:t>Славянской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="0" baseline="0" dirty="0" smtClean="0"/>
                        <a:t>азбуки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smtClean="0"/>
                    </a:p>
                    <a:p>
                      <a:pPr algn="ctr"/>
                      <a:r>
                        <a:rPr lang="ru-RU" sz="1400" b="0" smtClean="0"/>
                        <a:t>Пергамент</a:t>
                      </a:r>
                      <a:endParaRPr lang="ru-RU" sz="1400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1244857"/>
              </p:ext>
            </p:extLst>
          </p:nvPr>
        </p:nvGraphicFramePr>
        <p:xfrm>
          <a:off x="6372200" y="3140968"/>
          <a:ext cx="2592288" cy="115212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96144"/>
                <a:gridCol w="1296144"/>
              </a:tblGrid>
              <a:tr h="1152128">
                <a:tc>
                  <a:txBody>
                    <a:bodyPr/>
                    <a:lstStyle/>
                    <a:p>
                      <a:pPr algn="ctr"/>
                      <a:endParaRPr lang="ru-RU" sz="1400" b="0" dirty="0" smtClean="0"/>
                    </a:p>
                    <a:p>
                      <a:pPr algn="ctr"/>
                      <a:r>
                        <a:rPr lang="ru-RU" sz="1400" b="0" dirty="0" smtClean="0"/>
                        <a:t>Записи о важных событиях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/>
                    </a:p>
                    <a:p>
                      <a:pPr algn="ctr"/>
                      <a:r>
                        <a:rPr lang="ru-RU" sz="1400" b="0" dirty="0" smtClean="0"/>
                        <a:t>Папирус</a:t>
                      </a:r>
                      <a:endParaRPr lang="ru-RU" sz="1400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7471325"/>
              </p:ext>
            </p:extLst>
          </p:nvPr>
        </p:nvGraphicFramePr>
        <p:xfrm>
          <a:off x="179512" y="3140968"/>
          <a:ext cx="2592288" cy="115212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96144"/>
                <a:gridCol w="1296144"/>
              </a:tblGrid>
              <a:tr h="1152128">
                <a:tc>
                  <a:txBody>
                    <a:bodyPr/>
                    <a:lstStyle/>
                    <a:p>
                      <a:pPr algn="ctr"/>
                      <a:endParaRPr lang="ru-RU" sz="1200" b="0" dirty="0" smtClean="0"/>
                    </a:p>
                    <a:p>
                      <a:pPr algn="ctr"/>
                      <a:r>
                        <a:rPr lang="ru-RU" sz="1300" b="0" dirty="0" smtClean="0"/>
                        <a:t>Произведение</a:t>
                      </a:r>
                      <a:r>
                        <a:rPr lang="ru-RU" sz="1400" b="0" baseline="0" dirty="0" smtClean="0"/>
                        <a:t> искусства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Заострённая палочка для письма на бересте</a:t>
                      </a:r>
                      <a:endParaRPr lang="ru-RU" sz="1400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370962"/>
              </p:ext>
            </p:extLst>
          </p:nvPr>
        </p:nvGraphicFramePr>
        <p:xfrm>
          <a:off x="6372200" y="5445224"/>
          <a:ext cx="2592288" cy="115212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96144"/>
                <a:gridCol w="1296144"/>
              </a:tblGrid>
              <a:tr h="1152128">
                <a:tc>
                  <a:txBody>
                    <a:bodyPr/>
                    <a:lstStyle/>
                    <a:p>
                      <a:pPr algn="ctr"/>
                      <a:endParaRPr lang="ru-RU" sz="1400" b="0" dirty="0" smtClean="0"/>
                    </a:p>
                    <a:p>
                      <a:pPr algn="ctr"/>
                      <a:r>
                        <a:rPr lang="ru-RU" sz="1400" b="0" dirty="0" smtClean="0"/>
                        <a:t>Кириллица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/>
                        <a:t> </a:t>
                      </a:r>
                      <a:r>
                        <a:rPr lang="ru-RU" sz="1400" b="0" dirty="0" smtClean="0"/>
                        <a:t>Создатель «Повести</a:t>
                      </a:r>
                      <a:r>
                        <a:rPr lang="ru-RU" sz="1400" b="0" baseline="0" dirty="0" smtClean="0"/>
                        <a:t> временных лет»</a:t>
                      </a:r>
                      <a:endParaRPr lang="ru-RU" sz="1400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388307"/>
              </p:ext>
            </p:extLst>
          </p:nvPr>
        </p:nvGraphicFramePr>
        <p:xfrm>
          <a:off x="179512" y="5445224"/>
          <a:ext cx="2592288" cy="115212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96144"/>
                <a:gridCol w="1296144"/>
              </a:tblGrid>
              <a:tr h="1152128">
                <a:tc>
                  <a:txBody>
                    <a:bodyPr/>
                    <a:lstStyle/>
                    <a:p>
                      <a:pPr algn="ctr"/>
                      <a:endParaRPr lang="ru-RU" sz="1400" b="0" dirty="0" smtClean="0"/>
                    </a:p>
                    <a:p>
                      <a:pPr algn="ctr"/>
                      <a:r>
                        <a:rPr lang="ru-RU" sz="1400" b="0" dirty="0" smtClean="0"/>
                        <a:t>Кирилл и Мефодий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/>
                    </a:p>
                    <a:p>
                      <a:pPr algn="ctr"/>
                      <a:r>
                        <a:rPr lang="ru-RU" sz="1400" b="0" dirty="0" smtClean="0"/>
                        <a:t>Славянская азбука</a:t>
                      </a:r>
                      <a:endParaRPr lang="ru-RU" sz="1400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776380"/>
              </p:ext>
            </p:extLst>
          </p:nvPr>
        </p:nvGraphicFramePr>
        <p:xfrm>
          <a:off x="6372200" y="4293096"/>
          <a:ext cx="2592288" cy="115212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96144"/>
                <a:gridCol w="1296144"/>
              </a:tblGrid>
              <a:tr h="1152128">
                <a:tc>
                  <a:txBody>
                    <a:bodyPr/>
                    <a:lstStyle/>
                    <a:p>
                      <a:pPr algn="ctr"/>
                      <a:endParaRPr lang="ru-RU" sz="1400" b="0" dirty="0" smtClean="0"/>
                    </a:p>
                    <a:p>
                      <a:pPr algn="ctr"/>
                      <a:r>
                        <a:rPr lang="ru-RU" sz="1400" b="0" dirty="0" smtClean="0"/>
                        <a:t>Нестор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Рукописные книги Древней Руси</a:t>
                      </a:r>
                      <a:endParaRPr lang="ru-RU" sz="1400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2162651"/>
              </p:ext>
            </p:extLst>
          </p:nvPr>
        </p:nvGraphicFramePr>
        <p:xfrm>
          <a:off x="3275856" y="5445224"/>
          <a:ext cx="2592288" cy="1158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96144"/>
                <a:gridCol w="1296144"/>
              </a:tblGrid>
              <a:tr h="392832">
                <a:tc>
                  <a:txBody>
                    <a:bodyPr/>
                    <a:lstStyle/>
                    <a:p>
                      <a:pPr algn="ctr"/>
                      <a:endParaRPr lang="ru-RU" sz="1400" b="0" dirty="0" smtClean="0"/>
                    </a:p>
                    <a:p>
                      <a:pPr algn="ctr"/>
                      <a:r>
                        <a:rPr lang="ru-RU" sz="1400" b="0" dirty="0" smtClean="0"/>
                        <a:t>Береста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Растение на котором писали первые книги</a:t>
                      </a:r>
                      <a:endParaRPr lang="ru-RU" sz="1400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7233649"/>
              </p:ext>
            </p:extLst>
          </p:nvPr>
        </p:nvGraphicFramePr>
        <p:xfrm>
          <a:off x="179512" y="4293096"/>
          <a:ext cx="2592288" cy="115212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96144"/>
                <a:gridCol w="1296144"/>
              </a:tblGrid>
              <a:tr h="1152128">
                <a:tc>
                  <a:txBody>
                    <a:bodyPr/>
                    <a:lstStyle/>
                    <a:p>
                      <a:pPr algn="ctr"/>
                      <a:endParaRPr lang="ru-RU" sz="1400" b="0" dirty="0" smtClean="0"/>
                    </a:p>
                    <a:p>
                      <a:pPr algn="ctr"/>
                      <a:r>
                        <a:rPr lang="ru-RU" sz="1400" b="0" dirty="0" smtClean="0"/>
                        <a:t>Писало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/>
                    </a:p>
                    <a:p>
                      <a:pPr algn="ctr"/>
                      <a:r>
                        <a:rPr lang="ru-RU" sz="1400" b="0" dirty="0" smtClean="0"/>
                        <a:t>Берёзовая кора</a:t>
                      </a:r>
                      <a:endParaRPr lang="ru-RU" sz="14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35106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14524E-6 L 0.00018 -0.3670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3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05273E-6 L 0.28351 -0.5349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-267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25532E-7 L 0.22049 -0.70328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4" y="-35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14524E-6 L -0.11805 -0.19912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-9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05273E-6 L -0.05521 -0.36702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183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14524E-6 L -0.33854 -0.19912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27" y="-9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6.01295E-7 L 0.00035 -0.3987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9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1064 L -0.39375 -0.36726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88" y="-178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05273E-6 L -0.11024 -0.19936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-9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10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10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/>
              <a:t>Спасибо за урок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1081545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340768"/>
            <a:ext cx="3816424" cy="518436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В 9 веке при князе Владимире не только знать и служители церкви были грамотными. Князь велел отдавать в учение детей киевлян.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614540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77404"/>
            <a:ext cx="3528392" cy="511180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523" y="476672"/>
            <a:ext cx="8229600" cy="11109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Для создания русской азбуки из Византии были приглашены монахи Кирилл и Мефодий.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323" y="1988839"/>
            <a:ext cx="3697162" cy="41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2314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124937"/>
            <a:ext cx="2952327" cy="353261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489" y="16288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На чём и как писали?</a:t>
            </a:r>
            <a:br>
              <a:rPr lang="ru-RU" sz="3600" dirty="0" smtClean="0"/>
            </a:br>
            <a:r>
              <a:rPr lang="ru-RU" sz="3600" dirty="0" smtClean="0"/>
              <a:t>Острой палочкой на белой бересте, иглой на пальмовых листьях, на глиняных  табличках, на дощечках, покрытых воском, и даже на медных листах</a:t>
            </a: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89" y="3124937"/>
            <a:ext cx="2664296" cy="35381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4" y="3124937"/>
            <a:ext cx="2580941" cy="347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797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00808"/>
            <a:ext cx="6284312" cy="491223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Первые книги писались от руки на пергаменте. Переплёт был плотным и тяжёлым из дерева и кожи.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407695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59871"/>
            <a:ext cx="3456384" cy="419721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112968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/>
              <a:t>Книги были произведениями искусства: переплет делался из досок и обтягивался кожей или тканью. Переплёт дорогих книг роскошно отделывали золотом и драгоценными камнями.</a:t>
            </a:r>
            <a:endParaRPr lang="ru-RU" sz="3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492896"/>
            <a:ext cx="3749040" cy="416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3763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4527011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Нестор. </a:t>
            </a:r>
            <a:br>
              <a:rPr lang="ru-RU" sz="3600" dirty="0" smtClean="0"/>
            </a:br>
            <a:r>
              <a:rPr lang="ru-RU" sz="3600" dirty="0" smtClean="0"/>
              <a:t>Монах Киево-Печерского монастыря.</a:t>
            </a:r>
            <a:br>
              <a:rPr lang="ru-RU" sz="3600" dirty="0" smtClean="0"/>
            </a:br>
            <a:r>
              <a:rPr lang="ru-RU" sz="3600" dirty="0" smtClean="0"/>
              <a:t> Автор «Повести временных лет»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364088" y="2276872"/>
            <a:ext cx="33843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yrillicOld" pitchFamily="2" charset="0"/>
              </a:rPr>
              <a:t>«Откуда есть пошла Русская земля, кто в Киеве </a:t>
            </a:r>
            <a:r>
              <a:rPr lang="ru-RU" sz="2800" dirty="0" err="1" smtClean="0">
                <a:latin typeface="CyrillicOld" pitchFamily="2" charset="0"/>
              </a:rPr>
              <a:t>наче</a:t>
            </a:r>
            <a:r>
              <a:rPr lang="ru-RU" sz="2800" dirty="0" smtClean="0">
                <a:latin typeface="CyrillicOld" pitchFamily="2" charset="0"/>
              </a:rPr>
              <a:t> </a:t>
            </a:r>
            <a:r>
              <a:rPr lang="ru-RU" sz="2800" dirty="0" err="1" smtClean="0">
                <a:latin typeface="CyrillicOld" pitchFamily="2" charset="0"/>
              </a:rPr>
              <a:t>перви</a:t>
            </a:r>
            <a:r>
              <a:rPr lang="ru-RU" sz="2800" dirty="0" smtClean="0">
                <a:latin typeface="CyrillicOld" pitchFamily="2" charset="0"/>
              </a:rPr>
              <a:t> </a:t>
            </a:r>
            <a:r>
              <a:rPr lang="ru-RU" sz="2800" dirty="0" err="1" smtClean="0">
                <a:latin typeface="CyrillicOld" pitchFamily="2" charset="0"/>
              </a:rPr>
              <a:t>княжити</a:t>
            </a:r>
            <a:r>
              <a:rPr lang="ru-RU" sz="2800" dirty="0" smtClean="0">
                <a:latin typeface="CyrillicOld" pitchFamily="2" charset="0"/>
              </a:rPr>
              <a:t>, и откуда Русская земля стала есть</a:t>
            </a:r>
            <a:r>
              <a:rPr lang="ru-RU" sz="2800" dirty="0" smtClean="0">
                <a:latin typeface="CyrillicOld" pitchFamily="2" charset="0"/>
              </a:rPr>
              <a:t>.» </a:t>
            </a:r>
            <a:endParaRPr lang="ru-RU" sz="2800" dirty="0">
              <a:latin typeface="Cyrillic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580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00808"/>
            <a:ext cx="3312368" cy="443857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В 1445 году немец Иоганн </a:t>
            </a:r>
            <a:r>
              <a:rPr lang="ru-RU" sz="3600" dirty="0" err="1" smtClean="0"/>
              <a:t>Гутенберг</a:t>
            </a:r>
            <a:r>
              <a:rPr lang="ru-RU" sz="3600" dirty="0" smtClean="0"/>
              <a:t> изобрёл наборный шрифт и книгопечатание</a:t>
            </a:r>
            <a:endParaRPr lang="ru-RU" sz="3600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00808"/>
            <a:ext cx="2593448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9699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9371" y="980728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В России первые печатные книги появились при Иване Грозном. В марте 1564 года Иван Фёдоров в своей типографии выпустил книгу «Апостол»</a:t>
            </a:r>
            <a:endParaRPr lang="ru-RU" sz="32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4509120"/>
            <a:ext cx="8229600" cy="15868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595046"/>
            <a:ext cx="4800886" cy="500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598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127</TotalTime>
  <Words>262</Words>
  <Application>Microsoft Office PowerPoint</Application>
  <PresentationFormat>Экран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Книжная сокровищница Руси</vt:lpstr>
      <vt:lpstr>В 9 веке при князе Владимире не только знать и служители церкви были грамотными. Князь велел отдавать в учение детей киевлян.</vt:lpstr>
      <vt:lpstr>Для создания русской азбуки из Византии были приглашены монахи Кирилл и Мефодий.</vt:lpstr>
      <vt:lpstr>На чём и как писали? Острой палочкой на белой бересте, иглой на пальмовых листьях, на глиняных  табличках, на дощечках, покрытых воском, и даже на медных листах</vt:lpstr>
      <vt:lpstr>Первые книги писались от руки на пергаменте. Переплёт был плотным и тяжёлым из дерева и кожи.</vt:lpstr>
      <vt:lpstr>Книги были произведениями искусства: переплет делался из досок и обтягивался кожей или тканью. Переплёт дорогих книг роскошно отделывали золотом и драгоценными камнями.</vt:lpstr>
      <vt:lpstr>Нестор.  Монах Киево-Печерского монастыря.  Автор «Повести временных лет»</vt:lpstr>
      <vt:lpstr>В 1445 году немец Иоганн Гутенберг изобрёл наборный шрифт и книгопечатание</vt:lpstr>
      <vt:lpstr>В России первые печатные книги появились при Иване Грозном. В марте 1564 года Иван Фёдоров в своей типографии выпустил книгу «Апостол»</vt:lpstr>
      <vt:lpstr>Блиц-опрос</vt:lpstr>
      <vt:lpstr>Игра « Домино»</vt:lpstr>
      <vt:lpstr>Спасибо за урок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Книжная сокровищница Руси</dc:title>
  <dc:creator>hp</dc:creator>
  <cp:lastModifiedBy>hp</cp:lastModifiedBy>
  <cp:revision>23</cp:revision>
  <dcterms:created xsi:type="dcterms:W3CDTF">2012-07-27T08:53:23Z</dcterms:created>
  <dcterms:modified xsi:type="dcterms:W3CDTF">2012-07-28T18:27:20Z</dcterms:modified>
</cp:coreProperties>
</file>