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7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8581029310919511E-2"/>
          <c:y val="0"/>
          <c:w val="0.9477258752858890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часто</c:v>
                </c:pt>
                <c:pt idx="1">
                  <c:v>по разному</c:v>
                </c:pt>
                <c:pt idx="2">
                  <c:v>не часто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</c:pie3DChart>
    </c:plotArea>
    <c:legend>
      <c:legendPos val="t"/>
      <c:layout>
        <c:manualLayout>
          <c:xMode val="edge"/>
          <c:yMode val="edge"/>
          <c:x val="0"/>
          <c:y val="2.1164315076102672E-2"/>
          <c:w val="1"/>
          <c:h val="9.7903288523497445E-2"/>
        </c:manualLayout>
      </c:layout>
      <c:overlay val="1"/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9024407563537772E-2"/>
          <c:y val="0.1231870069992223"/>
          <c:w val="0.84582324566460054"/>
          <c:h val="0.749966901825722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400" b="1" dirty="0" smtClean="0"/>
                      <a:t>14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b="1" smtClean="0"/>
                      <a:t>1</a:t>
                    </a:r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много</c:v>
                </c:pt>
                <c:pt idx="2">
                  <c:v>мало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2">
                  <c:v>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29974515583046368"/>
          <c:y val="0.10582157538051339"/>
          <c:w val="0.45502361725839302"/>
          <c:h val="8.8686673702921895E-2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7636929230085564E-2"/>
          <c:y val="2.0001708405565036E-2"/>
          <c:w val="0.95002870051475774"/>
          <c:h val="0.753957369516594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 мамой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всеми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 сетрой и братом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знаю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 кошкой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overlap val="-25"/>
        <c:axId val="85753216"/>
        <c:axId val="85759104"/>
      </c:barChart>
      <c:catAx>
        <c:axId val="85753216"/>
        <c:scaling>
          <c:orientation val="minMax"/>
        </c:scaling>
        <c:axPos val="b"/>
        <c:numFmt formatCode="General" sourceLinked="1"/>
        <c:majorTickMark val="none"/>
        <c:tickLblPos val="nextTo"/>
        <c:crossAx val="85759104"/>
        <c:crosses val="autoZero"/>
        <c:auto val="1"/>
        <c:lblAlgn val="ctr"/>
        <c:lblOffset val="100"/>
      </c:catAx>
      <c:valAx>
        <c:axId val="857591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5753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7245213494796871E-2"/>
          <c:y val="0.80030127679733698"/>
          <c:w val="0.93490445506054931"/>
          <c:h val="0.19969872320266302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834822607420733E-2"/>
          <c:y val="3.8711968511435241E-2"/>
          <c:w val="0.93550787662569146"/>
          <c:h val="0.774384762237302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всеми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4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5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6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общается неохотно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overlap val="-25"/>
        <c:axId val="85192704"/>
        <c:axId val="85194240"/>
      </c:barChart>
      <c:catAx>
        <c:axId val="85192704"/>
        <c:scaling>
          <c:orientation val="minMax"/>
        </c:scaling>
        <c:axPos val="b"/>
        <c:numFmt formatCode="General" sourceLinked="1"/>
        <c:majorTickMark val="none"/>
        <c:tickLblPos val="nextTo"/>
        <c:crossAx val="85194240"/>
        <c:crosses val="autoZero"/>
        <c:auto val="1"/>
        <c:lblAlgn val="ctr"/>
        <c:lblOffset val="100"/>
      </c:catAx>
      <c:valAx>
        <c:axId val="85194240"/>
        <c:scaling>
          <c:orientation val="minMax"/>
        </c:scaling>
        <c:delete val="1"/>
        <c:axPos val="l"/>
        <c:numFmt formatCode="General" sourceLinked="1"/>
        <c:tickLblPos val="none"/>
        <c:crossAx val="851927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0422499579900984E-2"/>
          <c:y val="0.85665084831844174"/>
          <c:w val="0.89915500084019861"/>
          <c:h val="9.990131481989528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Результаты анкетирования учащихся 2 «А» класса и родителей  на тему 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«Поговорите со мной, родители»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149080"/>
            <a:ext cx="76328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</a:rPr>
              <a:t>В анкетировании приняли участие:</a:t>
            </a:r>
          </a:p>
          <a:p>
            <a:pPr algn="r"/>
            <a:endParaRPr lang="ru-RU" sz="1000" b="1" i="1" dirty="0" smtClean="0">
              <a:solidFill>
                <a:srgbClr val="FF0000"/>
              </a:solidFill>
            </a:endParaRPr>
          </a:p>
          <a:p>
            <a:pPr algn="r"/>
            <a:r>
              <a:rPr lang="ru-RU" sz="3200" b="1" i="1" dirty="0" smtClean="0">
                <a:solidFill>
                  <a:srgbClr val="FF0000"/>
                </a:solidFill>
              </a:rPr>
              <a:t>24 ученика (100%),</a:t>
            </a:r>
          </a:p>
          <a:p>
            <a:pPr algn="r"/>
            <a:endParaRPr lang="ru-RU" sz="1000" b="1" i="1" dirty="0" smtClean="0">
              <a:solidFill>
                <a:srgbClr val="FF0000"/>
              </a:solidFill>
            </a:endParaRPr>
          </a:p>
          <a:p>
            <a:pPr algn="r"/>
            <a:r>
              <a:rPr lang="ru-RU" sz="3200" b="1" i="1" dirty="0" smtClean="0">
                <a:solidFill>
                  <a:srgbClr val="FF0000"/>
                </a:solidFill>
              </a:rPr>
              <a:t>17 родителей (70%).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20688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Детям необходимо ваше внимание, тесный контакт, с родителями, ваше тепло, ласка и участие!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4509120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Будьте всегда вместе с ребенком! Научитесь хвалить и благодарить друг друга!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Какую тему для разговора с ребенком можно и нужно обсудить на родительском собрании </a:t>
            </a:r>
            <a:r>
              <a:rPr lang="ru-RU" sz="3200" dirty="0" smtClean="0"/>
              <a:t>по мнению родителей?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464496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успеваемость, поведение, общение со сверстниками,</a:t>
            </a:r>
          </a:p>
          <a:p>
            <a:r>
              <a:rPr lang="ru-RU" sz="2800" i="1" dirty="0" smtClean="0"/>
              <a:t>«Почему дети лгут»,</a:t>
            </a:r>
          </a:p>
          <a:p>
            <a:r>
              <a:rPr lang="ru-RU" sz="2800" i="1" dirty="0" smtClean="0"/>
              <a:t>«Как побороть лень»,</a:t>
            </a:r>
          </a:p>
          <a:p>
            <a:r>
              <a:rPr lang="ru-RU" sz="2800" i="1" dirty="0" smtClean="0"/>
              <a:t>«Формирование навыков самоорганизации»,</a:t>
            </a:r>
          </a:p>
          <a:p>
            <a:r>
              <a:rPr lang="ru-RU" sz="2800" i="1" dirty="0" smtClean="0"/>
              <a:t>«Меня обижают»,</a:t>
            </a:r>
          </a:p>
          <a:p>
            <a:r>
              <a:rPr lang="ru-RU" sz="2800" i="1" dirty="0" smtClean="0"/>
              <a:t>«Развитие мотивации к успешному обучению».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/>
              <a:t>Общение в семье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4040188" cy="639762"/>
          </a:xfrm>
        </p:spPr>
        <p:txBody>
          <a:bodyPr/>
          <a:lstStyle/>
          <a:p>
            <a:pPr algn="ctr"/>
            <a:r>
              <a:rPr lang="ru-RU" u="sng" dirty="0" smtClean="0"/>
              <a:t>Дети</a:t>
            </a:r>
            <a:endParaRPr lang="ru-RU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40188" cy="3951288"/>
          </a:xfrm>
        </p:spPr>
        <p:txBody>
          <a:bodyPr>
            <a:normAutofit/>
          </a:bodyPr>
          <a:lstStyle/>
          <a:p>
            <a:r>
              <a:rPr lang="ru-RU" dirty="0" smtClean="0"/>
              <a:t>Часто ли вы разговариваете друг с другом?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</p:spPr>
        <p:txBody>
          <a:bodyPr/>
          <a:lstStyle/>
          <a:p>
            <a:pPr algn="ctr"/>
            <a:r>
              <a:rPr lang="ru-RU" u="sng" dirty="0" smtClean="0"/>
              <a:t>Родители</a:t>
            </a:r>
            <a:endParaRPr lang="ru-RU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041775" cy="3951288"/>
          </a:xfrm>
        </p:spPr>
        <p:txBody>
          <a:bodyPr/>
          <a:lstStyle/>
          <a:p>
            <a:r>
              <a:rPr lang="ru-RU" dirty="0" smtClean="0"/>
              <a:t>Насколько много члены семьи общаются между собой?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39552" y="2924944"/>
          <a:ext cx="41764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355976" y="2537520"/>
          <a:ext cx="478802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952327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u="sng" dirty="0" smtClean="0"/>
              <a:t>Вывод: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Большинство детей и родителей нашего класса общаются достаточно часто, </a:t>
            </a:r>
            <a:br>
              <a:rPr lang="ru-RU" sz="3600" dirty="0" smtClean="0"/>
            </a:br>
            <a:r>
              <a:rPr lang="ru-RU" sz="3600" dirty="0" smtClean="0"/>
              <a:t>что подтверждают как ответы родителей, так и ответы детей.</a:t>
            </a:r>
            <a:endParaRPr lang="ru-RU" sz="3600" dirty="0"/>
          </a:p>
        </p:txBody>
      </p:sp>
      <p:pic>
        <p:nvPicPr>
          <p:cNvPr id="8" name="Рисунок 7" descr="x_4e236e59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284984"/>
            <a:ext cx="3024336" cy="302433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 кем из членов семьи ребенок общается чаще?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4040188" cy="42373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u="sng" dirty="0" smtClean="0"/>
              <a:t>Дети</a:t>
            </a:r>
            <a:endParaRPr lang="ru-RU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>
            <a:normAutofit/>
          </a:bodyPr>
          <a:lstStyle/>
          <a:p>
            <a:r>
              <a:rPr lang="ru-RU" dirty="0" smtClean="0"/>
              <a:t>С кем из членов твоей семьи чаще приходится разговаривать и почему?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268760"/>
            <a:ext cx="4041775" cy="42373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u="sng" dirty="0" smtClean="0"/>
              <a:t>Родители</a:t>
            </a:r>
            <a:endParaRPr lang="ru-RU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>
            <a:normAutofit/>
          </a:bodyPr>
          <a:lstStyle/>
          <a:p>
            <a:r>
              <a:rPr lang="ru-RU" dirty="0" smtClean="0"/>
              <a:t>Охотно ли ваш ребенок общается со всеми членами семьи?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95536" y="2708920"/>
          <a:ext cx="43204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499992" y="2780928"/>
          <a:ext cx="43323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4104455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u="sng" dirty="0" smtClean="0"/>
              <a:t>Вывод:</a:t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dirty="0" smtClean="0"/>
              <a:t>Большинство родителей считают, что ребенок общается со всеми членами семьи, при этом дети, судя по их ответам, чаще общаются с мамами, меньше со всеми членами семьи. Общение также происходит с сестрой, братом и даже </a:t>
            </a:r>
            <a:r>
              <a:rPr lang="ru-RU" sz="3600" i="1" u="sng" dirty="0" smtClean="0"/>
              <a:t>кошкой</a:t>
            </a:r>
            <a:r>
              <a:rPr lang="ru-RU" sz="3600" dirty="0" smtClean="0"/>
              <a:t>… 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Рисунок 5" descr="81a86e8s-480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861048"/>
            <a:ext cx="2873846" cy="27809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 чем вы разговариваете с детьми?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495746"/>
          </a:xfrm>
        </p:spPr>
        <p:txBody>
          <a:bodyPr/>
          <a:lstStyle/>
          <a:p>
            <a:pPr algn="ctr"/>
            <a:r>
              <a:rPr lang="ru-RU" u="sng" dirty="0" smtClean="0"/>
              <a:t>Дети</a:t>
            </a:r>
            <a:endParaRPr lang="ru-RU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114800" cy="4680519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О чем обычно разговариваете?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1. о школе и учебе;</a:t>
            </a:r>
          </a:p>
          <a:p>
            <a:pPr>
              <a:buNone/>
            </a:pPr>
            <a:r>
              <a:rPr lang="ru-RU" dirty="0" smtClean="0"/>
              <a:t>2. другие темы </a:t>
            </a:r>
          </a:p>
          <a:p>
            <a:pPr>
              <a:buNone/>
            </a:pPr>
            <a:r>
              <a:rPr lang="ru-RU" dirty="0" smtClean="0"/>
              <a:t>(о друзьях, о загранице, </a:t>
            </a:r>
          </a:p>
          <a:p>
            <a:pPr>
              <a:buNone/>
            </a:pPr>
            <a:r>
              <a:rPr lang="ru-RU" dirty="0" smtClean="0"/>
              <a:t>о животных, об игрушках и</a:t>
            </a:r>
          </a:p>
          <a:p>
            <a:pPr>
              <a:buNone/>
            </a:pPr>
            <a:r>
              <a:rPr lang="ru-RU" dirty="0" smtClean="0"/>
              <a:t>домашних делах)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567754"/>
          </a:xfrm>
        </p:spPr>
        <p:txBody>
          <a:bodyPr/>
          <a:lstStyle/>
          <a:p>
            <a:pPr algn="ctr"/>
            <a:r>
              <a:rPr lang="ru-RU" u="sng" dirty="0" smtClean="0"/>
              <a:t>Родители</a:t>
            </a:r>
            <a:endParaRPr lang="ru-RU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1960" y="1628800"/>
            <a:ext cx="4680521" cy="4824536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Какие темы для общения наиболее присущи вашей семье?</a:t>
            </a:r>
          </a:p>
          <a:p>
            <a:pPr marL="457200" indent="-457200">
              <a:buAutoNum type="arabicPeriod"/>
            </a:pPr>
            <a:r>
              <a:rPr lang="ru-RU" dirty="0" smtClean="0"/>
              <a:t>образование, воспитание, здоровье;</a:t>
            </a:r>
          </a:p>
          <a:p>
            <a:pPr marL="457200" indent="-457200">
              <a:buAutoNum type="arabicPeriod"/>
            </a:pPr>
            <a:r>
              <a:rPr lang="ru-RU" dirty="0" smtClean="0"/>
              <a:t>бытовые темы, обсуждение прошедшего дня;</a:t>
            </a:r>
          </a:p>
          <a:p>
            <a:pPr marL="457200" indent="-457200">
              <a:buAutoNum type="arabicPeriod"/>
            </a:pPr>
            <a:r>
              <a:rPr lang="ru-RU" dirty="0" smtClean="0"/>
              <a:t>отдых;</a:t>
            </a:r>
          </a:p>
          <a:p>
            <a:pPr marL="457200" indent="-457200">
              <a:buAutoNum type="arabicPeriod"/>
            </a:pPr>
            <a:r>
              <a:rPr lang="ru-RU" dirty="0" smtClean="0"/>
              <a:t>новости;</a:t>
            </a:r>
          </a:p>
          <a:p>
            <a:pPr marL="457200" indent="-457200">
              <a:buAutoNum type="arabicPeriod"/>
            </a:pPr>
            <a:r>
              <a:rPr lang="ru-RU" dirty="0" smtClean="0"/>
              <a:t>безопасность на улице,</a:t>
            </a:r>
          </a:p>
          <a:p>
            <a:pPr marL="457200" indent="-457200">
              <a:buAutoNum type="arabicPeriod"/>
            </a:pPr>
            <a:r>
              <a:rPr lang="ru-RU" dirty="0" smtClean="0"/>
              <a:t>гардероб.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5112568"/>
          </a:xfrm>
        </p:spPr>
        <p:txBody>
          <a:bodyPr>
            <a:normAutofit fontScale="90000"/>
          </a:bodyPr>
          <a:lstStyle/>
          <a:p>
            <a:pPr algn="l"/>
            <a:r>
              <a:rPr lang="ru-RU" u="sng" dirty="0" smtClean="0"/>
              <a:t>Вывод:</a:t>
            </a:r>
            <a:br>
              <a:rPr lang="ru-RU" u="sng" dirty="0" smtClean="0"/>
            </a:br>
            <a:r>
              <a:rPr lang="ru-RU" sz="800" u="sng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Во многих анкетах и родителей и детей в вопросе об определении темы общения отмечено </a:t>
            </a:r>
            <a:br>
              <a:rPr lang="ru-RU" sz="3100" dirty="0" smtClean="0"/>
            </a:br>
            <a:r>
              <a:rPr lang="ru-RU" sz="3100" b="1" dirty="0" smtClean="0"/>
              <a:t>«Об учебе». </a:t>
            </a:r>
            <a:r>
              <a:rPr lang="ru-RU" sz="3100" dirty="0" smtClean="0"/>
              <a:t>Это значит, что общение между родителями и детьми подчинено какой-то цели, что предполагает достижение определенного результата. </a:t>
            </a:r>
            <a:br>
              <a:rPr lang="ru-RU" sz="3100" dirty="0" smtClean="0"/>
            </a:br>
            <a:r>
              <a:rPr lang="ru-RU" sz="3100" dirty="0" smtClean="0"/>
              <a:t>Таким образом, в целом общение между родителями и детьми нашего класса можно назвать </a:t>
            </a:r>
            <a:r>
              <a:rPr lang="ru-RU" sz="3100" b="1" dirty="0" smtClean="0"/>
              <a:t>продуктивным.</a:t>
            </a:r>
            <a:endParaRPr lang="ru-RU" sz="3100" b="1" dirty="0"/>
          </a:p>
        </p:txBody>
      </p:sp>
      <p:pic>
        <p:nvPicPr>
          <p:cNvPr id="4" name="Рисунок 3" descr="42e9911a-4906-4088-b3ab-bc2faf63a445_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797152"/>
            <a:ext cx="2952328" cy="1751966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 вопрос </a:t>
            </a:r>
            <a:r>
              <a:rPr lang="ru-RU" sz="3200" b="1" dirty="0" smtClean="0"/>
              <a:t>«Какие слова тебе запомнились из разговора со своими родителями» </a:t>
            </a:r>
            <a:r>
              <a:rPr lang="ru-RU" sz="3200" dirty="0" smtClean="0"/>
              <a:t>были получены следующие ответы детей: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как дела в школе?</a:t>
            </a:r>
          </a:p>
          <a:p>
            <a:r>
              <a:rPr lang="ru-RU" i="1" dirty="0" smtClean="0"/>
              <a:t>быстро сделай уроки </a:t>
            </a:r>
          </a:p>
          <a:p>
            <a:r>
              <a:rPr lang="ru-RU" i="1" dirty="0" smtClean="0"/>
              <a:t>умница</a:t>
            </a:r>
          </a:p>
          <a:p>
            <a:r>
              <a:rPr lang="ru-RU" i="1" dirty="0" smtClean="0"/>
              <a:t>люблю тебя</a:t>
            </a:r>
          </a:p>
          <a:p>
            <a:r>
              <a:rPr lang="ru-RU" i="1" dirty="0" smtClean="0"/>
              <a:t>можно погулять</a:t>
            </a:r>
          </a:p>
          <a:p>
            <a:r>
              <a:rPr lang="ru-RU" i="1" dirty="0" smtClean="0"/>
              <a:t>компьютерные игры</a:t>
            </a:r>
          </a:p>
          <a:p>
            <a:r>
              <a:rPr lang="ru-RU" i="1" dirty="0" smtClean="0"/>
              <a:t>социальные сети</a:t>
            </a:r>
          </a:p>
          <a:p>
            <a:r>
              <a:rPr lang="ru-RU" i="1" dirty="0" smtClean="0"/>
              <a:t>куда завтра пойдем</a:t>
            </a:r>
          </a:p>
          <a:p>
            <a:r>
              <a:rPr lang="ru-RU" i="1" dirty="0" smtClean="0"/>
              <a:t>«ты </a:t>
            </a:r>
            <a:r>
              <a:rPr lang="ru-RU" i="1" dirty="0" err="1" smtClean="0"/>
              <a:t>дурак</a:t>
            </a:r>
            <a:r>
              <a:rPr lang="ru-RU" i="1" dirty="0" smtClean="0"/>
              <a:t>»…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81a86e8s-480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39" y="2348880"/>
            <a:ext cx="3348629" cy="32403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 чем ваши дети хотят с вами поговорить?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о хороших оценках и учебе,</a:t>
            </a:r>
          </a:p>
          <a:p>
            <a:r>
              <a:rPr lang="ru-RU" i="1" dirty="0" smtClean="0"/>
              <a:t>о семье,</a:t>
            </a:r>
          </a:p>
          <a:p>
            <a:r>
              <a:rPr lang="ru-RU" i="1" dirty="0" smtClean="0"/>
              <a:t>об отдыхе,</a:t>
            </a:r>
          </a:p>
          <a:p>
            <a:r>
              <a:rPr lang="ru-RU" i="1" dirty="0" smtClean="0"/>
              <a:t>о прогулках каждый день,</a:t>
            </a:r>
          </a:p>
          <a:p>
            <a:r>
              <a:rPr lang="ru-RU" i="1" dirty="0" smtClean="0"/>
              <a:t>о компьютерных играх,</a:t>
            </a:r>
          </a:p>
          <a:p>
            <a:r>
              <a:rPr lang="ru-RU" i="1" dirty="0" smtClean="0"/>
              <a:t>о сладостях,</a:t>
            </a:r>
          </a:p>
          <a:p>
            <a:r>
              <a:rPr lang="ru-RU" i="1" dirty="0" smtClean="0"/>
              <a:t>о мечте,</a:t>
            </a:r>
          </a:p>
          <a:p>
            <a:r>
              <a:rPr lang="ru-RU" i="1" dirty="0" smtClean="0"/>
              <a:t>о собаке,</a:t>
            </a:r>
          </a:p>
          <a:p>
            <a:r>
              <a:rPr lang="ru-RU" i="1" dirty="0" smtClean="0"/>
              <a:t>не знаю…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5JR8I07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8936" y="2852936"/>
            <a:ext cx="3753544" cy="37535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331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Результаты анкетирования учащихся 2 «А» класса и родителей  на тему   «Поговорите со мной, родители»</vt:lpstr>
      <vt:lpstr>Общение в семье</vt:lpstr>
      <vt:lpstr>Вывод:   Большинство детей и родителей нашего класса общаются достаточно часто,  что подтверждают как ответы родителей, так и ответы детей.</vt:lpstr>
      <vt:lpstr>С кем из членов семьи ребенок общается чаще?</vt:lpstr>
      <vt:lpstr>Вывод:  Большинство родителей считают, что ребенок общается со всеми членами семьи, при этом дети, судя по их ответам, чаще общаются с мамами, меньше со всеми членами семьи. Общение также происходит с сестрой, братом и даже кошкой…  </vt:lpstr>
      <vt:lpstr>О чем вы разговариваете с детьми?</vt:lpstr>
      <vt:lpstr>Вывод: , Во многих анкетах и родителей и детей в вопросе об определении темы общения отмечено  «Об учебе». Это значит, что общение между родителями и детьми подчинено какой-то цели, что предполагает достижение определенного результата.  Таким образом, в целом общение между родителями и детьми нашего класса можно назвать продуктивным.</vt:lpstr>
      <vt:lpstr>На вопрос «Какие слова тебе запомнились из разговора со своими родителями» были получены следующие ответы детей: </vt:lpstr>
      <vt:lpstr>О чем ваши дети хотят с вами поговорить? </vt:lpstr>
      <vt:lpstr>Слайд 10</vt:lpstr>
      <vt:lpstr>Какую тему для разговора с ребенком можно и нужно обсудить на родительском собрании по мнению родителей?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Korolev</cp:lastModifiedBy>
  <cp:revision>91</cp:revision>
  <dcterms:modified xsi:type="dcterms:W3CDTF">2015-10-21T21:50:29Z</dcterms:modified>
</cp:coreProperties>
</file>