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64" r:id="rId16"/>
    <p:sldId id="274" r:id="rId17"/>
    <p:sldId id="273" r:id="rId18"/>
    <p:sldId id="271" r:id="rId19"/>
    <p:sldId id="275" r:id="rId20"/>
    <p:sldId id="276" r:id="rId21"/>
    <p:sldId id="283" r:id="rId22"/>
    <p:sldId id="277" r:id="rId23"/>
    <p:sldId id="280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DEF0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005B4-1C44-4AC5-82AE-303A586A9DFA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7C254-A748-4454-804B-78C8F9EF4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7C254-A748-4454-804B-78C8F9EF44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A893-66C3-4FD8-AAED-0A9D17B69DA0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B075E-75EE-4C7F-9319-CB24E1E0F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gif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26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8101042" cy="2531305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Классный час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«Пирамида здорового питания»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72366" cy="2257444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1 категории: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Н.А.Передерий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2015г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j02237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643182"/>
            <a:ext cx="342902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51414"/>
            <a:ext cx="8229600" cy="567475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Рекомендуемые нормы потребления жиров, белков и углеводов в день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детей 7 – 10 лет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4" y="2357430"/>
          <a:ext cx="8286812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3"/>
                <a:gridCol w="2071703"/>
                <a:gridCol w="2071703"/>
                <a:gridCol w="2071703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Энергетическая ценность,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ккал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Белки, 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Жиры, 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Углеводы, 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Разнообразное питание</a:t>
            </a:r>
          </a:p>
          <a:p>
            <a:pPr>
              <a:buNone/>
            </a:pP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7" descr="j0223776"/>
          <p:cNvPicPr>
            <a:picLocks noChangeAspect="1" noChangeArrowheads="1" noCrop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323557" y="2129938"/>
            <a:ext cx="1533799" cy="249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2" descr="13"/>
          <p:cNvPicPr>
            <a:picLocks noChangeAspect="1" noChangeArrowheads="1"/>
          </p:cNvPicPr>
          <p:nvPr/>
        </p:nvPicPr>
        <p:blipFill>
          <a:blip r:embed="rId3">
            <a:lum bright="12000" contrast="18000"/>
          </a:blip>
          <a:srcRect/>
          <a:stretch>
            <a:fillRect/>
          </a:stretch>
        </p:blipFill>
        <p:spPr bwMode="auto">
          <a:xfrm>
            <a:off x="2000232" y="3929066"/>
            <a:ext cx="142876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5" descr="47"/>
          <p:cNvPicPr>
            <a:picLocks noChangeAspect="1" noChangeArrowheads="1"/>
          </p:cNvPicPr>
          <p:nvPr/>
        </p:nvPicPr>
        <p:blipFill>
          <a:blip r:embed="rId4">
            <a:lum bright="12000" contrast="-12000"/>
          </a:blip>
          <a:srcRect/>
          <a:stretch>
            <a:fillRect/>
          </a:stretch>
        </p:blipFill>
        <p:spPr bwMode="auto">
          <a:xfrm>
            <a:off x="571472" y="6000768"/>
            <a:ext cx="197326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0" descr="10"/>
          <p:cNvPicPr>
            <a:picLocks noChangeAspect="1" noChangeArrowheads="1"/>
          </p:cNvPicPr>
          <p:nvPr/>
        </p:nvPicPr>
        <p:blipFill>
          <a:blip r:embed="rId5">
            <a:lum bright="12000" contrast="24000"/>
          </a:blip>
          <a:srcRect/>
          <a:stretch>
            <a:fillRect/>
          </a:stretch>
        </p:blipFill>
        <p:spPr bwMode="auto">
          <a:xfrm>
            <a:off x="-1" y="4714884"/>
            <a:ext cx="3370815" cy="110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6" descr="56"/>
          <p:cNvPicPr>
            <a:picLocks noChangeAspect="1" noChangeArrowheads="1"/>
          </p:cNvPicPr>
          <p:nvPr/>
        </p:nvPicPr>
        <p:blipFill>
          <a:blip r:embed="rId6">
            <a:lum bright="24000" contrast="18000"/>
          </a:blip>
          <a:srcRect/>
          <a:stretch>
            <a:fillRect/>
          </a:stretch>
        </p:blipFill>
        <p:spPr bwMode="auto">
          <a:xfrm>
            <a:off x="2000232" y="2285992"/>
            <a:ext cx="13573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2" descr="50"/>
          <p:cNvPicPr>
            <a:picLocks noChangeAspect="1" noChangeArrowheads="1"/>
          </p:cNvPicPr>
          <p:nvPr/>
        </p:nvPicPr>
        <p:blipFill>
          <a:blip r:embed="rId7">
            <a:lum bright="12000" contrast="6000"/>
          </a:blip>
          <a:srcRect/>
          <a:stretch>
            <a:fillRect/>
          </a:stretch>
        </p:blipFill>
        <p:spPr bwMode="auto">
          <a:xfrm>
            <a:off x="3929058" y="4000504"/>
            <a:ext cx="135732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0" descr="55"/>
          <p:cNvPicPr>
            <a:picLocks noChangeAspect="1" noChangeArrowheads="1"/>
          </p:cNvPicPr>
          <p:nvPr/>
        </p:nvPicPr>
        <p:blipFill>
          <a:blip r:embed="rId8">
            <a:lum bright="12000" contrast="6000"/>
          </a:blip>
          <a:srcRect/>
          <a:stretch>
            <a:fillRect/>
          </a:stretch>
        </p:blipFill>
        <p:spPr bwMode="auto">
          <a:xfrm>
            <a:off x="3887954" y="2323797"/>
            <a:ext cx="164941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1" descr="20"/>
          <p:cNvPicPr>
            <a:picLocks noChangeAspect="1" noChangeArrowheads="1"/>
          </p:cNvPicPr>
          <p:nvPr/>
        </p:nvPicPr>
        <p:blipFill>
          <a:blip r:embed="rId9">
            <a:lum bright="18000" contrast="12000"/>
          </a:blip>
          <a:srcRect/>
          <a:stretch>
            <a:fillRect/>
          </a:stretch>
        </p:blipFill>
        <p:spPr bwMode="auto">
          <a:xfrm>
            <a:off x="7596188" y="3929066"/>
            <a:ext cx="1547812" cy="125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4" descr="j018921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5" y="4071942"/>
            <a:ext cx="1560504" cy="126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7" descr="48"/>
          <p:cNvPicPr>
            <a:picLocks noChangeAspect="1" noChangeArrowheads="1"/>
          </p:cNvPicPr>
          <p:nvPr/>
        </p:nvPicPr>
        <p:blipFill>
          <a:blip r:embed="rId11">
            <a:lum bright="12000" contrast="-12000"/>
          </a:blip>
          <a:srcRect/>
          <a:stretch>
            <a:fillRect/>
          </a:stretch>
        </p:blipFill>
        <p:spPr bwMode="auto">
          <a:xfrm>
            <a:off x="5929322" y="5786454"/>
            <a:ext cx="2714644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3" descr="27"/>
          <p:cNvPicPr>
            <a:picLocks noChangeAspect="1" noChangeArrowheads="1"/>
          </p:cNvPicPr>
          <p:nvPr/>
        </p:nvPicPr>
        <p:blipFill>
          <a:blip r:embed="rId12">
            <a:lum bright="6000" contrast="-6000"/>
          </a:blip>
          <a:srcRect/>
          <a:stretch>
            <a:fillRect/>
          </a:stretch>
        </p:blipFill>
        <p:spPr bwMode="auto">
          <a:xfrm>
            <a:off x="6000760" y="2571744"/>
            <a:ext cx="24288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 14"/>
          <p:cNvSpPr/>
          <p:nvPr/>
        </p:nvSpPr>
        <p:spPr>
          <a:xfrm>
            <a:off x="428596" y="1071546"/>
            <a:ext cx="25717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428992" y="1142984"/>
            <a:ext cx="25717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жиры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357950" y="1071546"/>
            <a:ext cx="25717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углеводы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285728"/>
            <a:ext cx="8278837" cy="584043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Свежеприготовленная пища;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употребление хорошо усваиваемых продуктов; 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достаточное потребление воды;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ограничение кофе, какао, крепкого чая, шоколада;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исключение сильно солёной и острой пищи;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исключение газированных, алкогольных напитков,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чупа-чупсов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соблюдение режима питания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876800"/>
            <a:ext cx="1919291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Примерное меню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70C0"/>
                </a:solidFill>
              </a:rPr>
              <a:t>08.00ч –Завтрак</a:t>
            </a:r>
          </a:p>
          <a:p>
            <a:pPr>
              <a:buNone/>
            </a:pPr>
            <a:r>
              <a:rPr lang="ru-RU" dirty="0" smtClean="0"/>
              <a:t>          Овощной салат</a:t>
            </a:r>
          </a:p>
          <a:p>
            <a:pPr>
              <a:buNone/>
            </a:pPr>
            <a:r>
              <a:rPr lang="ru-RU" dirty="0" smtClean="0"/>
              <a:t>           Каша/Творог со сметаной</a:t>
            </a:r>
          </a:p>
          <a:p>
            <a:pPr>
              <a:buNone/>
            </a:pPr>
            <a:r>
              <a:rPr lang="ru-RU" dirty="0" smtClean="0"/>
              <a:t>          Хлеб</a:t>
            </a:r>
          </a:p>
          <a:p>
            <a:pPr>
              <a:buNone/>
            </a:pPr>
            <a:r>
              <a:rPr lang="ru-RU" dirty="0" smtClean="0"/>
              <a:t>          Яйцо вареное</a:t>
            </a:r>
          </a:p>
          <a:p>
            <a:pPr>
              <a:buNone/>
            </a:pPr>
            <a:r>
              <a:rPr lang="ru-RU" dirty="0" smtClean="0"/>
              <a:t>         Горячий напиток(молоко, чай, кофе с молоком, какао на молоке)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70C0"/>
                </a:solidFill>
              </a:rPr>
              <a:t>11.30 Питьевой режим</a:t>
            </a:r>
          </a:p>
          <a:p>
            <a:pPr>
              <a:buNone/>
            </a:pPr>
            <a:r>
              <a:rPr lang="ru-RU" dirty="0" smtClean="0"/>
              <a:t>          Натуральный сок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70C0"/>
                </a:solidFill>
              </a:rPr>
              <a:t>12.00 Обед</a:t>
            </a:r>
          </a:p>
          <a:p>
            <a:pPr>
              <a:buNone/>
            </a:pPr>
            <a:r>
              <a:rPr lang="ru-RU" dirty="0" smtClean="0"/>
              <a:t>          Овощной салат</a:t>
            </a:r>
          </a:p>
          <a:p>
            <a:pPr>
              <a:buNone/>
            </a:pPr>
            <a:r>
              <a:rPr lang="ru-RU" dirty="0" smtClean="0"/>
              <a:t>         Суп</a:t>
            </a:r>
          </a:p>
          <a:p>
            <a:pPr>
              <a:buNone/>
            </a:pPr>
            <a:r>
              <a:rPr lang="ru-RU" dirty="0" smtClean="0"/>
              <a:t>         Мясное или рыбное блюдо с гарниром</a:t>
            </a:r>
          </a:p>
          <a:p>
            <a:pPr>
              <a:buNone/>
            </a:pPr>
            <a:r>
              <a:rPr lang="ru-RU" dirty="0" smtClean="0"/>
              <a:t>         Хлеб</a:t>
            </a:r>
          </a:p>
          <a:p>
            <a:pPr>
              <a:buNone/>
            </a:pPr>
            <a:r>
              <a:rPr lang="ru-RU" dirty="0" smtClean="0"/>
              <a:t>         Сладкий напиток(компот, морс, сок)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>
                <a:solidFill>
                  <a:srgbClr val="0070C0"/>
                </a:solidFill>
              </a:rPr>
              <a:t>16.00 Полдник</a:t>
            </a:r>
          </a:p>
          <a:p>
            <a:pPr>
              <a:buNone/>
            </a:pPr>
            <a:r>
              <a:rPr lang="ru-RU" dirty="0" smtClean="0"/>
              <a:t>         Сок натуральный</a:t>
            </a:r>
          </a:p>
          <a:p>
            <a:pPr>
              <a:buNone/>
            </a:pPr>
            <a:r>
              <a:rPr lang="ru-RU" dirty="0" smtClean="0"/>
              <a:t>          Фрукт</a:t>
            </a:r>
          </a:p>
          <a:p>
            <a:pPr>
              <a:buNone/>
            </a:pPr>
            <a:r>
              <a:rPr lang="ru-RU" dirty="0" smtClean="0"/>
              <a:t>         Печенье/булочка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18.00 Ужин</a:t>
            </a:r>
          </a:p>
          <a:p>
            <a:pPr>
              <a:buNone/>
            </a:pPr>
            <a:r>
              <a:rPr lang="ru-RU" dirty="0" smtClean="0"/>
              <a:t>         Каша/овощная запеканки/творожная запеканка</a:t>
            </a:r>
          </a:p>
          <a:p>
            <a:pPr>
              <a:buNone/>
            </a:pPr>
            <a:r>
              <a:rPr lang="ru-RU" dirty="0" smtClean="0"/>
              <a:t>         Хлеб</a:t>
            </a:r>
          </a:p>
          <a:p>
            <a:pPr>
              <a:buNone/>
            </a:pPr>
            <a:r>
              <a:rPr lang="ru-RU" dirty="0" smtClean="0"/>
              <a:t>         Молоко/кисель/кефир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j022377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71480"/>
            <a:ext cx="1944688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j02237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00636"/>
            <a:ext cx="20875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022378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500306"/>
            <a:ext cx="290195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 Соблюдение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гигиенических навыков</a:t>
            </a:r>
            <a:endParaRPr lang="ru-RU" sz="4000" b="1" i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j0343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903912" cy="4478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2363" y="928670"/>
            <a:ext cx="7178727" cy="464347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85788"/>
            <a:ext cx="8229600" cy="5540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Пирамида здорового питания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Гречневая каша – матушка наша, хлебец - кормилец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1" descr="20"/>
          <p:cNvPicPr>
            <a:picLocks noChangeAspect="1" noChangeArrowheads="1"/>
          </p:cNvPicPr>
          <p:nvPr/>
        </p:nvPicPr>
        <p:blipFill>
          <a:blip r:embed="rId2">
            <a:lum bright="18000" contrast="12000"/>
          </a:blip>
          <a:srcRect/>
          <a:stretch>
            <a:fillRect/>
          </a:stretch>
        </p:blipFill>
        <p:spPr bwMode="auto">
          <a:xfrm>
            <a:off x="1571604" y="3357562"/>
            <a:ext cx="61436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Пирамида здорового питания</a:t>
            </a:r>
            <a:endParaRPr lang="ru-RU" dirty="0"/>
          </a:p>
        </p:txBody>
      </p:sp>
      <p:pic>
        <p:nvPicPr>
          <p:cNvPr id="4" name="Содержимое 3" descr="i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143248"/>
            <a:ext cx="5609994" cy="335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J007617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143380"/>
            <a:ext cx="271464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j022377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500174"/>
            <a:ext cx="2786082" cy="209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Пирамида здорового питания</a:t>
            </a:r>
            <a:endParaRPr lang="ru-RU" dirty="0"/>
          </a:p>
        </p:txBody>
      </p:sp>
      <p:pic>
        <p:nvPicPr>
          <p:cNvPr id="4" name="Picture 127" descr="j022377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14282" y="1714488"/>
            <a:ext cx="221457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2" descr="13"/>
          <p:cNvPicPr>
            <a:picLocks noChangeAspect="1" noChangeArrowheads="1"/>
          </p:cNvPicPr>
          <p:nvPr/>
        </p:nvPicPr>
        <p:blipFill>
          <a:blip r:embed="rId3">
            <a:lum bright="12000" contrast="18000"/>
          </a:blip>
          <a:srcRect/>
          <a:stretch>
            <a:fillRect/>
          </a:stretch>
        </p:blipFill>
        <p:spPr bwMode="auto">
          <a:xfrm>
            <a:off x="6357950" y="1857364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5" descr="47"/>
          <p:cNvPicPr>
            <a:picLocks noChangeAspect="1" noChangeArrowheads="1"/>
          </p:cNvPicPr>
          <p:nvPr/>
        </p:nvPicPr>
        <p:blipFill>
          <a:blip r:embed="rId4">
            <a:lum bright="12000" contrast="-12000"/>
          </a:blip>
          <a:srcRect/>
          <a:stretch>
            <a:fillRect/>
          </a:stretch>
        </p:blipFill>
        <p:spPr bwMode="auto">
          <a:xfrm>
            <a:off x="3214678" y="5000636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4" descr="орех2"/>
          <p:cNvPicPr>
            <a:picLocks noChangeAspect="1" noChangeArrowheads="1"/>
          </p:cNvPicPr>
          <p:nvPr/>
        </p:nvPicPr>
        <p:blipFill>
          <a:blip r:embed="rId5">
            <a:lum bright="6000" contrast="18000"/>
          </a:blip>
          <a:srcRect/>
          <a:stretch>
            <a:fillRect/>
          </a:stretch>
        </p:blipFill>
        <p:spPr bwMode="auto">
          <a:xfrm>
            <a:off x="6286512" y="4286256"/>
            <a:ext cx="2214578" cy="254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0" descr="10"/>
          <p:cNvPicPr>
            <a:picLocks noChangeAspect="1" noChangeArrowheads="1"/>
          </p:cNvPicPr>
          <p:nvPr/>
        </p:nvPicPr>
        <p:blipFill>
          <a:blip r:embed="rId6">
            <a:lum bright="12000" contrast="24000"/>
          </a:blip>
          <a:srcRect/>
          <a:stretch>
            <a:fillRect/>
          </a:stretch>
        </p:blipFill>
        <p:spPr bwMode="auto">
          <a:xfrm>
            <a:off x="2428860" y="2500306"/>
            <a:ext cx="371477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6" descr="56"/>
          <p:cNvPicPr>
            <a:picLocks noChangeAspect="1" noChangeArrowheads="1"/>
          </p:cNvPicPr>
          <p:nvPr/>
        </p:nvPicPr>
        <p:blipFill>
          <a:blip r:embed="rId7">
            <a:lum bright="24000" contrast="18000"/>
          </a:blip>
          <a:srcRect/>
          <a:stretch>
            <a:fillRect/>
          </a:stretch>
        </p:blipFill>
        <p:spPr bwMode="auto">
          <a:xfrm>
            <a:off x="428596" y="4929198"/>
            <a:ext cx="22860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Здравствуйте, друзья!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Своё письмо я пишу из больницы. У меня ухудшилось здоровье: болит голова, в глазах «звёздочки», всё тело вялое. 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Доктор говорит, что мне нужно правильно питаться.</a:t>
            </a:r>
          </a:p>
          <a:p>
            <a:pPr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Я составил меню на обед: торт с лимонадом, чипсы, варенье и пепси-кола. Это моя любимая еда. Наверное, я скоро буду здоров.</a:t>
            </a:r>
          </a:p>
          <a:p>
            <a:pPr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Ваш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Карлсон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8554"/>
            <a:ext cx="3704428" cy="311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Пирамида здорового питания</a:t>
            </a:r>
            <a:endParaRPr lang="ru-RU" dirty="0"/>
          </a:p>
        </p:txBody>
      </p:sp>
      <p:pic>
        <p:nvPicPr>
          <p:cNvPr id="4" name="Picture 132" descr="5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 contrast="6000"/>
          </a:blip>
          <a:srcRect/>
          <a:stretch>
            <a:fillRect/>
          </a:stretch>
        </p:blipFill>
        <p:spPr bwMode="auto">
          <a:xfrm>
            <a:off x="551120" y="1928802"/>
            <a:ext cx="175023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0" descr="55"/>
          <p:cNvPicPr>
            <a:picLocks noChangeAspect="1" noChangeArrowheads="1"/>
          </p:cNvPicPr>
          <p:nvPr/>
        </p:nvPicPr>
        <p:blipFill>
          <a:blip r:embed="rId3">
            <a:lum bright="12000" contrast="6000"/>
          </a:blip>
          <a:srcRect/>
          <a:stretch>
            <a:fillRect/>
          </a:stretch>
        </p:blipFill>
        <p:spPr bwMode="auto">
          <a:xfrm>
            <a:off x="2786050" y="2857496"/>
            <a:ext cx="26786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4" descr="j01892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714488"/>
            <a:ext cx="293106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7" descr="48"/>
          <p:cNvPicPr>
            <a:picLocks noChangeAspect="1" noChangeArrowheads="1"/>
          </p:cNvPicPr>
          <p:nvPr/>
        </p:nvPicPr>
        <p:blipFill>
          <a:blip r:embed="rId5">
            <a:lum bright="12000" contrast="-12000"/>
          </a:blip>
          <a:srcRect/>
          <a:stretch>
            <a:fillRect/>
          </a:stretch>
        </p:blipFill>
        <p:spPr bwMode="auto">
          <a:xfrm>
            <a:off x="5481151" y="4714885"/>
            <a:ext cx="2805625" cy="16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ak_vybrat_kartofel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0"/>
            <a:ext cx="6429420" cy="3396693"/>
          </a:xfrm>
        </p:spPr>
      </p:pic>
      <p:pic>
        <p:nvPicPr>
          <p:cNvPr id="5" name="Рисунок 4" descr="kartoshka_mf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14752"/>
            <a:ext cx="4164018" cy="2833411"/>
          </a:xfrm>
          <a:prstGeom prst="rect">
            <a:avLst/>
          </a:prstGeom>
        </p:spPr>
      </p:pic>
      <p:pic>
        <p:nvPicPr>
          <p:cNvPr id="6" name="Рисунок 5" descr="kartoshka-300x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8405" y="361781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186766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день по яблоку – </a:t>
            </a:r>
          </a:p>
          <a:p>
            <a:pPr algn="ctr">
              <a:buNone/>
            </a:pPr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врач не нужен. </a:t>
            </a:r>
          </a:p>
          <a:p>
            <a:pPr>
              <a:buNone/>
            </a:pPr>
            <a:endParaRPr lang="ru-RU" sz="4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i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18542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i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029200"/>
            <a:ext cx="23923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17"/>
          <p:cNvPicPr>
            <a:picLocks noChangeAspect="1" noChangeArrowheads="1"/>
          </p:cNvPicPr>
          <p:nvPr/>
        </p:nvPicPr>
        <p:blipFill>
          <a:blip r:embed="rId4">
            <a:lum bright="18000" contrast="48000"/>
          </a:blip>
          <a:srcRect/>
          <a:stretch>
            <a:fillRect/>
          </a:stretch>
        </p:blipFill>
        <p:spPr bwMode="auto">
          <a:xfrm>
            <a:off x="142845" y="3171825"/>
            <a:ext cx="255587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488" y="2214554"/>
          <a:ext cx="6000791" cy="857256"/>
        </p:xfrm>
        <a:graphic>
          <a:graphicData uri="http://schemas.openxmlformats.org/drawingml/2006/table">
            <a:tbl>
              <a:tblPr/>
              <a:tblGrid>
                <a:gridCol w="6000791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Всё понял о здоровом питании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000364" y="3429000"/>
          <a:ext cx="5786478" cy="1463040"/>
        </p:xfrm>
        <a:graphic>
          <a:graphicData uri="http://schemas.openxmlformats.org/drawingml/2006/table">
            <a:tbl>
              <a:tblPr/>
              <a:tblGrid>
                <a:gridCol w="5786478"/>
              </a:tblGrid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сё понял о здоровом питании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00364" y="5500702"/>
          <a:ext cx="5857916" cy="1341120"/>
        </p:xfrm>
        <a:graphic>
          <a:graphicData uri="http://schemas.openxmlformats.org/drawingml/2006/table">
            <a:tbl>
              <a:tblPr/>
              <a:tblGrid>
                <a:gridCol w="5857916"/>
              </a:tblGrid>
              <a:tr h="92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Многое не понял о здоровом питании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85788"/>
            <a:ext cx="8229600" cy="5540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Принципы здорового питания: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разнообразие;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умеренность;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свежеприготовленная пища;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употребление хорошо усваиваемых продуктов;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достаточное потребление воды;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соблюдение режима питания;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ограничение кофе, какао, крепкого чая, шоколада, сладостей, соли;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исключение газированных, алкогольных напитков;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соблюдение гигиенических навыков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58204" cy="5626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9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Будьте      </a:t>
            </a:r>
          </a:p>
          <a:p>
            <a:pPr>
              <a:buNone/>
            </a:pPr>
            <a:r>
              <a:rPr lang="ru-RU" sz="9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здоровы!</a:t>
            </a:r>
            <a:endParaRPr lang="ru-RU" sz="9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Карлс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496"/>
            <a:ext cx="307183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60"/>
          </a:xfrm>
        </p:spPr>
        <p:txBody>
          <a:bodyPr/>
          <a:lstStyle/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10" y="642918"/>
            <a:ext cx="7528220" cy="51435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542" y="928670"/>
            <a:ext cx="6952980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«Пирамида здорового  питания»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привитие интереса к сохранению   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собственного здоровья через правильное 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питание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1.Познакомиться с правилами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правильного питания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2.Формировать привычку правильного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питания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3. Воспитывать культуру сохранения </a:t>
            </a:r>
          </a:p>
          <a:p>
            <a:pPr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собственного здоровья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лс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770" y="930222"/>
            <a:ext cx="2436784" cy="2213026"/>
          </a:xfrm>
        </p:spPr>
      </p:pic>
      <p:pic>
        <p:nvPicPr>
          <p:cNvPr id="3" name="Содержимое 4" descr="ponchik_i_siropch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9241" y="771513"/>
            <a:ext cx="3248025" cy="2381250"/>
          </a:xfrm>
          <a:prstGeom prst="rect">
            <a:avLst/>
          </a:prstGeom>
        </p:spPr>
      </p:pic>
      <p:pic>
        <p:nvPicPr>
          <p:cNvPr id="6" name="Picture 15" descr="medved1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429000"/>
            <a:ext cx="2160587" cy="259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теста «Как вы питаетесь?»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19 – 22</a:t>
            </a:r>
            <a:r>
              <a:rPr lang="ru-RU" dirty="0" smtClean="0"/>
              <a:t> балла набрали </a:t>
            </a:r>
            <a:r>
              <a:rPr lang="ru-RU" dirty="0" smtClean="0">
                <a:solidFill>
                  <a:srgbClr val="C00000"/>
                </a:solidFill>
              </a:rPr>
              <a:t>4 человека. </a:t>
            </a:r>
            <a:r>
              <a:rPr lang="ru-RU" dirty="0" smtClean="0"/>
              <a:t>У них отличный стол. Причин для беспокойства нет.</a:t>
            </a:r>
          </a:p>
          <a:p>
            <a:pPr>
              <a:buNone/>
            </a:pPr>
            <a:r>
              <a:rPr lang="ru-RU" b="1" dirty="0" smtClean="0"/>
              <a:t>  14 -18</a:t>
            </a:r>
            <a:r>
              <a:rPr lang="ru-RU" dirty="0" smtClean="0"/>
              <a:t> баллов - </a:t>
            </a:r>
            <a:r>
              <a:rPr lang="ru-RU" dirty="0" smtClean="0">
                <a:solidFill>
                  <a:srgbClr val="C00000"/>
                </a:solidFill>
              </a:rPr>
              <a:t>11 учащихся. </a:t>
            </a:r>
            <a:r>
              <a:rPr lang="ru-RU" dirty="0" smtClean="0"/>
              <a:t>Они умело находят золотую середину в выборе блюд.</a:t>
            </a:r>
          </a:p>
          <a:p>
            <a:pPr>
              <a:buNone/>
            </a:pPr>
            <a:r>
              <a:rPr lang="ru-RU" b="1" dirty="0" smtClean="0"/>
              <a:t>  10 – 13</a:t>
            </a:r>
            <a:r>
              <a:rPr lang="ru-RU" dirty="0" smtClean="0"/>
              <a:t> баллов набрали </a:t>
            </a:r>
            <a:r>
              <a:rPr lang="ru-RU" dirty="0" smtClean="0">
                <a:solidFill>
                  <a:srgbClr val="C00000"/>
                </a:solidFill>
              </a:rPr>
              <a:t>6 человек.</a:t>
            </a:r>
            <a:r>
              <a:rPr lang="ru-RU" dirty="0" smtClean="0"/>
              <a:t> Им необходимо пересмотреть свое отношение к питанию.</a:t>
            </a:r>
          </a:p>
          <a:p>
            <a:pPr>
              <a:buNone/>
            </a:pPr>
            <a:r>
              <a:rPr lang="ru-RU" b="1" dirty="0" smtClean="0"/>
              <a:t>  0 – 9</a:t>
            </a:r>
            <a:r>
              <a:rPr lang="ru-RU" dirty="0" smtClean="0"/>
              <a:t> баллов – </a:t>
            </a:r>
            <a:r>
              <a:rPr lang="ru-RU" dirty="0" smtClean="0">
                <a:solidFill>
                  <a:srgbClr val="C00000"/>
                </a:solidFill>
              </a:rPr>
              <a:t>2 ученика.</a:t>
            </a:r>
            <a:r>
              <a:rPr lang="ru-RU" dirty="0" smtClean="0"/>
              <a:t> То, как они питаются, из рук вон плохо! Более того существует серьезная опасность для вашего здоровья. </a:t>
            </a:r>
            <a:r>
              <a:rPr lang="en-US" dirty="0" smtClean="0"/>
              <a:t>SOS!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Правильное питание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74470363_510455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7" y="1267428"/>
            <a:ext cx="6072230" cy="53579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494</Words>
  <Application>Microsoft Office PowerPoint</Application>
  <PresentationFormat>Экран (4:3)</PresentationFormat>
  <Paragraphs>105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                 Классный час «Пирамида здорового питания»  </vt:lpstr>
      <vt:lpstr>Слайд 2</vt:lpstr>
      <vt:lpstr>Слайд 3</vt:lpstr>
      <vt:lpstr>Слайд 4</vt:lpstr>
      <vt:lpstr>Тема: «Пирамида здорового  питания»</vt:lpstr>
      <vt:lpstr>Слайд 6</vt:lpstr>
      <vt:lpstr>Результаты теста «Как вы питаетесь?»</vt:lpstr>
      <vt:lpstr>Слайд 8</vt:lpstr>
      <vt:lpstr>Правильное питание</vt:lpstr>
      <vt:lpstr>Слайд 10</vt:lpstr>
      <vt:lpstr>Слайд 11</vt:lpstr>
      <vt:lpstr>Слайд 12</vt:lpstr>
      <vt:lpstr>Примерное меню</vt:lpstr>
      <vt:lpstr>Слайд 14</vt:lpstr>
      <vt:lpstr>Слайд 15</vt:lpstr>
      <vt:lpstr>Слайд 16</vt:lpstr>
      <vt:lpstr>Пирамида здорового питания</vt:lpstr>
      <vt:lpstr>Пирамида здорового питания</vt:lpstr>
      <vt:lpstr>Пирамида здорового питания</vt:lpstr>
      <vt:lpstr>Пирамида здорового питания</vt:lpstr>
      <vt:lpstr>Слайд 21</vt:lpstr>
      <vt:lpstr>Слайд 22</vt:lpstr>
      <vt:lpstr>Слайд 23</vt:lpstr>
      <vt:lpstr>Слайд 24</vt:lpstr>
      <vt:lpstr>Принципы здорового питания:</vt:lpstr>
      <vt:lpstr>Слайд 26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Классный час «Пирамида здорового питания»  </dc:title>
  <dc:creator>Admin</dc:creator>
  <cp:lastModifiedBy>User</cp:lastModifiedBy>
  <cp:revision>44</cp:revision>
  <dcterms:created xsi:type="dcterms:W3CDTF">2011-10-18T15:30:22Z</dcterms:created>
  <dcterms:modified xsi:type="dcterms:W3CDTF">2015-03-10T15:46:43Z</dcterms:modified>
</cp:coreProperties>
</file>