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" r:id="rId2"/>
    <p:sldId id="339" r:id="rId3"/>
    <p:sldId id="281" r:id="rId4"/>
    <p:sldId id="26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C45C"/>
    <a:srgbClr val="A91F1F"/>
    <a:srgbClr val="111493"/>
    <a:srgbClr val="FE3232"/>
    <a:srgbClr val="DAE735"/>
    <a:srgbClr val="EC44E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-72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ED09-9B35-4817-A11E-28F3B5B3A59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E494-DC73-4F69-AD5E-3741CD73B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446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ED09-9B35-4817-A11E-28F3B5B3A59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E494-DC73-4F69-AD5E-3741CD73B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9702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ED09-9B35-4817-A11E-28F3B5B3A59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E494-DC73-4F69-AD5E-3741CD73B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67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ED09-9B35-4817-A11E-28F3B5B3A59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E494-DC73-4F69-AD5E-3741CD73B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476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ED09-9B35-4817-A11E-28F3B5B3A59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E494-DC73-4F69-AD5E-3741CD73B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684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ED09-9B35-4817-A11E-28F3B5B3A59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E494-DC73-4F69-AD5E-3741CD73B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21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ED09-9B35-4817-A11E-28F3B5B3A59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E494-DC73-4F69-AD5E-3741CD73B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103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ED09-9B35-4817-A11E-28F3B5B3A59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E494-DC73-4F69-AD5E-3741CD73B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173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ED09-9B35-4817-A11E-28F3B5B3A59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E494-DC73-4F69-AD5E-3741CD73B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926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ED09-9B35-4817-A11E-28F3B5B3A59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E494-DC73-4F69-AD5E-3741CD73B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237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ED09-9B35-4817-A11E-28F3B5B3A59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E494-DC73-4F69-AD5E-3741CD73B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8936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EED09-9B35-4817-A11E-28F3B5B3A591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BE494-DC73-4F69-AD5E-3741CD73B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298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-fotki.yandex.ru/get/6512/134091466.a/0_8eace_5dd07e6b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073" y="0"/>
            <a:ext cx="7197727" cy="492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1214436" y="1270001"/>
            <a:ext cx="6223000" cy="17144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b="1" dirty="0" smtClean="0">
                <a:solidFill>
                  <a:srgbClr val="FFC000"/>
                </a:solidFill>
              </a:rPr>
              <a:t>ДЕНЬ ЗНАНИЙ</a:t>
            </a:r>
          </a:p>
          <a:p>
            <a:pPr algn="ctr">
              <a:lnSpc>
                <a:spcPct val="10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ДЛЯ УЧАЩИХСЯ 2 КЛАССА</a:t>
            </a:r>
          </a:p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rgbClr val="FFC000"/>
                </a:solidFill>
              </a:rPr>
              <a:t>«СНОВА ВМЕСТЕ»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Подзаголовок 4"/>
          <p:cNvSpPr txBox="1">
            <a:spLocks/>
          </p:cNvSpPr>
          <p:nvPr/>
        </p:nvSpPr>
        <p:spPr>
          <a:xfrm>
            <a:off x="558800" y="3987800"/>
            <a:ext cx="11372880" cy="25019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/>
              <a:t>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7400" b="1" dirty="0" smtClean="0">
                <a:solidFill>
                  <a:schemeClr val="accent6">
                    <a:lumMod val="50000"/>
                  </a:schemeClr>
                </a:solidFill>
              </a:rPr>
              <a:t>Матвиенко Любовь Николаевна,</a:t>
            </a:r>
            <a:br>
              <a:rPr lang="ru-RU" sz="7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7400" b="1" dirty="0" smtClean="0">
                <a:solidFill>
                  <a:schemeClr val="accent6">
                    <a:lumMod val="50000"/>
                  </a:schemeClr>
                </a:solidFill>
              </a:rPr>
              <a:t>учитель начальных классов</a:t>
            </a:r>
            <a:br>
              <a:rPr lang="ru-RU" sz="74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7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400" b="1" dirty="0" smtClean="0">
                <a:solidFill>
                  <a:schemeClr val="accent6">
                    <a:lumMod val="50000"/>
                  </a:schemeClr>
                </a:solidFill>
              </a:rPr>
              <a:t>2015 Г </a:t>
            </a:r>
            <a:br>
              <a:rPr lang="ru-RU" sz="7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7400" b="1" dirty="0" smtClean="0">
                <a:solidFill>
                  <a:srgbClr val="002060"/>
                </a:solidFill>
              </a:rPr>
              <a:t/>
            </a:r>
            <a:br>
              <a:rPr lang="ru-RU" sz="7400" b="1" dirty="0" smtClean="0">
                <a:solidFill>
                  <a:srgbClr val="002060"/>
                </a:solidFill>
              </a:rPr>
            </a:br>
            <a:r>
              <a:rPr lang="ru-RU" sz="7400" b="1" dirty="0" smtClean="0">
                <a:solidFill>
                  <a:srgbClr val="002060"/>
                </a:solidFill>
              </a:rPr>
              <a:t/>
            </a:r>
            <a:br>
              <a:rPr lang="ru-RU" sz="7400" b="1" dirty="0" smtClean="0">
                <a:solidFill>
                  <a:srgbClr val="002060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3971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60600" y="990596"/>
          <a:ext cx="6832600" cy="5363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260"/>
                <a:gridCol w="683260"/>
                <a:gridCol w="683260"/>
                <a:gridCol w="683260"/>
                <a:gridCol w="683260"/>
                <a:gridCol w="683260"/>
                <a:gridCol w="683260"/>
                <a:gridCol w="683260"/>
                <a:gridCol w="683260"/>
                <a:gridCol w="683260"/>
              </a:tblGrid>
              <a:tr h="536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36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36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36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3635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36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36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36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36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36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4512" y="6097588"/>
            <a:ext cx="105933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rgbClr val="003300"/>
                </a:solidFill>
              </a:rPr>
              <a:t>Два </a:t>
            </a:r>
            <a:r>
              <a:rPr lang="ru-RU" altLang="ru-RU" sz="2800" b="1" dirty="0">
                <a:solidFill>
                  <a:srgbClr val="003300"/>
                </a:solidFill>
              </a:rPr>
              <a:t>в</a:t>
            </a:r>
            <a:r>
              <a:rPr lang="ru-RU" altLang="ru-RU" sz="2800" b="1" dirty="0" smtClean="0">
                <a:solidFill>
                  <a:srgbClr val="003300"/>
                </a:solidFill>
              </a:rPr>
              <a:t>ыражения, которые соединены знаком «равно» .</a:t>
            </a:r>
            <a:endParaRPr lang="ru-RU" altLang="ru-RU" sz="2800" b="1" dirty="0">
              <a:solidFill>
                <a:srgbClr val="0033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4362451" y="368160"/>
            <a:ext cx="673100" cy="41910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721101" y="871607"/>
            <a:ext cx="195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 dirty="0" smtClean="0">
                <a:solidFill>
                  <a:srgbClr val="663300"/>
                </a:solidFill>
              </a:rPr>
              <a:t>т   р   и</a:t>
            </a:r>
            <a:endParaRPr lang="ru-RU" altLang="ru-RU" sz="4000" b="1" dirty="0">
              <a:solidFill>
                <a:srgbClr val="663300"/>
              </a:solidFill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400300" y="2983706"/>
            <a:ext cx="66928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 dirty="0" smtClean="0">
                <a:solidFill>
                  <a:srgbClr val="663300"/>
                </a:solidFill>
              </a:rPr>
              <a:t>т   р   и  н   а   д  ц   а   т   ь</a:t>
            </a:r>
            <a:endParaRPr lang="ru-RU" altLang="ru-RU" sz="4000" b="1" dirty="0">
              <a:solidFill>
                <a:srgbClr val="6633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32300" y="1392307"/>
            <a:ext cx="52705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dirty="0" smtClean="0">
                <a:solidFill>
                  <a:srgbClr val="663300"/>
                </a:solidFill>
              </a:rPr>
              <a:t>а</a:t>
            </a:r>
          </a:p>
          <a:p>
            <a:pPr eaLnBrk="1" hangingPunct="1"/>
            <a:r>
              <a:rPr lang="ru-RU" altLang="ru-RU" sz="3600" b="1" dirty="0" smtClean="0">
                <a:solidFill>
                  <a:srgbClr val="663300"/>
                </a:solidFill>
              </a:rPr>
              <a:t>в</a:t>
            </a:r>
          </a:p>
          <a:p>
            <a:pPr eaLnBrk="1" hangingPunct="1"/>
            <a:r>
              <a:rPr lang="ru-RU" altLang="ru-RU" sz="3600" b="1" dirty="0" smtClean="0">
                <a:solidFill>
                  <a:srgbClr val="663300"/>
                </a:solidFill>
              </a:rPr>
              <a:t>е</a:t>
            </a:r>
          </a:p>
          <a:p>
            <a:pPr eaLnBrk="1" hangingPunct="1"/>
            <a:endParaRPr lang="ru-RU" altLang="ru-RU" sz="3600" b="1" dirty="0" smtClean="0">
              <a:solidFill>
                <a:srgbClr val="663300"/>
              </a:solidFill>
            </a:endParaRPr>
          </a:p>
          <a:p>
            <a:pPr eaLnBrk="1" hangingPunct="1"/>
            <a:r>
              <a:rPr lang="ru-RU" altLang="ru-RU" sz="3600" b="1" dirty="0" smtClean="0">
                <a:solidFill>
                  <a:srgbClr val="663300"/>
                </a:solidFill>
              </a:rPr>
              <a:t>с</a:t>
            </a:r>
          </a:p>
          <a:p>
            <a:pPr eaLnBrk="1" hangingPunct="1"/>
            <a:r>
              <a:rPr lang="ru-RU" altLang="ru-RU" sz="3600" b="1" dirty="0" smtClean="0">
                <a:solidFill>
                  <a:srgbClr val="663300"/>
                </a:solidFill>
              </a:rPr>
              <a:t>т</a:t>
            </a:r>
          </a:p>
          <a:p>
            <a:pPr eaLnBrk="1" hangingPunct="1"/>
            <a:r>
              <a:rPr lang="ru-RU" altLang="ru-RU" sz="3600" b="1" dirty="0" smtClean="0">
                <a:solidFill>
                  <a:srgbClr val="663300"/>
                </a:solidFill>
              </a:rPr>
              <a:t>в</a:t>
            </a:r>
          </a:p>
          <a:p>
            <a:pPr eaLnBrk="1" hangingPunct="1"/>
            <a:r>
              <a:rPr lang="ru-RU" altLang="ru-RU" sz="3600" b="1" dirty="0" smtClean="0">
                <a:solidFill>
                  <a:srgbClr val="663300"/>
                </a:solidFill>
              </a:rPr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xmlns="" val="73786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60600" y="990596"/>
          <a:ext cx="6832600" cy="5363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260"/>
                <a:gridCol w="683260"/>
                <a:gridCol w="683260"/>
                <a:gridCol w="683260"/>
                <a:gridCol w="683260"/>
                <a:gridCol w="683260"/>
                <a:gridCol w="683260"/>
                <a:gridCol w="683260"/>
                <a:gridCol w="683260"/>
                <a:gridCol w="683260"/>
              </a:tblGrid>
              <a:tr h="536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36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36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36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3635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36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36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36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36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36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0213" y="273447"/>
            <a:ext cx="6224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rgbClr val="003300"/>
                </a:solidFill>
              </a:rPr>
              <a:t>Наибольшее однозначное число.</a:t>
            </a:r>
            <a:endParaRPr lang="ru-RU" altLang="ru-RU" sz="2800" b="1" dirty="0">
              <a:solidFill>
                <a:srgbClr val="0033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7702551" y="325507"/>
            <a:ext cx="673100" cy="41910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721101" y="871607"/>
            <a:ext cx="195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 dirty="0" smtClean="0">
                <a:solidFill>
                  <a:srgbClr val="663300"/>
                </a:solidFill>
              </a:rPr>
              <a:t>т   р   и</a:t>
            </a:r>
            <a:endParaRPr lang="ru-RU" altLang="ru-RU" sz="4000" b="1" dirty="0">
              <a:solidFill>
                <a:srgbClr val="663300"/>
              </a:solidFill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400300" y="2983706"/>
            <a:ext cx="66928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 dirty="0" smtClean="0">
                <a:solidFill>
                  <a:srgbClr val="663300"/>
                </a:solidFill>
              </a:rPr>
              <a:t>т   р   и  н   а   д  ц   а   т   ь</a:t>
            </a:r>
            <a:endParaRPr lang="ru-RU" altLang="ru-RU" sz="4000" b="1" dirty="0">
              <a:solidFill>
                <a:srgbClr val="6633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32300" y="1392307"/>
            <a:ext cx="52705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dirty="0" smtClean="0">
                <a:solidFill>
                  <a:srgbClr val="663300"/>
                </a:solidFill>
              </a:rPr>
              <a:t>а</a:t>
            </a:r>
          </a:p>
          <a:p>
            <a:pPr eaLnBrk="1" hangingPunct="1"/>
            <a:r>
              <a:rPr lang="ru-RU" altLang="ru-RU" sz="3600" b="1" dirty="0" smtClean="0">
                <a:solidFill>
                  <a:srgbClr val="663300"/>
                </a:solidFill>
              </a:rPr>
              <a:t>в</a:t>
            </a:r>
          </a:p>
          <a:p>
            <a:pPr eaLnBrk="1" hangingPunct="1"/>
            <a:r>
              <a:rPr lang="ru-RU" altLang="ru-RU" sz="3600" b="1" dirty="0" smtClean="0">
                <a:solidFill>
                  <a:srgbClr val="663300"/>
                </a:solidFill>
              </a:rPr>
              <a:t>е</a:t>
            </a:r>
          </a:p>
          <a:p>
            <a:pPr eaLnBrk="1" hangingPunct="1"/>
            <a:endParaRPr lang="ru-RU" altLang="ru-RU" sz="3600" b="1" dirty="0" smtClean="0">
              <a:solidFill>
                <a:srgbClr val="663300"/>
              </a:solidFill>
            </a:endParaRPr>
          </a:p>
          <a:p>
            <a:pPr eaLnBrk="1" hangingPunct="1"/>
            <a:r>
              <a:rPr lang="ru-RU" altLang="ru-RU" sz="3600" b="1" dirty="0" smtClean="0">
                <a:solidFill>
                  <a:srgbClr val="663300"/>
                </a:solidFill>
              </a:rPr>
              <a:t>с</a:t>
            </a:r>
          </a:p>
          <a:p>
            <a:pPr eaLnBrk="1" hangingPunct="1"/>
            <a:r>
              <a:rPr lang="ru-RU" altLang="ru-RU" sz="3600" b="1" dirty="0" smtClean="0">
                <a:solidFill>
                  <a:srgbClr val="663300"/>
                </a:solidFill>
              </a:rPr>
              <a:t>т</a:t>
            </a:r>
          </a:p>
          <a:p>
            <a:pPr eaLnBrk="1" hangingPunct="1"/>
            <a:r>
              <a:rPr lang="ru-RU" altLang="ru-RU" sz="3600" b="1" dirty="0" smtClean="0">
                <a:solidFill>
                  <a:srgbClr val="663300"/>
                </a:solidFill>
              </a:rPr>
              <a:t>в</a:t>
            </a:r>
          </a:p>
          <a:p>
            <a:pPr eaLnBrk="1" hangingPunct="1"/>
            <a:r>
              <a:rPr lang="ru-RU" altLang="ru-RU" sz="3600" b="1" dirty="0" smtClean="0">
                <a:solidFill>
                  <a:srgbClr val="663300"/>
                </a:solidFill>
              </a:rPr>
              <a:t>о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829551" y="871607"/>
            <a:ext cx="52705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dirty="0">
                <a:solidFill>
                  <a:srgbClr val="663300"/>
                </a:solidFill>
              </a:rPr>
              <a:t>д</a:t>
            </a:r>
            <a:endParaRPr lang="ru-RU" altLang="ru-RU" sz="3600" b="1" dirty="0" smtClean="0">
              <a:solidFill>
                <a:srgbClr val="663300"/>
              </a:solidFill>
            </a:endParaRPr>
          </a:p>
          <a:p>
            <a:pPr eaLnBrk="1" hangingPunct="1"/>
            <a:r>
              <a:rPr lang="ru-RU" altLang="ru-RU" sz="3600" b="1" dirty="0">
                <a:solidFill>
                  <a:srgbClr val="663300"/>
                </a:solidFill>
              </a:rPr>
              <a:t>е</a:t>
            </a:r>
            <a:endParaRPr lang="ru-RU" altLang="ru-RU" sz="3600" b="1" dirty="0" smtClean="0">
              <a:solidFill>
                <a:srgbClr val="663300"/>
              </a:solidFill>
            </a:endParaRPr>
          </a:p>
          <a:p>
            <a:pPr eaLnBrk="1" hangingPunct="1"/>
            <a:r>
              <a:rPr lang="ru-RU" altLang="ru-RU" sz="3600" b="1" dirty="0" smtClean="0">
                <a:solidFill>
                  <a:srgbClr val="663300"/>
                </a:solidFill>
              </a:rPr>
              <a:t>в</a:t>
            </a:r>
          </a:p>
          <a:p>
            <a:pPr eaLnBrk="1" hangingPunct="1"/>
            <a:r>
              <a:rPr lang="ru-RU" altLang="ru-RU" sz="3600" b="1" dirty="0">
                <a:solidFill>
                  <a:srgbClr val="663300"/>
                </a:solidFill>
              </a:rPr>
              <a:t>я</a:t>
            </a:r>
            <a:endParaRPr lang="ru-RU" altLang="ru-RU" sz="3600" b="1" dirty="0" smtClean="0">
              <a:solidFill>
                <a:srgbClr val="663300"/>
              </a:solidFill>
            </a:endParaRPr>
          </a:p>
          <a:p>
            <a:pPr eaLnBrk="1" hangingPunct="1"/>
            <a:endParaRPr lang="ru-RU" altLang="ru-RU" sz="3600" b="1" dirty="0" smtClean="0">
              <a:solidFill>
                <a:srgbClr val="663300"/>
              </a:solidFill>
            </a:endParaRPr>
          </a:p>
          <a:p>
            <a:pPr eaLnBrk="1" hangingPunct="1"/>
            <a:r>
              <a:rPr lang="ru-RU" altLang="ru-RU" sz="3600" b="1" dirty="0" smtClean="0">
                <a:solidFill>
                  <a:srgbClr val="663300"/>
                </a:solidFill>
              </a:rPr>
              <a:t>ь</a:t>
            </a:r>
          </a:p>
        </p:txBody>
      </p:sp>
    </p:spTree>
    <p:extLst>
      <p:ext uri="{BB962C8B-B14F-4D97-AF65-F5344CB8AC3E}">
        <p14:creationId xmlns:p14="http://schemas.microsoft.com/office/powerpoint/2010/main" xmlns="" val="111146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60600" y="990596"/>
          <a:ext cx="6832600" cy="5363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260"/>
                <a:gridCol w="683260"/>
                <a:gridCol w="683260"/>
                <a:gridCol w="683260"/>
                <a:gridCol w="683260"/>
                <a:gridCol w="683260"/>
                <a:gridCol w="683260"/>
                <a:gridCol w="683260"/>
                <a:gridCol w="683260"/>
                <a:gridCol w="683260"/>
              </a:tblGrid>
              <a:tr h="536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36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36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36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3635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36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36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36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36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36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0213" y="273447"/>
            <a:ext cx="6224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rgbClr val="003300"/>
                </a:solidFill>
              </a:rPr>
              <a:t>Название месяца.</a:t>
            </a:r>
            <a:endParaRPr lang="ru-RU" altLang="ru-RU" sz="2800" b="1" dirty="0">
              <a:solidFill>
                <a:srgbClr val="0033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2945607" y="1398950"/>
            <a:ext cx="673100" cy="41910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721101" y="871607"/>
            <a:ext cx="195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 dirty="0" smtClean="0">
                <a:solidFill>
                  <a:srgbClr val="663300"/>
                </a:solidFill>
              </a:rPr>
              <a:t>т   р   и</a:t>
            </a:r>
            <a:endParaRPr lang="ru-RU" altLang="ru-RU" sz="4000" b="1" dirty="0">
              <a:solidFill>
                <a:srgbClr val="663300"/>
              </a:solidFill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400300" y="2983706"/>
            <a:ext cx="66928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 dirty="0" smtClean="0">
                <a:solidFill>
                  <a:srgbClr val="663300"/>
                </a:solidFill>
              </a:rPr>
              <a:t>т   р   и  н   а   д  ц   а   т   ь</a:t>
            </a:r>
            <a:endParaRPr lang="ru-RU" altLang="ru-RU" sz="4000" b="1" dirty="0">
              <a:solidFill>
                <a:srgbClr val="6633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32300" y="1392307"/>
            <a:ext cx="52705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dirty="0" smtClean="0">
                <a:solidFill>
                  <a:srgbClr val="663300"/>
                </a:solidFill>
              </a:rPr>
              <a:t>а</a:t>
            </a:r>
          </a:p>
          <a:p>
            <a:pPr eaLnBrk="1" hangingPunct="1"/>
            <a:r>
              <a:rPr lang="ru-RU" altLang="ru-RU" sz="3600" b="1" dirty="0" smtClean="0">
                <a:solidFill>
                  <a:srgbClr val="663300"/>
                </a:solidFill>
              </a:rPr>
              <a:t>в</a:t>
            </a:r>
          </a:p>
          <a:p>
            <a:pPr eaLnBrk="1" hangingPunct="1"/>
            <a:r>
              <a:rPr lang="ru-RU" altLang="ru-RU" sz="3600" b="1" dirty="0" smtClean="0">
                <a:solidFill>
                  <a:srgbClr val="663300"/>
                </a:solidFill>
              </a:rPr>
              <a:t>е</a:t>
            </a:r>
          </a:p>
          <a:p>
            <a:pPr eaLnBrk="1" hangingPunct="1"/>
            <a:endParaRPr lang="ru-RU" altLang="ru-RU" sz="3600" b="1" dirty="0" smtClean="0">
              <a:solidFill>
                <a:srgbClr val="663300"/>
              </a:solidFill>
            </a:endParaRPr>
          </a:p>
          <a:p>
            <a:pPr eaLnBrk="1" hangingPunct="1"/>
            <a:r>
              <a:rPr lang="ru-RU" altLang="ru-RU" sz="3600" b="1" dirty="0" smtClean="0">
                <a:solidFill>
                  <a:srgbClr val="663300"/>
                </a:solidFill>
              </a:rPr>
              <a:t>с</a:t>
            </a:r>
          </a:p>
          <a:p>
            <a:pPr eaLnBrk="1" hangingPunct="1"/>
            <a:r>
              <a:rPr lang="ru-RU" altLang="ru-RU" sz="3600" b="1" dirty="0" smtClean="0">
                <a:solidFill>
                  <a:srgbClr val="663300"/>
                </a:solidFill>
              </a:rPr>
              <a:t>т</a:t>
            </a:r>
          </a:p>
          <a:p>
            <a:pPr eaLnBrk="1" hangingPunct="1"/>
            <a:r>
              <a:rPr lang="ru-RU" altLang="ru-RU" sz="3600" b="1" dirty="0" smtClean="0">
                <a:solidFill>
                  <a:srgbClr val="663300"/>
                </a:solidFill>
              </a:rPr>
              <a:t>в</a:t>
            </a:r>
          </a:p>
          <a:p>
            <a:pPr eaLnBrk="1" hangingPunct="1"/>
            <a:r>
              <a:rPr lang="ru-RU" altLang="ru-RU" sz="3600" b="1" dirty="0" smtClean="0">
                <a:solidFill>
                  <a:srgbClr val="663300"/>
                </a:solidFill>
              </a:rPr>
              <a:t>о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829551" y="871607"/>
            <a:ext cx="52705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dirty="0">
                <a:solidFill>
                  <a:srgbClr val="663300"/>
                </a:solidFill>
              </a:rPr>
              <a:t>д</a:t>
            </a:r>
            <a:endParaRPr lang="ru-RU" altLang="ru-RU" sz="3600" b="1" dirty="0" smtClean="0">
              <a:solidFill>
                <a:srgbClr val="663300"/>
              </a:solidFill>
            </a:endParaRPr>
          </a:p>
          <a:p>
            <a:pPr eaLnBrk="1" hangingPunct="1"/>
            <a:r>
              <a:rPr lang="ru-RU" altLang="ru-RU" sz="3600" b="1" dirty="0">
                <a:solidFill>
                  <a:srgbClr val="663300"/>
                </a:solidFill>
              </a:rPr>
              <a:t>е</a:t>
            </a:r>
            <a:endParaRPr lang="ru-RU" altLang="ru-RU" sz="3600" b="1" dirty="0" smtClean="0">
              <a:solidFill>
                <a:srgbClr val="663300"/>
              </a:solidFill>
            </a:endParaRPr>
          </a:p>
          <a:p>
            <a:pPr eaLnBrk="1" hangingPunct="1"/>
            <a:r>
              <a:rPr lang="ru-RU" altLang="ru-RU" sz="3600" b="1" dirty="0" smtClean="0">
                <a:solidFill>
                  <a:srgbClr val="663300"/>
                </a:solidFill>
              </a:rPr>
              <a:t>в</a:t>
            </a:r>
          </a:p>
          <a:p>
            <a:pPr eaLnBrk="1" hangingPunct="1"/>
            <a:r>
              <a:rPr lang="ru-RU" altLang="ru-RU" sz="3600" b="1" dirty="0">
                <a:solidFill>
                  <a:srgbClr val="663300"/>
                </a:solidFill>
              </a:rPr>
              <a:t>я</a:t>
            </a:r>
            <a:endParaRPr lang="ru-RU" altLang="ru-RU" sz="3600" b="1" dirty="0" smtClean="0">
              <a:solidFill>
                <a:srgbClr val="663300"/>
              </a:solidFill>
            </a:endParaRPr>
          </a:p>
          <a:p>
            <a:pPr eaLnBrk="1" hangingPunct="1"/>
            <a:endParaRPr lang="ru-RU" altLang="ru-RU" sz="3600" b="1" dirty="0" smtClean="0">
              <a:solidFill>
                <a:srgbClr val="663300"/>
              </a:solidFill>
            </a:endParaRPr>
          </a:p>
          <a:p>
            <a:pPr eaLnBrk="1" hangingPunct="1"/>
            <a:r>
              <a:rPr lang="ru-RU" altLang="ru-RU" sz="3600" b="1" dirty="0" smtClean="0">
                <a:solidFill>
                  <a:srgbClr val="663300"/>
                </a:solidFill>
              </a:rPr>
              <a:t>ь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88482" y="1945050"/>
            <a:ext cx="52705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dirty="0" smtClean="0">
                <a:solidFill>
                  <a:srgbClr val="663300"/>
                </a:solidFill>
              </a:rPr>
              <a:t>м</a:t>
            </a:r>
          </a:p>
          <a:p>
            <a:pPr eaLnBrk="1" hangingPunct="1"/>
            <a:r>
              <a:rPr lang="ru-RU" altLang="ru-RU" sz="3600" b="1" dirty="0" smtClean="0">
                <a:solidFill>
                  <a:srgbClr val="663300"/>
                </a:solidFill>
              </a:rPr>
              <a:t>а</a:t>
            </a:r>
          </a:p>
          <a:p>
            <a:pPr eaLnBrk="1" hangingPunct="1"/>
            <a:endParaRPr lang="ru-RU" altLang="ru-RU" sz="3600" b="1" dirty="0" smtClean="0">
              <a:solidFill>
                <a:srgbClr val="663300"/>
              </a:solidFill>
            </a:endParaRPr>
          </a:p>
          <a:p>
            <a:pPr eaLnBrk="1" hangingPunct="1"/>
            <a:r>
              <a:rPr lang="ru-RU" altLang="ru-RU" sz="3600" b="1" dirty="0" smtClean="0">
                <a:solidFill>
                  <a:srgbClr val="663300"/>
                </a:solidFill>
              </a:rPr>
              <a:t>т</a:t>
            </a:r>
          </a:p>
        </p:txBody>
      </p:sp>
    </p:spTree>
    <p:extLst>
      <p:ext uri="{BB962C8B-B14F-4D97-AF65-F5344CB8AC3E}">
        <p14:creationId xmlns:p14="http://schemas.microsoft.com/office/powerpoint/2010/main" xmlns="" val="341101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твиенко\Desktop\116141821_large_92938691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842" y="0"/>
            <a:ext cx="79087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img-fotki.yandex.ru/get/5213/119528728.980/0_93667_cf3d2cfe_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98777" y="-98778"/>
            <a:ext cx="6858000" cy="705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img-fotki.yandex.ru/get/5213/119528728.980/0_93667_cf3d2cfe_L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5400000" flipV="1">
            <a:off x="5791200" y="457200"/>
            <a:ext cx="6858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57546" y="1397000"/>
            <a:ext cx="731520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8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8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8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8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8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8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8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299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6327" y="2921174"/>
            <a:ext cx="2219680" cy="15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550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1.liveinternet.ru/images/attach/c/6/89/855/89855535_large_3181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958974" y="850900"/>
            <a:ext cx="8036560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08066" y="330200"/>
            <a:ext cx="7137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Назови предыдущее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 следующее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числа: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84566" y="2888734"/>
            <a:ext cx="11047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ru-RU" dirty="0">
                <a:solidFill>
                  <a:srgbClr val="666666"/>
                </a:solidFill>
                <a:latin typeface="Helvetica Neue"/>
              </a:rPr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49966" y="2012434"/>
            <a:ext cx="11047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08066" y="1992531"/>
            <a:ext cx="11047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ru-RU" dirty="0">
                <a:latin typeface="Helvetica Neue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999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6612/36014149.fa/0_76ac6_295426be_X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7875" y="2273300"/>
            <a:ext cx="3121025" cy="245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g-fotki.yandex.ru/get/6612/36014149.fa/0_76ac6_295426be_X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65625" y="2273300"/>
            <a:ext cx="3121025" cy="245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-fotki.yandex.ru/get/6612/36014149.fa/0_76ac6_295426be_X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53375" y="2273300"/>
            <a:ext cx="3121025" cy="245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90566" y="355600"/>
            <a:ext cx="7137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Назови предыдущее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 следующее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числа: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7743" y="2482655"/>
            <a:ext cx="6767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dirty="0">
                <a:solidFill>
                  <a:srgbClr val="666666"/>
                </a:solidFill>
                <a:latin typeface="Helvetica Neue"/>
              </a:rPr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99993" y="2444218"/>
            <a:ext cx="6767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dirty="0">
                <a:latin typeface="Helvetica Neue"/>
              </a:rPr>
              <a:t>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75493" y="2437336"/>
            <a:ext cx="6767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dirty="0">
                <a:solidFill>
                  <a:srgbClr val="666666"/>
                </a:solidFill>
                <a:latin typeface="Helvetica Neue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222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9.lanxuan.org/png/x576/openclipart/an_apple_01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276" y="2070101"/>
            <a:ext cx="30861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g9.lanxuan.org/png/x576/openclipart/an_apple_01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3876" y="2070101"/>
            <a:ext cx="30861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9.lanxuan.org/png/x576/openclipart/an_apple_01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1476" y="2070101"/>
            <a:ext cx="30861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90566" y="355600"/>
            <a:ext cx="7137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Назови предыдущее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 следующее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числа: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24531" y="3275536"/>
            <a:ext cx="11047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dirty="0">
                <a:solidFill>
                  <a:srgbClr val="666666"/>
                </a:solidFill>
                <a:latin typeface="Helvetica Neue"/>
              </a:rPr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5496" y="3261435"/>
            <a:ext cx="10476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dirty="0">
                <a:latin typeface="Helvetica Neue"/>
              </a:rPr>
              <a:t>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76789" y="3275536"/>
            <a:ext cx="11047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ru-RU" dirty="0">
                <a:solidFill>
                  <a:srgbClr val="666666"/>
                </a:solidFill>
                <a:latin typeface="Helvetica Neue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3002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28674" y="85387"/>
            <a:ext cx="2925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Помоги пчёлкам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8" descr="http://img-fotki.yandex.ru/get/6412/157047226.102/0_a2970_b14e5209_X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981339" y="220950"/>
            <a:ext cx="2317537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рапеция 2"/>
          <p:cNvSpPr/>
          <p:nvPr/>
        </p:nvSpPr>
        <p:spPr>
          <a:xfrm flipV="1">
            <a:off x="1963472" y="2299186"/>
            <a:ext cx="1158769" cy="936512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017451" y="2208736"/>
            <a:ext cx="11047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dirty="0">
                <a:solidFill>
                  <a:srgbClr val="666666"/>
                </a:solidFill>
                <a:latin typeface="Helvetica Neue"/>
              </a:rPr>
              <a:t> </a:t>
            </a:r>
            <a:endParaRPr lang="ru-RU" dirty="0"/>
          </a:p>
        </p:txBody>
      </p:sp>
      <p:sp>
        <p:nvSpPr>
          <p:cNvPr id="4" name="6-конечная звезда 3"/>
          <p:cNvSpPr/>
          <p:nvPr/>
        </p:nvSpPr>
        <p:spPr>
          <a:xfrm>
            <a:off x="7605945" y="4260460"/>
            <a:ext cx="2959100" cy="2565400"/>
          </a:xfrm>
          <a:prstGeom prst="star6">
            <a:avLst>
              <a:gd name="adj" fmla="val 33566"/>
              <a:gd name="h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832031" y="4758146"/>
            <a:ext cx="2506928" cy="15621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+ 5</a:t>
            </a:r>
            <a:endParaRPr lang="ru-RU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6-конечная звезда 18"/>
          <p:cNvSpPr/>
          <p:nvPr/>
        </p:nvSpPr>
        <p:spPr>
          <a:xfrm>
            <a:off x="3028170" y="2278232"/>
            <a:ext cx="2959100" cy="2565400"/>
          </a:xfrm>
          <a:prstGeom prst="star6">
            <a:avLst>
              <a:gd name="adj" fmla="val 33566"/>
              <a:gd name="hf" fmla="val 11547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254256" y="2775918"/>
            <a:ext cx="2506928" cy="15621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5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</a:t>
            </a:r>
            <a:endParaRPr lang="ru-RU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6-конечная звезда 20"/>
          <p:cNvSpPr/>
          <p:nvPr/>
        </p:nvSpPr>
        <p:spPr>
          <a:xfrm>
            <a:off x="5721822" y="1702988"/>
            <a:ext cx="2959100" cy="2565400"/>
          </a:xfrm>
          <a:prstGeom prst="star6">
            <a:avLst>
              <a:gd name="adj" fmla="val 33566"/>
              <a:gd name="hf" fmla="val 11547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947908" y="2200674"/>
            <a:ext cx="2506928" cy="15621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5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</a:t>
            </a:r>
            <a:endParaRPr lang="ru-RU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6-конечная звезда 22"/>
          <p:cNvSpPr/>
          <p:nvPr/>
        </p:nvSpPr>
        <p:spPr>
          <a:xfrm>
            <a:off x="2066718" y="4291878"/>
            <a:ext cx="2959100" cy="2565400"/>
          </a:xfrm>
          <a:prstGeom prst="star6">
            <a:avLst>
              <a:gd name="adj" fmla="val 33566"/>
              <a:gd name="hf" fmla="val 11547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317530" y="4802229"/>
            <a:ext cx="2506928" cy="15621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+ 6</a:t>
            </a:r>
            <a:endParaRPr lang="ru-RU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6-конечная звезда 24"/>
          <p:cNvSpPr/>
          <p:nvPr/>
        </p:nvSpPr>
        <p:spPr>
          <a:xfrm>
            <a:off x="4897863" y="3821933"/>
            <a:ext cx="2959100" cy="2565400"/>
          </a:xfrm>
          <a:prstGeom prst="star6">
            <a:avLst>
              <a:gd name="adj" fmla="val 33566"/>
              <a:gd name="hf" fmla="val 11547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123949" y="4319619"/>
            <a:ext cx="2506928" cy="15621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5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+ 4</a:t>
            </a:r>
            <a:endParaRPr lang="ru-RU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6-конечная звезда 26"/>
          <p:cNvSpPr/>
          <p:nvPr/>
        </p:nvSpPr>
        <p:spPr>
          <a:xfrm>
            <a:off x="124653" y="2874430"/>
            <a:ext cx="2959100" cy="2565400"/>
          </a:xfrm>
          <a:prstGeom prst="star6">
            <a:avLst>
              <a:gd name="adj" fmla="val 33566"/>
              <a:gd name="hf" fmla="val 11547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50739" y="3372116"/>
            <a:ext cx="2506928" cy="15621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5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+ 5</a:t>
            </a:r>
            <a:endParaRPr lang="ru-RU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6-конечная звезда 28"/>
          <p:cNvSpPr/>
          <p:nvPr/>
        </p:nvSpPr>
        <p:spPr>
          <a:xfrm>
            <a:off x="8298102" y="2236829"/>
            <a:ext cx="2959100" cy="2565400"/>
          </a:xfrm>
          <a:prstGeom prst="star6">
            <a:avLst>
              <a:gd name="adj" fmla="val 33566"/>
              <a:gd name="hf" fmla="val 11547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524188" y="2734515"/>
            <a:ext cx="2506928" cy="15621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5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</a:t>
            </a:r>
            <a:endParaRPr lang="ru-RU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6-конечная звезда 30"/>
          <p:cNvSpPr/>
          <p:nvPr/>
        </p:nvSpPr>
        <p:spPr>
          <a:xfrm>
            <a:off x="3591682" y="52234"/>
            <a:ext cx="2959100" cy="2565400"/>
          </a:xfrm>
          <a:prstGeom prst="star6">
            <a:avLst>
              <a:gd name="adj" fmla="val 33566"/>
              <a:gd name="hf" fmla="val 115470"/>
            </a:avLst>
          </a:prstGeom>
          <a:solidFill>
            <a:srgbClr val="EC44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817768" y="549920"/>
            <a:ext cx="2506928" cy="15621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5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+ 4</a:t>
            </a:r>
            <a:endParaRPr lang="ru-RU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38" name="Picture 18" descr="http://img-fotki.yandex.ru/get/6412/157047226.102/0_a2970_b14e5209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63618" y="-20071"/>
            <a:ext cx="22968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Трапеция 15"/>
          <p:cNvSpPr/>
          <p:nvPr/>
        </p:nvSpPr>
        <p:spPr>
          <a:xfrm flipV="1">
            <a:off x="9884697" y="2079286"/>
            <a:ext cx="1158769" cy="906402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940253" y="1995076"/>
            <a:ext cx="10476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dirty="0">
                <a:solidFill>
                  <a:srgbClr val="666666"/>
                </a:solidFill>
                <a:latin typeface="Helvetica Neue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665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4345606"/>
              </p:ext>
            </p:extLst>
          </p:nvPr>
        </p:nvGraphicFramePr>
        <p:xfrm>
          <a:off x="2260600" y="990596"/>
          <a:ext cx="6832600" cy="5363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260"/>
                <a:gridCol w="683260"/>
                <a:gridCol w="683260"/>
                <a:gridCol w="683260"/>
                <a:gridCol w="683260"/>
                <a:gridCol w="683260"/>
                <a:gridCol w="683260"/>
                <a:gridCol w="683260"/>
                <a:gridCol w="683260"/>
                <a:gridCol w="683260"/>
              </a:tblGrid>
              <a:tr h="536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36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36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36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3635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36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36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36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36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36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4813" y="128588"/>
            <a:ext cx="698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rgbClr val="003300"/>
                </a:solidFill>
              </a:rPr>
              <a:t>Цифра, состоящая из двух крючков.</a:t>
            </a:r>
            <a:endParaRPr lang="ru-RU" altLang="ru-RU" sz="2800" b="1" dirty="0">
              <a:solidFill>
                <a:srgbClr val="0033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832100" y="1016000"/>
            <a:ext cx="673100" cy="41910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721101" y="871607"/>
            <a:ext cx="195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 dirty="0" smtClean="0">
                <a:solidFill>
                  <a:srgbClr val="663300"/>
                </a:solidFill>
              </a:rPr>
              <a:t>т   р   и</a:t>
            </a:r>
            <a:endParaRPr lang="ru-RU" altLang="ru-RU" sz="40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24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60600" y="990596"/>
          <a:ext cx="6832600" cy="5363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260"/>
                <a:gridCol w="683260"/>
                <a:gridCol w="683260"/>
                <a:gridCol w="683260"/>
                <a:gridCol w="683260"/>
                <a:gridCol w="683260"/>
                <a:gridCol w="683260"/>
                <a:gridCol w="683260"/>
                <a:gridCol w="683260"/>
                <a:gridCol w="683260"/>
              </a:tblGrid>
              <a:tr h="536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36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36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36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3635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36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36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36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36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363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4812" y="128588"/>
            <a:ext cx="105933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rgbClr val="003300"/>
                </a:solidFill>
              </a:rPr>
              <a:t>Число, которое состоит из одного десятка и трёх единиц.</a:t>
            </a:r>
            <a:endParaRPr lang="ru-RU" altLang="ru-RU" sz="2800" b="1" dirty="0">
              <a:solidFill>
                <a:srgbClr val="0033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511300" y="3187700"/>
            <a:ext cx="673100" cy="41910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721101" y="871607"/>
            <a:ext cx="195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 dirty="0" smtClean="0">
                <a:solidFill>
                  <a:srgbClr val="663300"/>
                </a:solidFill>
              </a:rPr>
              <a:t>т   р   и</a:t>
            </a:r>
            <a:endParaRPr lang="ru-RU" altLang="ru-RU" sz="4000" b="1" dirty="0">
              <a:solidFill>
                <a:srgbClr val="663300"/>
              </a:solidFill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400300" y="2983706"/>
            <a:ext cx="66928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 dirty="0" smtClean="0">
                <a:solidFill>
                  <a:srgbClr val="663300"/>
                </a:solidFill>
              </a:rPr>
              <a:t>т   р   и  н   а   д  ц   а   т   ь</a:t>
            </a:r>
            <a:endParaRPr lang="ru-RU" altLang="ru-RU" sz="40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11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191</Words>
  <Application>Microsoft Office PowerPoint</Application>
  <PresentationFormat>Произвольный</PresentationFormat>
  <Paragraphs>83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Image&amp;Matros ®</dc:creator>
  <cp:lastModifiedBy>Матвиенко</cp:lastModifiedBy>
  <cp:revision>79</cp:revision>
  <dcterms:created xsi:type="dcterms:W3CDTF">2014-07-22T09:51:51Z</dcterms:created>
  <dcterms:modified xsi:type="dcterms:W3CDTF">2015-10-30T13:54:49Z</dcterms:modified>
</cp:coreProperties>
</file>