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0" r:id="rId2"/>
    <p:sldId id="284" r:id="rId3"/>
    <p:sldId id="269" r:id="rId4"/>
    <p:sldId id="301" r:id="rId5"/>
    <p:sldId id="308" r:id="rId6"/>
    <p:sldId id="311" r:id="rId7"/>
    <p:sldId id="302" r:id="rId8"/>
    <p:sldId id="310" r:id="rId9"/>
    <p:sldId id="300" r:id="rId10"/>
    <p:sldId id="303" r:id="rId11"/>
    <p:sldId id="304" r:id="rId12"/>
    <p:sldId id="306" r:id="rId13"/>
    <p:sldId id="305" r:id="rId14"/>
    <p:sldId id="307" r:id="rId15"/>
    <p:sldId id="272" r:id="rId16"/>
    <p:sldId id="295" r:id="rId17"/>
    <p:sldId id="299" r:id="rId18"/>
    <p:sldId id="29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3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4" y="1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8CA60-DABE-4E74-A41B-3C43933E3612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7030FA-F3E2-4B8F-965A-2605001BE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F151-0235-45F7-8929-0AD36B146960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DC75-664C-482C-A0BF-8F123D728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0C5E-7E10-450B-A3EF-D6CB6B392E98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C50E4-9F98-41B7-B1AC-A39E7D2A1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3DEB-5065-4579-ABA2-362C79AE2DDD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8685-177D-4601-9018-C2F0C8E5A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C8129-F478-412D-816F-6D210CFEA265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C688C-17E9-45DA-A6D0-6864F03FC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5160-5EED-4811-A43A-E8278F127E89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221E2-C638-4189-AF25-DD261CFDD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4E3F8-1F55-4869-8ECD-9945A65D4799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99F5-83C8-4EB2-84DF-BA0AAD888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15E1B-0581-47B5-A0E0-6F8CC1C91B0D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D256-6C00-43B0-9EB3-559AFD3DB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8C5C-7254-4DF9-8068-8780A620FF27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69898-7BCE-4043-9E6F-276B086A2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4203-CAF5-4D9B-BB56-5695EB43DBE7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8867E-2B8F-4865-9E46-BA6F976B3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9795C-86F4-420A-8F9E-F7D887B14288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CB4A0-4743-492E-9F38-26E2F18BE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1467B2-3EC0-4DB0-94AD-B060B6921D76}" type="datetimeFigureOut">
              <a:rPr lang="ru-RU"/>
              <a:pPr>
                <a:defRPr/>
              </a:pPr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8EB8987-C874-43C4-981C-1D65079FD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0" r:id="rId2"/>
    <p:sldLayoutId id="2147483768" r:id="rId3"/>
    <p:sldLayoutId id="2147483761" r:id="rId4"/>
    <p:sldLayoutId id="2147483762" r:id="rId5"/>
    <p:sldLayoutId id="2147483763" r:id="rId6"/>
    <p:sldLayoutId id="2147483764" r:id="rId7"/>
    <p:sldLayoutId id="2147483769" r:id="rId8"/>
    <p:sldLayoutId id="2147483770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429625" cy="1857375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DejaVu Serif"/>
                <a:cs typeface="Times New Roman" pitchFamily="18" charset="0"/>
              </a:rPr>
              <a:t>Создание педагогических условий для обучения детей с ОВЗ в начальной школе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0438" y="2643182"/>
            <a:ext cx="4994275" cy="2643193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Юрастова</a:t>
            </a:r>
            <a:r>
              <a:rPr lang="ru-RU" b="1" dirty="0" smtClean="0">
                <a:solidFill>
                  <a:schemeClr val="tx1"/>
                </a:solidFill>
              </a:rPr>
              <a:t> Наталья Васильевна</a:t>
            </a:r>
            <a:r>
              <a:rPr lang="ru-RU" dirty="0" smtClean="0">
                <a:solidFill>
                  <a:schemeClr val="tx1"/>
                </a:solidFill>
              </a:rPr>
              <a:t>,</a:t>
            </a:r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учитель  начальных классов </a:t>
            </a:r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МБОУ «</a:t>
            </a:r>
            <a:r>
              <a:rPr lang="ru-RU" sz="2000" dirty="0" err="1" smtClean="0">
                <a:solidFill>
                  <a:schemeClr val="tx1"/>
                </a:solidFill>
              </a:rPr>
              <a:t>Рыбаловская</a:t>
            </a:r>
            <a:r>
              <a:rPr lang="ru-RU" sz="2000" dirty="0" smtClean="0">
                <a:solidFill>
                  <a:schemeClr val="tx1"/>
                </a:solidFill>
              </a:rPr>
              <a:t> СОШ» Томского района</a:t>
            </a:r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Девиз выступления: </a:t>
            </a:r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Незнающие пусть научатся, а знающие - вспомнят ещё раз. </a:t>
            </a:r>
          </a:p>
          <a:p>
            <a:pPr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(Античный афоризм)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8" name="Picture 2" descr="C:\Users\Наталья\Documents\фото с флешки\DSC03041.JPG"/>
          <p:cNvPicPr>
            <a:picLocks noChangeAspect="1" noChangeArrowheads="1"/>
          </p:cNvPicPr>
          <p:nvPr/>
        </p:nvPicPr>
        <p:blipFill>
          <a:blip r:embed="rId2" cstate="print"/>
          <a:srcRect l="29237" t="27641" r="57986" b="41483"/>
          <a:stretch>
            <a:fillRect/>
          </a:stretch>
        </p:blipFill>
        <p:spPr bwMode="auto">
          <a:xfrm>
            <a:off x="1043608" y="2780928"/>
            <a:ext cx="1428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108348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Игры и упражнения для развития фонематического слуха и восприятия</a:t>
            </a:r>
            <a:r>
              <a:rPr lang="ru-RU" sz="3200" dirty="0">
                <a:solidFill>
                  <a:srgbClr val="00339A"/>
                </a:solidFill>
              </a:rPr>
              <a:t/>
            </a:r>
            <a:br>
              <a:rPr lang="ru-RU" sz="3200" dirty="0">
                <a:solidFill>
                  <a:srgbClr val="00339A"/>
                </a:solidFill>
              </a:rPr>
            </a:br>
            <a:endParaRPr lang="ru-RU" sz="3200" dirty="0">
              <a:solidFill>
                <a:srgbClr val="00339A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Игра «Поймай нужный звук хлопком».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Игра «Придумать слова на заданный звук».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Игра «Определить место звука в слове».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Повторение цепочек  слогов.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Отхлопать слоги со </a:t>
            </a:r>
            <a:r>
              <a:rPr lang="ru-RU" dirty="0" smtClean="0">
                <a:solidFill>
                  <a:schemeClr val="tx1"/>
                </a:solidFill>
              </a:rPr>
              <a:t>звуком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Назвать </a:t>
            </a:r>
            <a:r>
              <a:rPr lang="ru-RU" dirty="0">
                <a:solidFill>
                  <a:schemeClr val="tx1"/>
                </a:solidFill>
              </a:rPr>
              <a:t>слово со звуком </a:t>
            </a:r>
          </a:p>
        </p:txBody>
      </p:sp>
    </p:spTree>
    <p:extLst>
      <p:ext uri="{BB962C8B-B14F-4D97-AF65-F5344CB8AC3E}">
        <p14:creationId xmlns:p14="http://schemas.microsoft.com/office/powerpoint/2010/main" val="38682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Упражнение на развитие восприятия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Какие </a:t>
            </a:r>
            <a:r>
              <a:rPr lang="ru-RU" b="1" dirty="0">
                <a:solidFill>
                  <a:schemeClr val="tx1"/>
                </a:solidFill>
              </a:rPr>
              <a:t>предметы спрятаны в рисунках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5"/>
            <a:ext cx="5616624" cy="2785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85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Упражнения на развитие памяти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6" y="3338736"/>
            <a:ext cx="396044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192270" cy="3923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3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Упражнения на развитие внимания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46449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35701"/>
            <a:ext cx="3960439" cy="2349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1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Упражнение «Запомни и расставь точки»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561662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6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методические рекомендации для педагогов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310062"/>
          </a:xfrm>
        </p:spPr>
        <p:txBody>
          <a:bodyPr>
            <a:normAutofit fontScale="40000" lnSpcReduction="20000"/>
          </a:bodyPr>
          <a:lstStyle/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solidFill>
                  <a:schemeClr val="tx1"/>
                </a:solidFill>
              </a:rPr>
              <a:t> </a:t>
            </a: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занятий в непринуждённой форме с установкой на успех каждого ученика;</a:t>
            </a:r>
          </a:p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учёт психофизических, личностных особенностей;</a:t>
            </a:r>
          </a:p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опора на компенсаторные возможности и зону ближайшего развития;</a:t>
            </a:r>
          </a:p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смена видов деятельности с целью предупреждения утомления и охранительного торможения;</a:t>
            </a:r>
          </a:p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соблюдение принципа «от простого к сложному»;</a:t>
            </a:r>
          </a:p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переход к следующему изучению материала только после усвоения предыдущего;</a:t>
            </a:r>
          </a:p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поощрение малейших успехов детей, тактичная помощь, развитие веры в собственные силы и возможности;</a:t>
            </a:r>
          </a:p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5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снижение объёма и скорости выполнения письменных заданий по всем предметам и контрольных работ по русскому языку;</a:t>
            </a:r>
          </a:p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5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освобождение обучающихся от контрольных срезов по выполнению норм техники чтения.</a:t>
            </a:r>
          </a:p>
          <a:p>
            <a:pPr algn="just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300" dirty="0" smtClean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722313" y="714375"/>
            <a:ext cx="7772400" cy="1428750"/>
          </a:xfrm>
        </p:spPr>
        <p:txBody>
          <a:bodyPr/>
          <a:lstStyle/>
          <a:p>
            <a:pPr algn="ctr" eaLnBrk="1" hangingPunct="1"/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10000"/>
          </a:xfrm>
        </p:spPr>
        <p:txBody>
          <a:bodyPr/>
          <a:lstStyle/>
          <a:p>
            <a:pPr eaLnBrk="1" hangingPunct="1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обучении детей с ОВЗ нужно приложить огромные усилия, чтобы добиться положительных результатов. Только долгий и упорный  совместный труд детей, учителей, родителей, социальных педагогов, психологов, логопедов может помочь изменить ситуацию.</a:t>
            </a:r>
          </a:p>
          <a:p>
            <a:pPr eaLnBrk="1" hangingPunct="1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547938"/>
            <a:ext cx="8892480" cy="4167187"/>
          </a:xfrm>
        </p:spPr>
        <p:txBody>
          <a:bodyPr/>
          <a:lstStyle/>
          <a:p>
            <a:pPr>
              <a:defRPr/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Артюшенко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Н.П., Епанешников С.П., Савельева И.Г. Инструктивно-методическое письмо «О едином подходе к обучению детей с нарушениями письменной речи и оцениванию их работ по русскому языку» 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Гончаренко М.С., Индивидуализация подхода в обучении детей с ОВЗ в условиях общеобразовательной программы</a:t>
            </a:r>
          </a:p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Лебединский, В. В. Нарушения психического развития у детей: Учебное пособие / В. В. Лебединский. – М. : Издательство Московского университета, 1985. – 148 с.</a:t>
            </a:r>
          </a:p>
          <a:p>
            <a:pPr>
              <a:lnSpc>
                <a:spcPct val="80000"/>
              </a:lnSpc>
            </a:pPr>
            <a:r>
              <a:rPr lang="ru-RU" alt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Носкова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Г.В., Голубева М.С., Никитина С.М. Методические рекомендации по организации коррекционно-развивающей работы с детьми с ограниченными возможностями здоровья на общеобразовательных уроках в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Окольникова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 В.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Сопровождение детей  с ограниченными возможностями здоровья</a:t>
            </a:r>
          </a:p>
          <a:p>
            <a:pPr>
              <a:defRPr/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Шматко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Н. Д. Для кого может быть эффективным интегрированное обучение / Н. Д.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Шматко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// Дефектология. – 1999. – № 1. – С. 41-46.</a:t>
            </a:r>
          </a:p>
          <a:p>
            <a:pPr>
              <a:defRPr/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Шматко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Н. Д. Интеграция детей с нарушенным слухом в дошкольные учреждения общего типа / Н. Д.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Шматко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Э. В. Миронова // Дефектология. – 1995. – №4. – С. 66 – 7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3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690688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 ограниченными  возможностями здоровья  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дети, состояние здоровья которых препятствует освоению образовательных программ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 специальных условий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 и воспитания.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C:\Users\Наталья\Documents\фото с флешки\DSC02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578721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355976" y="2750007"/>
            <a:ext cx="4392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условием организации успешного обучения и воспитания детей с ограниченными возможностями здоровья в образовательных учреждениях общего типа является создание адаптивной среды, позволяющей обеспечить их полноценную интеграцию и личностную самореализацию в образовательном учреждении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00063" y="142875"/>
            <a:ext cx="8143875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детей   с ОВЗ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75" y="1500188"/>
            <a:ext cx="2143125" cy="98583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 нарушениями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слуха (тугоухость, глухота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2875" y="2996952"/>
            <a:ext cx="2786063" cy="10715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 нарушениями зрения (слепые дети, слабовидящие дети, дети с пониженным зрением) 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71813" y="1714500"/>
            <a:ext cx="2071687" cy="9286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Дети с нарушениями интеллекта </a:t>
            </a:r>
            <a:endParaRPr lang="ru-RU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875" y="4448175"/>
            <a:ext cx="2928938" cy="1143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двигательными нарушениями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TextBox 21"/>
          <p:cNvSpPr txBox="1">
            <a:spLocks noChangeArrowheads="1"/>
          </p:cNvSpPr>
          <p:nvPr/>
        </p:nvSpPr>
        <p:spPr bwMode="auto">
          <a:xfrm>
            <a:off x="7724775" y="115252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mbria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00750" y="1500188"/>
            <a:ext cx="2928938" cy="12858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 множественными нарушениями развития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TextBox 24"/>
          <p:cNvSpPr txBox="1">
            <a:spLocks noChangeArrowheads="1"/>
          </p:cNvSpPr>
          <p:nvPr/>
        </p:nvSpPr>
        <p:spPr bwMode="auto">
          <a:xfrm>
            <a:off x="6286500" y="2143125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solidFill>
                <a:srgbClr val="002060"/>
              </a:solidFill>
              <a:latin typeface="Cambria" pitchFamily="18" charset="0"/>
            </a:endParaRPr>
          </a:p>
        </p:txBody>
      </p:sp>
      <p:cxnSp>
        <p:nvCxnSpPr>
          <p:cNvPr id="132" name="Прямая со стрелкой 131"/>
          <p:cNvCxnSpPr/>
          <p:nvPr/>
        </p:nvCxnSpPr>
        <p:spPr>
          <a:xfrm rot="5400000">
            <a:off x="857250" y="1143001"/>
            <a:ext cx="428625" cy="2857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/>
          <p:nvPr/>
        </p:nvCxnSpPr>
        <p:spPr>
          <a:xfrm rot="16200000" flipH="1">
            <a:off x="7108031" y="1250157"/>
            <a:ext cx="428625" cy="7143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flipH="1">
            <a:off x="2411760" y="1071563"/>
            <a:ext cx="445741" cy="1925389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H="1">
            <a:off x="2871789" y="1057275"/>
            <a:ext cx="71437" cy="33909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 rot="16200000" flipH="1">
            <a:off x="3643313" y="1357313"/>
            <a:ext cx="642937" cy="7143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6200000" flipH="1">
            <a:off x="4679157" y="1821656"/>
            <a:ext cx="2286000" cy="785813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rot="16200000" flipH="1">
            <a:off x="4357688" y="1857375"/>
            <a:ext cx="1643062" cy="7143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Скругленный прямоугольник 91"/>
          <p:cNvSpPr/>
          <p:nvPr/>
        </p:nvSpPr>
        <p:spPr>
          <a:xfrm>
            <a:off x="3155157" y="2842989"/>
            <a:ext cx="2928938" cy="8572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 нарушениями</a:t>
            </a:r>
            <a:r>
              <a:rPr lang="ru-RU" sz="2000" dirty="0" smtClean="0">
                <a:solidFill>
                  <a:schemeClr val="tx1"/>
                </a:solidFill>
              </a:rPr>
              <a:t> речи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071813" y="1023938"/>
            <a:ext cx="83344" cy="186928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429000" y="4143375"/>
            <a:ext cx="2571750" cy="85725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Дети с задержкой психического </a:t>
            </a:r>
            <a:r>
              <a:rPr lang="ru-RU" dirty="0" smtClean="0">
                <a:solidFill>
                  <a:schemeClr val="tx1"/>
                </a:solidFill>
              </a:rPr>
              <a:t>развития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215062" y="3271614"/>
            <a:ext cx="2714625" cy="102148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dirty="0">
                <a:solidFill>
                  <a:schemeClr val="tx1"/>
                </a:solidFill>
              </a:rPr>
              <a:t>Дети с расстройствами аутистического </a:t>
            </a:r>
            <a:r>
              <a:rPr lang="ru-RU" dirty="0" smtClean="0">
                <a:solidFill>
                  <a:schemeClr val="tx1"/>
                </a:solidFill>
              </a:rPr>
              <a:t>спектра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rot="16200000" flipH="1">
            <a:off x="3964782" y="2393156"/>
            <a:ext cx="3643312" cy="100012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16200000" flipH="1">
            <a:off x="3929063" y="2428875"/>
            <a:ext cx="3071812" cy="3571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429625" cy="1857375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00339A"/>
                </a:solidFill>
                <a:latin typeface="Times New Roman" pitchFamily="18" charset="0"/>
                <a:ea typeface="DejaVu Serif"/>
                <a:cs typeface="Times New Roman" pitchFamily="18" charset="0"/>
              </a:rPr>
              <a:t>План работы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492896"/>
            <a:ext cx="8099177" cy="4176464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психолого-педагогической диагностики (с согласия родителей)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ТПМПК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индивидуального маршрута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адаптированной программы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коррекционно-развивающего обучения в рамках урока и на внеурочных занятиях</a:t>
            </a:r>
          </a:p>
          <a:p>
            <a:pPr marL="342900" indent="-342900">
              <a:buAutoNum type="arabicPeriod"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технологической карты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60925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при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технологической карты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отразить в ходе урока (занятия) траекторию деятельности детей 7 вида,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в общеобразовательном классе.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2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568952" cy="5255096"/>
          </a:xfrm>
        </p:spPr>
        <p:txBody>
          <a:bodyPr/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корригировать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(произвольное, непроизвольное, устойчивое, переключение внимания, увеличение объема внимания);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развитие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устной речи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(регулирующая функция, планирующая функция, анализирующая функция,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орфоэпически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правильное произношение, пополнение и обогащение пассивного и активного словарного запаса, диалогическая и монологическая речь);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развитие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артикуляционной моторики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развитие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письменной речи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работе над деформированными текстами, сочинением, изложением, творческим диктантом);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развитие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(кратковременной, долговременной);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развитие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зрительного восприятия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слухового восприятия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развитие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тактильного восприятия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развитие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кистей рук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(формирование ручной умелости, развитие ритмичности, плавности движений, соразмерности движений);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развитие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мыслительной деятельности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(операций анализа и синтеза, выявление главной мысли, установление логических и причинно-следственных связей, планирующая функция мышления);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 развитие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качеств учащихся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сферы (навыков самоконтроля, усидчивости и выдержки, умение выражать свои чувства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2034"/>
          </a:xfrm>
        </p:spPr>
        <p:txBody>
          <a:bodyPr/>
          <a:lstStyle/>
          <a:p>
            <a:endParaRPr lang="ru-RU" sz="1600" dirty="0"/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0648"/>
            <a:ext cx="8964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</a:t>
            </a:r>
            <a:r>
              <a:rPr lang="ru-RU" b="1" cap="small" dirty="0" smtClean="0">
                <a:solidFill>
                  <a:srgbClr val="002060"/>
                </a:solidFill>
              </a:rPr>
              <a:t>технологическая  </a:t>
            </a:r>
            <a:r>
              <a:rPr lang="ru-RU" b="1" cap="small" dirty="0">
                <a:solidFill>
                  <a:srgbClr val="002060"/>
                </a:solidFill>
              </a:rPr>
              <a:t>карта урока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1200" b="1" dirty="0" smtClean="0"/>
              <a:t>1</a:t>
            </a:r>
            <a:r>
              <a:rPr lang="ru-RU" sz="1200" b="1" dirty="0"/>
              <a:t>. Класс: </a:t>
            </a:r>
            <a:r>
              <a:rPr lang="ru-RU" sz="1200" dirty="0"/>
              <a:t>1 «а</a:t>
            </a:r>
            <a:r>
              <a:rPr lang="ru-RU" sz="1200" dirty="0" smtClean="0"/>
              <a:t>»</a:t>
            </a:r>
            <a:endParaRPr lang="ru-RU" sz="1200" dirty="0"/>
          </a:p>
          <a:p>
            <a:r>
              <a:rPr lang="ru-RU" sz="1200" b="1" dirty="0"/>
              <a:t>2. Предмет: </a:t>
            </a:r>
            <a:r>
              <a:rPr lang="ru-RU" sz="1200" dirty="0"/>
              <a:t>математика</a:t>
            </a:r>
          </a:p>
          <a:p>
            <a:r>
              <a:rPr lang="ru-RU" sz="1200" b="1" dirty="0"/>
              <a:t>3. Тема урока: </a:t>
            </a:r>
            <a:r>
              <a:rPr lang="ru-RU" sz="1200" dirty="0"/>
              <a:t>Прибавить и вычесть число 3. Решение задач.</a:t>
            </a:r>
          </a:p>
          <a:p>
            <a:r>
              <a:rPr lang="ru-RU" sz="1200" b="1" dirty="0"/>
              <a:t>4</a:t>
            </a:r>
            <a:r>
              <a:rPr lang="ru-RU" sz="1200" dirty="0"/>
              <a:t>.</a:t>
            </a:r>
            <a:r>
              <a:rPr lang="ru-RU" sz="1200" b="1" dirty="0"/>
              <a:t>Тип урока: </a:t>
            </a:r>
            <a:r>
              <a:rPr lang="ru-RU" sz="1200" dirty="0"/>
              <a:t>Урок решения частных задач по применению открытого способа (понятия)</a:t>
            </a:r>
          </a:p>
          <a:p>
            <a:r>
              <a:rPr lang="ru-RU" sz="1200" b="1" dirty="0"/>
              <a:t>5.Форма урока</a:t>
            </a:r>
            <a:r>
              <a:rPr lang="ru-RU" sz="1200" dirty="0"/>
              <a:t>: путешествие.</a:t>
            </a:r>
          </a:p>
          <a:p>
            <a:r>
              <a:rPr lang="ru-RU" sz="1200" b="1" dirty="0"/>
              <a:t>6. </a:t>
            </a:r>
            <a:r>
              <a:rPr lang="ru-RU" sz="1200" b="1" dirty="0" smtClean="0"/>
              <a:t>Задачи урока</a:t>
            </a:r>
            <a:r>
              <a:rPr lang="ru-RU" sz="1200" b="1" dirty="0"/>
              <a:t>:</a:t>
            </a:r>
            <a:endParaRPr lang="ru-RU" sz="1200" dirty="0"/>
          </a:p>
          <a:p>
            <a:r>
              <a:rPr lang="ru-RU" sz="1200" b="1" i="1" dirty="0"/>
              <a:t>Образовательные:</a:t>
            </a:r>
            <a:r>
              <a:rPr lang="ru-RU" sz="1200" dirty="0"/>
              <a:t> </a:t>
            </a:r>
          </a:p>
          <a:p>
            <a:pPr lvl="0"/>
            <a:r>
              <a:rPr lang="ru-RU" sz="1200" dirty="0"/>
              <a:t>продолжить работу по формированию умений прибавлять и вычитать число 3  разными способами;</a:t>
            </a:r>
          </a:p>
          <a:p>
            <a:pPr lvl="0"/>
            <a:r>
              <a:rPr lang="ru-RU" sz="1200" dirty="0"/>
              <a:t>продолжить работу по формированию представления о структуре задачи; </a:t>
            </a:r>
          </a:p>
          <a:p>
            <a:pPr lvl="0"/>
            <a:r>
              <a:rPr lang="ru-RU" sz="1200" dirty="0"/>
              <a:t>совершенствовать умения различать условие задачи, вопрос;</a:t>
            </a:r>
          </a:p>
          <a:p>
            <a:pPr lvl="0"/>
            <a:r>
              <a:rPr lang="ru-RU" sz="1200" dirty="0"/>
              <a:t>правильно оформлять решение и ответ задачи; </a:t>
            </a:r>
          </a:p>
          <a:p>
            <a:pPr lvl="0"/>
            <a:r>
              <a:rPr lang="ru-RU" sz="1200" dirty="0"/>
              <a:t>совершенствовать умения различать геометрический материал.</a:t>
            </a:r>
          </a:p>
          <a:p>
            <a:r>
              <a:rPr lang="ru-RU" sz="1200" b="1" i="1" dirty="0"/>
              <a:t>Коррекционно-развивающие:</a:t>
            </a:r>
            <a:r>
              <a:rPr lang="ru-RU" sz="1200" b="1" dirty="0"/>
              <a:t> </a:t>
            </a:r>
            <a:endParaRPr lang="ru-RU" sz="1200" b="1" dirty="0" smtClean="0"/>
          </a:p>
          <a:p>
            <a:r>
              <a:rPr lang="ru-RU" sz="1200" u="sng" dirty="0" smtClean="0"/>
              <a:t>Коррекция и развитие мыслительных операций: синтеза, анализа, обобщения; математической речи, произвольного внимания, наглядно-действенного мышления.</a:t>
            </a:r>
            <a:endParaRPr lang="ru-RU" sz="1200" u="sng" dirty="0"/>
          </a:p>
          <a:p>
            <a:r>
              <a:rPr lang="ru-RU" sz="1200" b="1" i="1" dirty="0" smtClean="0"/>
              <a:t>Воспитательные</a:t>
            </a:r>
            <a:r>
              <a:rPr lang="ru-RU" sz="1200" b="1" i="1" dirty="0"/>
              <a:t>:</a:t>
            </a:r>
            <a:r>
              <a:rPr lang="ru-RU" sz="1200" b="1" dirty="0"/>
              <a:t> </a:t>
            </a:r>
            <a:endParaRPr lang="ru-RU" sz="1200" dirty="0"/>
          </a:p>
          <a:p>
            <a:r>
              <a:rPr lang="ru-RU" sz="1200" dirty="0"/>
              <a:t>Воспитывать</a:t>
            </a:r>
            <a:r>
              <a:rPr lang="ru-RU" sz="1200" b="1" dirty="0"/>
              <a:t> </a:t>
            </a:r>
            <a:r>
              <a:rPr lang="ru-RU" sz="1200" dirty="0"/>
              <a:t>чувство товарищества, аккуратность, усидчивость.</a:t>
            </a:r>
            <a:r>
              <a:rPr lang="ru-RU" sz="1200" i="1" dirty="0"/>
              <a:t> </a:t>
            </a:r>
            <a:r>
              <a:rPr lang="ru-RU" sz="1200" i="1" u="sng" dirty="0"/>
              <a:t>Воспитывать</a:t>
            </a:r>
            <a:r>
              <a:rPr lang="ru-RU" sz="1200" i="1" dirty="0"/>
              <a:t> </a:t>
            </a:r>
            <a:r>
              <a:rPr lang="ru-RU" sz="1200" dirty="0"/>
              <a:t>культуру поведения при фронтальной работе, индивидуальной работе, воспитывать любовь к устному народному творчеству.</a:t>
            </a:r>
          </a:p>
          <a:p>
            <a:r>
              <a:rPr lang="ru-RU" sz="1200" b="1" dirty="0"/>
              <a:t>7. Дидактические средства</a:t>
            </a:r>
            <a:endParaRPr lang="ru-RU" sz="1200" dirty="0"/>
          </a:p>
          <a:p>
            <a:r>
              <a:rPr lang="ru-RU" sz="1200" b="1" i="1" dirty="0"/>
              <a:t>для учителя</a:t>
            </a:r>
            <a:r>
              <a:rPr lang="ru-RU" sz="1200" b="1" dirty="0"/>
              <a:t>: </a:t>
            </a:r>
            <a:r>
              <a:rPr lang="ru-RU" sz="1200" dirty="0"/>
              <a:t>иллюстрационный  материал, карточки с выражениями</a:t>
            </a:r>
            <a:r>
              <a:rPr lang="ru-RU" sz="1200" b="1" dirty="0"/>
              <a:t>; </a:t>
            </a:r>
            <a:r>
              <a:rPr lang="ru-RU" sz="1200" dirty="0"/>
              <a:t>геометрический материал для групповой работы, телевизор, ноутбук, презентация.</a:t>
            </a:r>
          </a:p>
          <a:p>
            <a:r>
              <a:rPr lang="ru-RU" sz="1200" b="1" i="1" dirty="0"/>
              <a:t>для обучающихся</a:t>
            </a:r>
            <a:r>
              <a:rPr lang="ru-RU" sz="1200" b="1" dirty="0"/>
              <a:t>: </a:t>
            </a:r>
            <a:r>
              <a:rPr lang="ru-RU" sz="1200" dirty="0"/>
              <a:t>тетрадь, учебник, цифры. </a:t>
            </a:r>
          </a:p>
          <a:p>
            <a:r>
              <a:rPr lang="ru-RU" sz="1200" dirty="0"/>
              <a:t> </a:t>
            </a:r>
            <a:r>
              <a:rPr lang="ru-RU" sz="1200" b="1" i="1" dirty="0"/>
              <a:t>для обучающегося ОВЗ</a:t>
            </a:r>
            <a:r>
              <a:rPr lang="ru-RU" sz="1200" b="1" dirty="0"/>
              <a:t>: </a:t>
            </a:r>
            <a:r>
              <a:rPr lang="ru-RU" sz="1200" dirty="0"/>
              <a:t>тетрадь, учебник, цифры, карточки                     </a:t>
            </a:r>
          </a:p>
          <a:p>
            <a:r>
              <a:rPr lang="ru-RU" sz="1200" dirty="0"/>
              <a:t> </a:t>
            </a:r>
            <a:r>
              <a:rPr lang="ru-RU" sz="1200" b="1" i="1" dirty="0"/>
              <a:t>Формировать УУД:</a:t>
            </a:r>
            <a:endParaRPr lang="ru-RU" sz="1200" dirty="0"/>
          </a:p>
          <a:p>
            <a:r>
              <a:rPr lang="ru-RU" sz="1200" i="1" dirty="0"/>
              <a:t> </a:t>
            </a:r>
            <a:r>
              <a:rPr lang="ru-RU" sz="1200" b="1" i="1" u="sng" dirty="0"/>
              <a:t>Личностные:</a:t>
            </a:r>
            <a:r>
              <a:rPr lang="ru-RU" sz="1200" i="1" u="sng" dirty="0"/>
              <a:t> </a:t>
            </a:r>
            <a:r>
              <a:rPr lang="ru-RU" sz="1200" dirty="0"/>
              <a:t> способность к самооценке на основе критерия успешности учебной деятельности.</a:t>
            </a:r>
          </a:p>
          <a:p>
            <a:r>
              <a:rPr lang="ru-RU" sz="1200" dirty="0"/>
              <a:t> </a:t>
            </a:r>
            <a:r>
              <a:rPr lang="ru-RU" sz="1200" b="1" i="1" u="sng" dirty="0"/>
              <a:t>Регулятивные:</a:t>
            </a:r>
            <a:r>
              <a:rPr lang="ru-RU" sz="1200" dirty="0"/>
              <a:t> умение определять и формулировать цель на уроке с помощью учителя; определять учебную задачу,</a:t>
            </a:r>
          </a:p>
          <a:p>
            <a:r>
              <a:rPr lang="ru-RU" sz="1200" dirty="0"/>
              <a:t>проговаривать последовательность действий на уроке; работать по коллективно составленному  плану; оценивать правильность выполнения действия на уровне  оценки; планировать своё действие в соответствии с поставленной задачей;  вносить необходимые  коррективы в действие после его завершения на основе его оценки и учета характера  сделанных ошибок; высказывать своё предположение.</a:t>
            </a:r>
          </a:p>
          <a:p>
            <a:r>
              <a:rPr lang="ru-RU" sz="1200" b="1" i="1" u="sng" dirty="0"/>
              <a:t>Коммуникативные:</a:t>
            </a:r>
            <a:r>
              <a:rPr lang="ru-RU" sz="1200" dirty="0"/>
              <a:t> умение оформлять свои мысли в устной форме; слушать и понимать  речь других; совместно договариваться о правилах поведения и общения в школе и следовать им.</a:t>
            </a:r>
          </a:p>
          <a:p>
            <a:r>
              <a:rPr lang="ru-RU" sz="1200" dirty="0"/>
              <a:t> </a:t>
            </a:r>
            <a:r>
              <a:rPr lang="ru-RU" sz="1200" b="1" i="1" u="sng" dirty="0"/>
              <a:t>Познавательные:</a:t>
            </a:r>
            <a:r>
              <a:rPr lang="ru-RU" sz="1200" dirty="0"/>
              <a:t> умение ориентироваться в своей системе знаний: отличать новое от уже известного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7202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800" b="1" dirty="0" smtClean="0">
                <a:solidFill>
                  <a:srgbClr val="002060"/>
                </a:solidFill>
              </a:rPr>
              <a:t>Требования </a:t>
            </a:r>
            <a:r>
              <a:rPr lang="ru-RU" sz="2800" b="1" dirty="0">
                <a:solidFill>
                  <a:srgbClr val="002060"/>
                </a:solidFill>
              </a:rPr>
              <a:t>к уроку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548680"/>
            <a:ext cx="9145016" cy="547112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400" dirty="0"/>
              <a:t>Урок должен иметь четкий алгоритм. Привыкая к определенному алгоритму, дети становятся более организованными. </a:t>
            </a:r>
            <a:r>
              <a:rPr lang="ru-RU" altLang="ru-RU" sz="1400" i="1" dirty="0">
                <a:latin typeface="Times New Roman" pitchFamily="18" charset="0"/>
              </a:rPr>
              <a:t>Начало урока с детьми с ОВЗ всегда должно быть построено на  </a:t>
            </a:r>
            <a:r>
              <a:rPr lang="ru-RU" altLang="ru-RU" sz="1400" i="1" dirty="0">
                <a:solidFill>
                  <a:srgbClr val="002060"/>
                </a:solidFill>
                <a:latin typeface="Times New Roman" pitchFamily="18" charset="0"/>
              </a:rPr>
              <a:t>ПОВТОРЕНИИ </a:t>
            </a:r>
            <a:r>
              <a:rPr lang="ru-RU" altLang="ru-RU" sz="1400" i="1" dirty="0">
                <a:latin typeface="Times New Roman" pitchFamily="18" charset="0"/>
              </a:rPr>
              <a:t>предыдущего материала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должен быть воспитывающим и развивающим.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уроке должна вестись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Излагаемый материал должен быть научным, достоверным, доступным, должен быть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 с жизнью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опираться на прошлый опыт детей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уроке должен осуществляться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индивидуально-дифференцированный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к обучающимся.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должны осуществляться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должен быть оснащен: 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техническими средствами обучения; 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дидактическим материалом (таблицы, карты, иллюстрации, тесты, схемы, алгоритмы рассуждений, перфокарты и т.п.); 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материал должен соотноситься с уровнем развития ребенка, связываться с логикой урока.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должны осуществляться инновационные процессы.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уроке должен строго соблюдаться охранительный режим: 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дидактического материала по размеру и цвету; 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учебной нагрузки возрасту ребенка; 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санитарно-гигиенических требований.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должен способствовать решению основных задач, стоящих перед школой: 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всестороннюю педагогическую поддержку детей с проблемами в развитии; </a:t>
            </a:r>
          </a:p>
          <a:p>
            <a:pPr lvl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ОВЗ.       </a:t>
            </a:r>
          </a:p>
          <a:p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5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22313" y="285750"/>
            <a:ext cx="7772400" cy="2028825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С</a:t>
            </a:r>
            <a:r>
              <a:rPr lang="ru-RU" sz="3200" dirty="0" smtClean="0">
                <a:solidFill>
                  <a:srgbClr val="002060"/>
                </a:solidFill>
              </a:rPr>
              <a:t>пециальные </a:t>
            </a:r>
            <a:r>
              <a:rPr lang="ru-RU" sz="3200" dirty="0">
                <a:solidFill>
                  <a:srgbClr val="002060"/>
                </a:solidFill>
              </a:rPr>
              <a:t>игры и упражнения, которые необходимо включать в структуру урока для решения коррекционных </a:t>
            </a:r>
            <a:r>
              <a:rPr lang="ru-RU" sz="3200" dirty="0" smtClean="0">
                <a:solidFill>
                  <a:srgbClr val="002060"/>
                </a:solidFill>
              </a:rPr>
              <a:t>задач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95750"/>
          </a:xfrm>
        </p:spPr>
        <p:txBody>
          <a:bodyPr/>
          <a:lstStyle/>
          <a:p>
            <a:r>
              <a:rPr lang="ru-RU" u="sng" dirty="0" smtClean="0">
                <a:solidFill>
                  <a:schemeClr val="tx1"/>
                </a:solidFill>
              </a:rPr>
              <a:t>Для развития артикуляционной моторики: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«Артикуляционная гимнастика»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«Работа над дикцией»</a:t>
            </a:r>
          </a:p>
          <a:p>
            <a:r>
              <a:rPr lang="ru-RU" u="sng" dirty="0" smtClean="0">
                <a:solidFill>
                  <a:schemeClr val="tx1"/>
                </a:solidFill>
              </a:rPr>
              <a:t>Для развития мелкой моторики:</a:t>
            </a:r>
            <a:endParaRPr lang="ru-RU" u="sng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Тренажер Су – </a:t>
            </a:r>
            <a:r>
              <a:rPr lang="ru-RU" dirty="0" err="1" smtClean="0">
                <a:solidFill>
                  <a:schemeClr val="tx1"/>
                </a:solidFill>
              </a:rPr>
              <a:t>джок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 descr="Тренажер детский Су-Джок фото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" b="15603"/>
          <a:stretch/>
        </p:blipFill>
        <p:spPr bwMode="auto">
          <a:xfrm>
            <a:off x="827584" y="5157192"/>
            <a:ext cx="4859412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Тренажер детский Су-Джок фото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" b="8208"/>
          <a:stretch/>
        </p:blipFill>
        <p:spPr bwMode="auto">
          <a:xfrm>
            <a:off x="6187380" y="3429000"/>
            <a:ext cx="2537718" cy="3075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3749</TotalTime>
  <Words>1027</Words>
  <Application>Microsoft Office PowerPoint</Application>
  <PresentationFormat>Экран (4:3)</PresentationFormat>
  <Paragraphs>130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Создание педагогических условий для обучения детей с ОВЗ в начальной школе</vt:lpstr>
      <vt:lpstr>Дети с ограниченными  возможностями здоровья  - это дети, состояние здоровья которых препятствует освоению образовательных программ вне специальных условий обучения и воспитания.  </vt:lpstr>
      <vt:lpstr>Презентация PowerPoint</vt:lpstr>
      <vt:lpstr>План работы </vt:lpstr>
      <vt:lpstr>Составление технологической карты</vt:lpstr>
      <vt:lpstr>Коррекционно-развивающие задачи </vt:lpstr>
      <vt:lpstr>Презентация PowerPoint</vt:lpstr>
      <vt:lpstr>      Требования к уроку </vt:lpstr>
      <vt:lpstr>Специальные игры и упражнения, которые необходимо включать в структуру урока для решения коррекционных задач</vt:lpstr>
      <vt:lpstr>Игры и упражнения для развития фонематического слуха и восприятия </vt:lpstr>
      <vt:lpstr>Упражнение на развитие восприятия</vt:lpstr>
      <vt:lpstr>Упражнения на развитие памяти </vt:lpstr>
      <vt:lpstr>Упражнения на развитие внимания </vt:lpstr>
      <vt:lpstr>Упражнение «Запомни и расставь точки» </vt:lpstr>
      <vt:lpstr>    Общие методические рекомендации для педагогов </vt:lpstr>
      <vt:lpstr>Презентация PowerPoint</vt:lpstr>
      <vt:lpstr>Используемая литература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элементов технологии до на уроках р и л</dc:title>
  <dc:creator>Методист</dc:creator>
  <cp:lastModifiedBy>Пользователь</cp:lastModifiedBy>
  <cp:revision>346</cp:revision>
  <dcterms:created xsi:type="dcterms:W3CDTF">2011-03-23T13:11:52Z</dcterms:created>
  <dcterms:modified xsi:type="dcterms:W3CDTF">2015-10-26T15:13:14Z</dcterms:modified>
</cp:coreProperties>
</file>