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59" r:id="rId7"/>
    <p:sldId id="264" r:id="rId8"/>
    <p:sldId id="263" r:id="rId9"/>
    <p:sldId id="265" r:id="rId10"/>
    <p:sldId id="270" r:id="rId11"/>
    <p:sldId id="273" r:id="rId12"/>
    <p:sldId id="271" r:id="rId13"/>
    <p:sldId id="272" r:id="rId14"/>
    <p:sldId id="274" r:id="rId15"/>
    <p:sldId id="266" r:id="rId16"/>
    <p:sldId id="267" r:id="rId17"/>
    <p:sldId id="268" r:id="rId18"/>
    <p:sldId id="269" r:id="rId19"/>
    <p:sldId id="260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66FFFF"/>
    <a:srgbClr val="000000"/>
    <a:srgbClr val="63A970"/>
    <a:srgbClr val="6600CC"/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438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 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71736" y="714356"/>
            <a:ext cx="5942343" cy="4357718"/>
          </a:xfrm>
          <a:prstGeom prst="rect">
            <a:avLst/>
          </a:prstGeom>
          <a:noFill/>
        </p:spPr>
      </p:pic>
      <p:pic>
        <p:nvPicPr>
          <p:cNvPr id="7" name="Picture 2" descr=" 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00298" y="642918"/>
            <a:ext cx="6153260" cy="4500594"/>
          </a:xfrm>
          <a:prstGeom prst="frame">
            <a:avLst>
              <a:gd name="adj1" fmla="val 3813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9" name="Picture 2" descr=" 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frame">
            <a:avLst>
              <a:gd name="adj1" fmla="val 3409"/>
            </a:avLst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" name="Picture 4" descr="http://lizey11.ucoz.ru/_nw/2/62927227.jpg"/>
          <p:cNvPicPr>
            <a:picLocks noChangeAspect="1" noChangeArrowheads="1"/>
          </p:cNvPicPr>
          <p:nvPr userDrawn="1"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285720" y="2571744"/>
            <a:ext cx="4214842" cy="4052189"/>
          </a:xfrm>
          <a:prstGeom prst="rect">
            <a:avLst/>
          </a:prstGeom>
          <a:noFill/>
        </p:spPr>
      </p:pic>
      <p:pic>
        <p:nvPicPr>
          <p:cNvPr id="12290" name="Picture 2" descr=" 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 rot="4544564">
            <a:off x="4622437" y="4127178"/>
            <a:ext cx="1860636" cy="2435552"/>
          </a:xfrm>
          <a:prstGeom prst="rect">
            <a:avLst/>
          </a:prstGeom>
          <a:noFill/>
        </p:spPr>
      </p:pic>
      <p:pic>
        <p:nvPicPr>
          <p:cNvPr id="12292" name="Picture 4" descr=" 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 rot="8939665">
            <a:off x="524308" y="1470810"/>
            <a:ext cx="1440130" cy="1603164"/>
          </a:xfrm>
          <a:prstGeom prst="rect">
            <a:avLst/>
          </a:prstGeom>
          <a:noFill/>
        </p:spPr>
      </p:pic>
      <p:pic>
        <p:nvPicPr>
          <p:cNvPr id="12294" name="Picture 6" descr=" "/>
          <p:cNvPicPr>
            <a:picLocks noChangeAspect="1" noChangeArrowheads="1"/>
          </p:cNvPicPr>
          <p:nvPr userDrawn="1"/>
        </p:nvPicPr>
        <p:blipFill>
          <a:blip r:embed="rId8" cstate="screen">
            <a:duotone>
              <a:prstClr val="black"/>
              <a:srgbClr val="00FFFF">
                <a:tint val="45000"/>
                <a:satMod val="400000"/>
              </a:srgbClr>
            </a:duotone>
            <a:lum contrast="20000"/>
          </a:blip>
          <a:srcRect/>
          <a:stretch>
            <a:fillRect/>
          </a:stretch>
        </p:blipFill>
        <p:spPr bwMode="auto">
          <a:xfrm rot="4674470">
            <a:off x="356002" y="294334"/>
            <a:ext cx="1750231" cy="2143140"/>
          </a:xfrm>
          <a:prstGeom prst="rect">
            <a:avLst/>
          </a:prstGeom>
          <a:noFill/>
        </p:spPr>
      </p:pic>
      <p:pic>
        <p:nvPicPr>
          <p:cNvPr id="12296" name="Picture 8" descr="http://www.almavolga.ru/storage/urZV5o4a/portfel_eyJ3Ijo1NjF9_preview.jpg"/>
          <p:cNvPicPr>
            <a:picLocks noChangeAspect="1" noChangeArrowheads="1"/>
          </p:cNvPicPr>
          <p:nvPr userDrawn="1"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 rot="432622" flipH="1">
            <a:off x="6708707" y="4205550"/>
            <a:ext cx="2051902" cy="213968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28596" y="164305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032039-23A4-4C04-808F-555B3F36CF9B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4113E18-86AE-47FE-9783-DF0A82784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032039-23A4-4C04-808F-555B3F36CF9B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4113E18-86AE-47FE-9783-DF0A82784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 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5753" y="652443"/>
            <a:ext cx="8072494" cy="5705516"/>
          </a:xfrm>
          <a:prstGeom prst="rect">
            <a:avLst/>
          </a:prstGeom>
          <a:noFill/>
        </p:spPr>
      </p:pic>
      <p:pic>
        <p:nvPicPr>
          <p:cNvPr id="8" name="Picture 2" descr=" 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57158" y="428605"/>
            <a:ext cx="8389187" cy="6000792"/>
          </a:xfrm>
          <a:prstGeom prst="frame">
            <a:avLst>
              <a:gd name="adj1" fmla="val 3813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1" name="Picture 4" descr="http://lizey11.ucoz.ru/_nw/2/62927227.jpg"/>
          <p:cNvPicPr>
            <a:picLocks noChangeAspect="1" noChangeArrowheads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 rot="21417703">
            <a:off x="276305" y="4275660"/>
            <a:ext cx="2358442" cy="2267428"/>
          </a:xfrm>
          <a:prstGeom prst="rect">
            <a:avLst/>
          </a:prstGeom>
          <a:noFill/>
        </p:spPr>
      </p:pic>
      <p:pic>
        <p:nvPicPr>
          <p:cNvPr id="12" name="Picture 8" descr="http://www.almavolga.ru/storage/urZV5o4a/portfel_eyJ3Ijo1NjF9_preview.jpg"/>
          <p:cNvPicPr>
            <a:picLocks noChangeAspect="1" noChangeArrowheads="1"/>
          </p:cNvPicPr>
          <p:nvPr userDrawn="1"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 rot="432622" flipH="1">
            <a:off x="7383128" y="5003761"/>
            <a:ext cx="1327187" cy="1383964"/>
          </a:xfrm>
          <a:prstGeom prst="rect">
            <a:avLst/>
          </a:prstGeom>
          <a:noFill/>
        </p:spPr>
      </p:pic>
      <p:pic>
        <p:nvPicPr>
          <p:cNvPr id="13" name="Picture 2" descr=" 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 rot="5400000">
            <a:off x="5880406" y="4965455"/>
            <a:ext cx="988613" cy="2097570"/>
          </a:xfrm>
          <a:prstGeom prst="rect">
            <a:avLst/>
          </a:prstGeom>
          <a:noFill/>
        </p:spPr>
      </p:pic>
      <p:pic>
        <p:nvPicPr>
          <p:cNvPr id="14" name="Picture 2" descr=" 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 rot="15747169">
            <a:off x="3572714" y="5244950"/>
            <a:ext cx="968256" cy="20031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 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3813"/>
            </a:avLst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2" name="Picture 4" descr=" 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0034" y="500042"/>
            <a:ext cx="8072494" cy="5705516"/>
          </a:xfrm>
          <a:prstGeom prst="rect">
            <a:avLst/>
          </a:prstGeom>
          <a:noFill/>
        </p:spPr>
      </p:pic>
      <p:pic>
        <p:nvPicPr>
          <p:cNvPr id="11" name="Picture 2" descr=" 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58" y="428605"/>
            <a:ext cx="8389187" cy="6000792"/>
          </a:xfrm>
          <a:prstGeom prst="frame">
            <a:avLst>
              <a:gd name="adj1" fmla="val 3813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3" name="Picture 4" descr="http://lizey11.ucoz.ru/_nw/2/62927227.jpg"/>
          <p:cNvPicPr>
            <a:picLocks noChangeAspect="1" noChangeArrowheads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 rot="21417703">
            <a:off x="67614" y="3999545"/>
            <a:ext cx="2729011" cy="262369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 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34" y="500042"/>
            <a:ext cx="8072494" cy="5705516"/>
          </a:xfrm>
          <a:prstGeom prst="rect">
            <a:avLst/>
          </a:prstGeom>
          <a:noFill/>
        </p:spPr>
      </p:pic>
      <p:pic>
        <p:nvPicPr>
          <p:cNvPr id="8" name="Picture 2" descr=" 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8597" y="428604"/>
            <a:ext cx="8286808" cy="6000792"/>
          </a:xfrm>
          <a:prstGeom prst="frame">
            <a:avLst>
              <a:gd name="adj1" fmla="val 3813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0" name="Picture 8" descr="http://www.almavolga.ru/storage/urZV5o4a/portfel_eyJ3Ijo1NjF9_preview.jpg"/>
          <p:cNvPicPr>
            <a:picLocks noChangeAspect="1" noChangeArrowheads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500034" y="4929198"/>
            <a:ext cx="1357322" cy="1415388"/>
          </a:xfrm>
          <a:prstGeom prst="rect">
            <a:avLst/>
          </a:prstGeom>
          <a:noFill/>
        </p:spPr>
      </p:pic>
      <p:pic>
        <p:nvPicPr>
          <p:cNvPr id="11" name="Picture 2" descr=" 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 rot="16537764">
            <a:off x="2189583" y="5283997"/>
            <a:ext cx="896438" cy="2054370"/>
          </a:xfrm>
          <a:prstGeom prst="rect">
            <a:avLst/>
          </a:prstGeom>
          <a:noFill/>
        </p:spPr>
      </p:pic>
      <p:pic>
        <p:nvPicPr>
          <p:cNvPr id="12" name="Picture 2" descr=" 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 rot="15713144" flipV="1">
            <a:off x="6966299" y="4983583"/>
            <a:ext cx="1096839" cy="226915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 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34" y="500042"/>
            <a:ext cx="8072494" cy="5705516"/>
          </a:xfrm>
          <a:prstGeom prst="rect">
            <a:avLst/>
          </a:prstGeom>
          <a:noFill/>
        </p:spPr>
      </p:pic>
      <p:pic>
        <p:nvPicPr>
          <p:cNvPr id="10" name="Picture 2" descr=" 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8597" y="428604"/>
            <a:ext cx="8286808" cy="6000792"/>
          </a:xfrm>
          <a:prstGeom prst="frame">
            <a:avLst>
              <a:gd name="adj1" fmla="val 3813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032039-23A4-4C04-808F-555B3F36CF9B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4113E18-86AE-47FE-9783-DF0A82784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032039-23A4-4C04-808F-555B3F36CF9B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4113E18-86AE-47FE-9783-DF0A82784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032039-23A4-4C04-808F-555B3F36CF9B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4113E18-86AE-47FE-9783-DF0A82784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032039-23A4-4C04-808F-555B3F36CF9B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4113E18-86AE-47FE-9783-DF0A82784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 "/>
          <p:cNvPicPr>
            <a:picLocks noChangeAspect="1" noChangeArrowheads="1"/>
          </p:cNvPicPr>
          <p:nvPr userDrawn="1"/>
        </p:nvPicPr>
        <p:blipFill>
          <a:blip r:embed="rId13" cstate="screen"/>
          <a:srcRect/>
          <a:stretch>
            <a:fillRect/>
          </a:stretch>
        </p:blipFill>
        <p:spPr bwMode="auto">
          <a:xfrm rot="10800000">
            <a:off x="-1" y="0"/>
            <a:ext cx="9143999" cy="6858000"/>
          </a:xfrm>
          <a:prstGeom prst="rect">
            <a:avLst/>
          </a:prstGeom>
          <a:noFill/>
        </p:spPr>
      </p:pic>
      <p:pic>
        <p:nvPicPr>
          <p:cNvPr id="11" name="Picture 2" descr=" "/>
          <p:cNvPicPr>
            <a:picLocks noChangeAspect="1" noChangeArrowheads="1"/>
          </p:cNvPicPr>
          <p:nvPr userDrawn="1"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3813"/>
            </a:avLst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5" Type="http://schemas.openxmlformats.org/officeDocument/2006/relationships/audio" Target="../media/audio2.wav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s1.fotokto.ru/photo/full/16/160545.jpg-" TargetMode="External"/><Relationship Id="rId3" Type="http://schemas.openxmlformats.org/officeDocument/2006/relationships/hyperlink" Target="http://img1.liveinternet.ru/images/attach/c/5/87/628/87628945_jolagg_zestaw_fioletowy__3_.jpg" TargetMode="External"/><Relationship Id="rId7" Type="http://schemas.openxmlformats.org/officeDocument/2006/relationships/hyperlink" Target="http://img0.liveinternet.ru/images/attach/c/5/87/629/87629264_jolagg_zestaw_fioletowy__14_.jpg" TargetMode="External"/><Relationship Id="rId2" Type="http://schemas.openxmlformats.org/officeDocument/2006/relationships/hyperlink" Target="http://lizey11.ucoz.ru/_nw/2/62927227.jpg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almavolga.ru/storage/urZV5o4a/portfel_eyJ3Ijo1NjF9_preview.jpg" TargetMode="External"/><Relationship Id="rId11" Type="http://schemas.openxmlformats.org/officeDocument/2006/relationships/hyperlink" Target="http://gt-art.com.ua/wp-content/uploads/2011/01/316-600x450.jpg" TargetMode="External"/><Relationship Id="rId5" Type="http://schemas.openxmlformats.org/officeDocument/2006/relationships/hyperlink" Target="http://img1.liveinternet.ru/images/attach/c/5/87/629/87629331_jolagg_zestaw_fioletowy__21_.png" TargetMode="External"/><Relationship Id="rId10" Type="http://schemas.openxmlformats.org/officeDocument/2006/relationships/hyperlink" Target="http://www.chitalnya.ru/upload/638/86257186951115.jpg" TargetMode="External"/><Relationship Id="rId4" Type="http://schemas.openxmlformats.org/officeDocument/2006/relationships/hyperlink" Target="http://img1.liveinternet.ru/images/attach/c/5/87/629/87629729_jolagg_zestaw_fioletowy__72_.png" TargetMode="External"/><Relationship Id="rId9" Type="http://schemas.openxmlformats.org/officeDocument/2006/relationships/hyperlink" Target="https://img-fotki.yandex.ru/get/5814/200418627.7e/0_1203ee_4d2dbf58_orig.pn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static7.depositphotos.com/1003722/678/i/950/depositphotos_6785133-Forget-me-not-flowes-isolated-on-white.jpg" TargetMode="External"/><Relationship Id="rId2" Type="http://schemas.openxmlformats.org/officeDocument/2006/relationships/hyperlink" Target="http://www.zooclub.ru/attach/fotogal/clip/chlen/10.jpg" TargetMode="Externa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mamaschool.ru/wp-content/uploads/2012/11/Bee-2012-e1366262393538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57554" y="2000240"/>
            <a:ext cx="4714908" cy="9848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>
                  <a:solidFill>
                    <a:srgbClr val="6600CC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ОПРЕДЕЛЕНИЕ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86446" y="928670"/>
            <a:ext cx="27719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Как устроен наш язык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857232"/>
            <a:ext cx="15454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Урок 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765449">
            <a:off x="4232976" y="969950"/>
            <a:ext cx="749485" cy="765906"/>
          </a:xfrm>
          <a:prstGeom prst="rect">
            <a:avLst/>
          </a:prstGeom>
          <a:solidFill>
            <a:srgbClr val="63A9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143372" y="857232"/>
            <a:ext cx="8996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39</a:t>
            </a:r>
            <a:endParaRPr lang="ru-RU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5214942" y="1357298"/>
            <a:ext cx="314327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357686" y="4071942"/>
            <a:ext cx="29164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«Начальная школа 21 века»</a:t>
            </a:r>
          </a:p>
          <a:p>
            <a:r>
              <a:rPr lang="ru-RU" dirty="0" smtClean="0"/>
              <a:t>3 класс</a:t>
            </a:r>
          </a:p>
          <a:p>
            <a:r>
              <a:rPr lang="ru-RU" dirty="0" smtClean="0"/>
              <a:t>Русский язык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214810" y="5534561"/>
            <a:ext cx="285161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err="1" smtClean="0"/>
              <a:t>Баранник</a:t>
            </a:r>
            <a:r>
              <a:rPr lang="ru-RU" sz="1600" i="1" dirty="0" smtClean="0"/>
              <a:t> Ирина Алексеевна</a:t>
            </a:r>
          </a:p>
          <a:p>
            <a:r>
              <a:rPr lang="ru-RU" sz="1600" i="1" dirty="0" smtClean="0"/>
              <a:t>Учитель начальных классов</a:t>
            </a:r>
          </a:p>
          <a:p>
            <a:r>
              <a:rPr lang="ru-RU" sz="1600" i="1" dirty="0" smtClean="0"/>
              <a:t>МБОУ СОШ №12</a:t>
            </a:r>
          </a:p>
          <a:p>
            <a:r>
              <a:rPr lang="ru-RU" sz="1600" i="1" dirty="0" smtClean="0"/>
              <a:t> г. Белая Калитва п. Коксовый</a:t>
            </a:r>
          </a:p>
          <a:p>
            <a:r>
              <a:rPr lang="ru-RU" sz="1600" i="1" dirty="0" smtClean="0"/>
              <a:t>Ростовской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Мои рисунки\Изображение\Изображение 054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ECEDEF"/>
              </a:clrFrom>
              <a:clrTo>
                <a:srgbClr val="ECED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642918"/>
            <a:ext cx="7858179" cy="3786207"/>
          </a:xfrm>
          <a:prstGeom prst="rect">
            <a:avLst/>
          </a:prstGeom>
          <a:noFill/>
        </p:spPr>
      </p:pic>
      <p:grpSp>
        <p:nvGrpSpPr>
          <p:cNvPr id="10" name="Группа 9"/>
          <p:cNvGrpSpPr/>
          <p:nvPr/>
        </p:nvGrpSpPr>
        <p:grpSpPr>
          <a:xfrm>
            <a:off x="1428728" y="2214554"/>
            <a:ext cx="7000924" cy="1143008"/>
            <a:chOff x="1428728" y="2214554"/>
            <a:chExt cx="7000924" cy="1143008"/>
          </a:xfrm>
        </p:grpSpPr>
        <p:sp>
          <p:nvSpPr>
            <p:cNvPr id="3" name="Прямоугольник с двумя скругленными противолежащими углами 2"/>
            <p:cNvSpPr/>
            <p:nvPr/>
          </p:nvSpPr>
          <p:spPr>
            <a:xfrm>
              <a:off x="1428728" y="2214554"/>
              <a:ext cx="1714512" cy="357190"/>
            </a:xfrm>
            <a:prstGeom prst="round2DiagRect">
              <a:avLst/>
            </a:prstGeom>
            <a:solidFill>
              <a:srgbClr val="66FFFF">
                <a:alpha val="34902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с двумя скругленными противолежащими углами 3"/>
            <p:cNvSpPr/>
            <p:nvPr/>
          </p:nvSpPr>
          <p:spPr>
            <a:xfrm>
              <a:off x="5072066" y="2214554"/>
              <a:ext cx="1357322" cy="357190"/>
            </a:xfrm>
            <a:prstGeom prst="round2DiagRect">
              <a:avLst/>
            </a:prstGeom>
            <a:solidFill>
              <a:srgbClr val="66FFFF">
                <a:alpha val="34902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с двумя скругленными противолежащими углами 4"/>
            <p:cNvSpPr/>
            <p:nvPr/>
          </p:nvSpPr>
          <p:spPr>
            <a:xfrm>
              <a:off x="6715140" y="2214554"/>
              <a:ext cx="1643074" cy="357190"/>
            </a:xfrm>
            <a:prstGeom prst="round2DiagRect">
              <a:avLst/>
            </a:prstGeom>
            <a:solidFill>
              <a:srgbClr val="66FFFF">
                <a:alpha val="34902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с двумя скругленными противолежащими углами 5"/>
            <p:cNvSpPr/>
            <p:nvPr/>
          </p:nvSpPr>
          <p:spPr>
            <a:xfrm>
              <a:off x="5357818" y="2643182"/>
              <a:ext cx="1643074" cy="357190"/>
            </a:xfrm>
            <a:prstGeom prst="round2DiagRect">
              <a:avLst/>
            </a:prstGeom>
            <a:solidFill>
              <a:srgbClr val="66FFFF">
                <a:alpha val="34902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с двумя скругленными противолежащими углами 6"/>
            <p:cNvSpPr/>
            <p:nvPr/>
          </p:nvSpPr>
          <p:spPr>
            <a:xfrm>
              <a:off x="3786182" y="2571744"/>
              <a:ext cx="1357322" cy="357190"/>
            </a:xfrm>
            <a:prstGeom prst="round2DiagRect">
              <a:avLst/>
            </a:prstGeom>
            <a:solidFill>
              <a:srgbClr val="66FFFF">
                <a:alpha val="34902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7072330" y="2643182"/>
              <a:ext cx="1357322" cy="357190"/>
            </a:xfrm>
            <a:prstGeom prst="round2DiagRect">
              <a:avLst/>
            </a:prstGeom>
            <a:solidFill>
              <a:srgbClr val="66FFFF">
                <a:alpha val="34902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с двумя скругленными противолежащими углами 8"/>
            <p:cNvSpPr/>
            <p:nvPr/>
          </p:nvSpPr>
          <p:spPr>
            <a:xfrm>
              <a:off x="3286116" y="3000372"/>
              <a:ext cx="1857388" cy="357190"/>
            </a:xfrm>
            <a:prstGeom prst="round2DiagRect">
              <a:avLst/>
            </a:prstGeom>
            <a:solidFill>
              <a:srgbClr val="66FFFF">
                <a:alpha val="34902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218" name="AutoShape 2" descr="https://encrypted-tbn2.gstatic.com/images?q=tbn:ANd9GcS7baU2cv2Opfd5cq7g9lcHkS1RGRDIUCeKuNrqE4Z4YiKhUwJcAEqgPHW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60648"/>
            <a:ext cx="4538551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Пиши  правильно</a:t>
            </a:r>
            <a:endParaRPr lang="ru-RU" sz="4000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8" name="Picture 2" descr="D:\Мои документы\Мои рисунки\Изображение\Копия Копия Изображение 05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292080" y="188640"/>
            <a:ext cx="3672408" cy="103160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539552" y="1124744"/>
            <a:ext cx="8362950" cy="5473700"/>
          </a:xfrm>
          <a:prstGeom prst="rect">
            <a:avLst/>
          </a:prstGeom>
        </p:spPr>
        <p:txBody>
          <a:bodyPr/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itchFamily="34" charset="0"/>
              <a:buAutoNum type="arabicPeriod"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Медленно –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действие, которое совершается с небольшой скоростью, неторопливо.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itchFamily="34" charset="0"/>
              <a:buAutoNum type="arabicPeriod"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Однокоренные слова: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медленный, медлительность, медлительный, замедлить.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itchFamily="34" charset="0"/>
              <a:buAutoNum type="arabicPeriod"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Синонимы: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неторопливо,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неспеша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itchFamily="34" charset="0"/>
              <a:buAutoNum type="arabicPeriod"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Антонимы: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быстро, скоро, торопливо, стремительно.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itchFamily="34" charset="0"/>
              <a:buAutoNum type="arabicPeriod"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Пословица: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Думай медленно,  работай быстро.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itchFamily="34" charset="0"/>
              <a:buAutoNum type="arabicPeriod"/>
              <a:tabLst/>
              <a:defRPr/>
            </a:pPr>
            <a:r>
              <a:rPr kumimoji="0" lang="ru-RU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Предложение: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)Штукатур положил кисть и стал медленно                        в                         вытирать   руки о фартук. 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	                            б) Тишине и солнцу радо, 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	                                 По равнине вод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	                                 Лебедей ручное стадо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	                                 Медленно  плывёт. (И.Никитин)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itchFamily="34" charset="0"/>
              <a:buAutoNum type="arabicPeriod"/>
              <a:tabLst/>
              <a:defRPr/>
            </a:pP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Мои рисунки\Изображение\Копия Изображение 054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642918"/>
            <a:ext cx="7715304" cy="342902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14612" y="4071942"/>
            <a:ext cx="5921686" cy="9541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Определения помогают  тексту стать</a:t>
            </a:r>
          </a:p>
          <a:p>
            <a:pPr algn="ctr"/>
            <a:r>
              <a:rPr lang="ru-RU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r>
              <a:rPr lang="ru-RU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олее точным, красочным и ярким.</a:t>
            </a:r>
            <a:endParaRPr lang="ru-RU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Мои рисунки\Изображение\Копия Копия Копия Изображение 05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14480" y="857232"/>
            <a:ext cx="6213571" cy="1079501"/>
          </a:xfrm>
          <a:prstGeom prst="rect">
            <a:avLst/>
          </a:prstGeom>
          <a:noFill/>
        </p:spPr>
      </p:pic>
      <p:pic>
        <p:nvPicPr>
          <p:cNvPr id="3075" name="Picture 3" descr="D:\Мои документы\Мои рисунки\Изображение\Изображение 053.jpg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71538" y="1928802"/>
            <a:ext cx="6858048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gt-art.com.ua/wp-content/uploads/2011/01/316-600x45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87624" y="1052736"/>
            <a:ext cx="6787575" cy="3539430"/>
          </a:xfrm>
          <a:prstGeom prst="rect">
            <a:avLst/>
          </a:prstGeom>
          <a:solidFill>
            <a:srgbClr val="CCFFCC">
              <a:alpha val="63922"/>
            </a:srgbClr>
          </a:solidFill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3200" b="1" i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Росла молодая берёзка. У неё был белый</a:t>
            </a:r>
            <a:r>
              <a:rPr lang="ru-RU" sz="3200" b="1" i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ствол. На тонких ветвях </a:t>
            </a:r>
            <a:r>
              <a:rPr lang="ru-RU" sz="3200" b="1" i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шелестели молодые листочки. Ранней весной прилетали  первые птицы. Они строили уютные гнёзда. Появлялись желторотые птенцы.</a:t>
            </a:r>
            <a:endParaRPr lang="ru-RU" sz="3200" b="1" i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3174" y="857232"/>
            <a:ext cx="3476081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Проверь  себя</a:t>
            </a:r>
            <a:endParaRPr lang="ru-RU" sz="4000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28794" y="1714488"/>
            <a:ext cx="331988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i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Определение-</a:t>
            </a:r>
            <a:endParaRPr lang="ru-RU" sz="4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500306"/>
            <a:ext cx="562724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hlinkClick r:id="" action="ppaction://noaction">
                  <a:snd r:embed="rId2" name="drumroll.wav"/>
                </a:hlinkClick>
              </a:rPr>
              <a:t>1) главный член предложения</a:t>
            </a:r>
            <a:endParaRPr lang="ru-RU" sz="3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3214686"/>
            <a:ext cx="730078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hlinkClick r:id="" action="ppaction://noaction">
                  <a:snd r:embed="rId3" name="chimes.wav"/>
                </a:hlinkClick>
              </a:rPr>
              <a:t>2) </a:t>
            </a:r>
            <a:r>
              <a:rPr lang="ru-RU" sz="32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hlinkClick r:id="" action="ppaction://noaction">
                  <a:snd r:embed="rId3" name="chimes.wav"/>
                </a:hlinkClick>
              </a:rPr>
              <a:t>второстепеннный</a:t>
            </a:r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hlinkClick r:id="" action="ppaction://noaction">
                  <a:snd r:embed="rId3" name="chimes.wav"/>
                </a:hlinkClick>
              </a:rPr>
              <a:t> член предложения</a:t>
            </a:r>
            <a:endParaRPr lang="ru-RU" sz="3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AutoShape 35">
            <a:hlinkClick r:id="" action="ppaction://hlinkshowjump?jump=nextslide" highlightClick="1">
              <a:snd r:embed="rId4" name="camera.wav"/>
            </a:hlinkClick>
          </p:cNvPr>
          <p:cNvSpPr>
            <a:spLocks noChangeArrowheads="1"/>
          </p:cNvSpPr>
          <p:nvPr/>
        </p:nvSpPr>
        <p:spPr bwMode="auto">
          <a:xfrm>
            <a:off x="7715272" y="5572140"/>
            <a:ext cx="430708" cy="432048"/>
          </a:xfrm>
          <a:prstGeom prst="actionButtonForwardNex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3174" y="214290"/>
            <a:ext cx="3476081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Проверь  себя</a:t>
            </a:r>
            <a:endParaRPr lang="ru-RU" sz="4000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728" y="1000108"/>
            <a:ext cx="607222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какие вопросы отвечает определение:</a:t>
            </a:r>
            <a:endParaRPr lang="ru-RU" sz="36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143116"/>
            <a:ext cx="243489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hlinkClick r:id="" action="ppaction://noaction">
                  <a:snd r:embed="rId2" name="drumroll.wav"/>
                </a:hlinkClick>
              </a:rPr>
              <a:t>1) кто?  что? </a:t>
            </a:r>
            <a:endParaRPr lang="ru-RU" sz="3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2571744"/>
            <a:ext cx="801411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hlinkClick r:id="" action="ppaction://noaction">
                  <a:snd r:embed="rId2" name="drumroll.wav"/>
                </a:hlinkClick>
              </a:rPr>
              <a:t>2) что делает? что делал? что будет делать?</a:t>
            </a:r>
            <a:endParaRPr lang="ru-RU" sz="3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3143248"/>
            <a:ext cx="857256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hlinkClick r:id="" action="ppaction://noaction">
                  <a:snd r:embed="rId3" name="chimes.wav"/>
                </a:hlinkClick>
              </a:rPr>
              <a:t>3) какой? какая?  какие? чей? чьё? чьи?</a:t>
            </a:r>
          </a:p>
          <a:p>
            <a:pPr algn="ctr"/>
            <a:r>
              <a:rPr lang="ru-RU" sz="3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hlinkClick r:id="" action="ppaction://noaction">
                  <a:snd r:embed="rId3" name="chimes.wav"/>
                </a:hlinkClick>
              </a:rPr>
              <a:t> </a:t>
            </a:r>
            <a:endParaRPr lang="ru-RU" sz="3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3714752"/>
            <a:ext cx="693984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hlinkClick r:id="" action="ppaction://noaction">
                  <a:snd r:embed="rId2" name="drumroll.wav"/>
                </a:hlinkClick>
              </a:rPr>
              <a:t>4) где? куда? когда? откуда? почему? </a:t>
            </a:r>
            <a:endParaRPr lang="ru-RU" sz="32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AutoShape 35">
            <a:hlinkClick r:id="" action="ppaction://hlinkshowjump?jump=nextslide" highlightClick="1">
              <a:snd r:embed="rId4" name="camera.wav"/>
            </a:hlinkClick>
          </p:cNvPr>
          <p:cNvSpPr>
            <a:spLocks noChangeArrowheads="1"/>
          </p:cNvSpPr>
          <p:nvPr/>
        </p:nvSpPr>
        <p:spPr bwMode="auto">
          <a:xfrm>
            <a:off x="7715272" y="5572140"/>
            <a:ext cx="430708" cy="432048"/>
          </a:xfrm>
          <a:prstGeom prst="actionButtonForwardNex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3174" y="857232"/>
            <a:ext cx="3476081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Проверь  себя</a:t>
            </a:r>
            <a:endParaRPr lang="ru-RU" sz="4000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1714488"/>
            <a:ext cx="72055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i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Определение подчёркивается-</a:t>
            </a:r>
            <a:endParaRPr lang="ru-RU" sz="4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AutoShape 35">
            <a:hlinkClick r:id="" action="ppaction://hlinkshowjump?jump=nextslide" highlightClick="1">
              <a:snd r:embed="rId2" name="camera.wav"/>
            </a:hlinkClick>
          </p:cNvPr>
          <p:cNvSpPr>
            <a:spLocks noChangeArrowheads="1"/>
          </p:cNvSpPr>
          <p:nvPr/>
        </p:nvSpPr>
        <p:spPr bwMode="auto">
          <a:xfrm>
            <a:off x="7715272" y="5572140"/>
            <a:ext cx="430708" cy="432048"/>
          </a:xfrm>
          <a:prstGeom prst="actionButtonForwardNex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857224" y="2500306"/>
            <a:ext cx="2571768" cy="584775"/>
            <a:chOff x="857224" y="2500306"/>
            <a:chExt cx="2571768" cy="584775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857224" y="2500306"/>
              <a:ext cx="614271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hlinkClick r:id="" action="ppaction://noaction">
                    <a:snd r:embed="rId3" name="drumroll.wav"/>
                  </a:hlinkClick>
                </a:rPr>
                <a:t>1) </a:t>
              </a:r>
              <a:endParaRPr lang="ru-RU" sz="32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>
              <a:off x="2143108" y="2857496"/>
              <a:ext cx="1285884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>
            <a:off x="857224" y="3214686"/>
            <a:ext cx="2571768" cy="584775"/>
            <a:chOff x="857224" y="3214686"/>
            <a:chExt cx="2571768" cy="58477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857224" y="3214686"/>
              <a:ext cx="614271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hlinkClick r:id="" action="ppaction://noaction">
                    <a:snd r:embed="rId3" name="drumroll.wav"/>
                  </a:hlinkClick>
                </a:rPr>
                <a:t>2) </a:t>
              </a:r>
              <a:endParaRPr lang="ru-RU" sz="32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143108" y="3500438"/>
              <a:ext cx="1285884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2143108" y="3643314"/>
              <a:ext cx="1285884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Группа 20"/>
          <p:cNvGrpSpPr/>
          <p:nvPr/>
        </p:nvGrpSpPr>
        <p:grpSpPr>
          <a:xfrm>
            <a:off x="5072066" y="2285992"/>
            <a:ext cx="2571768" cy="1071570"/>
            <a:chOff x="5500694" y="2214554"/>
            <a:chExt cx="2571768" cy="1071570"/>
          </a:xfrm>
        </p:grpSpPr>
        <p:pic>
          <p:nvPicPr>
            <p:cNvPr id="19" name="Picture 3" descr="D:\Мои документы\Мои рисунки\Изображение\Копия Изображение 051.jpg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6F7F9"/>
                </a:clrFrom>
                <a:clrTo>
                  <a:srgbClr val="F6F7F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86446" y="2214554"/>
              <a:ext cx="2286016" cy="1071570"/>
            </a:xfrm>
            <a:prstGeom prst="rect">
              <a:avLst/>
            </a:prstGeom>
            <a:noFill/>
          </p:spPr>
        </p:pic>
        <p:sp>
          <p:nvSpPr>
            <p:cNvPr id="20" name="Прямоугольник 19"/>
            <p:cNvSpPr/>
            <p:nvPr/>
          </p:nvSpPr>
          <p:spPr>
            <a:xfrm>
              <a:off x="5500694" y="2428868"/>
              <a:ext cx="521297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hlinkClick r:id="" action="ppaction://noaction">
                    <a:snd r:embed="rId5" name="chimes.wav"/>
                  </a:hlinkClick>
                </a:rPr>
                <a:t>3)</a:t>
              </a:r>
              <a:endParaRPr lang="ru-RU" sz="32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072066" y="3214686"/>
            <a:ext cx="1928826" cy="584775"/>
            <a:chOff x="857224" y="2500306"/>
            <a:chExt cx="1928826" cy="584775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857224" y="2500306"/>
              <a:ext cx="614271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hlinkClick r:id="" action="ppaction://noaction">
                    <a:snd r:embed="rId3" name="drumroll.wav"/>
                  </a:hlinkClick>
                </a:rPr>
                <a:t>4) </a:t>
              </a:r>
              <a:endParaRPr lang="ru-RU" sz="32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>
              <a:off x="1571604" y="2857496"/>
              <a:ext cx="1214446" cy="1588"/>
            </a:xfrm>
            <a:prstGeom prst="line">
              <a:avLst/>
            </a:prstGeom>
            <a:ln w="28575">
              <a:solidFill>
                <a:schemeClr val="tx1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3174" y="857232"/>
            <a:ext cx="3476081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Проверь  себя</a:t>
            </a:r>
            <a:endParaRPr lang="ru-RU" sz="4000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714488"/>
            <a:ext cx="62020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i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Определение обозначает-</a:t>
            </a:r>
            <a:endParaRPr lang="ru-RU" sz="4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500306"/>
            <a:ext cx="40905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hlinkClick r:id="" action="ppaction://noaction">
                  <a:snd r:embed="rId2" name="drumroll.wav"/>
                </a:hlinkClick>
              </a:rPr>
              <a:t>1) действие предмета</a:t>
            </a:r>
            <a:endParaRPr lang="ru-RU" sz="3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3143248"/>
            <a:ext cx="347402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hlinkClick r:id="" action="ppaction://noaction">
                  <a:snd r:embed="rId2" name="drumroll.wav"/>
                </a:hlinkClick>
              </a:rPr>
              <a:t>2) время действия</a:t>
            </a:r>
            <a:endParaRPr lang="ru-RU" sz="3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AutoShape 35">
            <a:hlinkClick r:id="" action="ppaction://hlinkshowjump?jump=nextslide" highlightClick="1">
              <a:snd r:embed="rId3" name="camera.wav"/>
            </a:hlinkClick>
          </p:cNvPr>
          <p:cNvSpPr>
            <a:spLocks noChangeArrowheads="1"/>
          </p:cNvSpPr>
          <p:nvPr/>
        </p:nvSpPr>
        <p:spPr bwMode="auto">
          <a:xfrm>
            <a:off x="7715272" y="5572140"/>
            <a:ext cx="430708" cy="432048"/>
          </a:xfrm>
          <a:prstGeom prst="actionButtonForwardNex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3929066"/>
            <a:ext cx="215270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hlinkClick r:id="" action="ppaction://noaction">
                  <a:snd r:embed="rId2" name="drumroll.wav"/>
                </a:hlinkClick>
              </a:rPr>
              <a:t>3) предмет</a:t>
            </a:r>
            <a:endParaRPr lang="ru-RU" sz="3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00364" y="4500570"/>
            <a:ext cx="392081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hlinkClick r:id="" action="ppaction://noaction">
                  <a:snd r:embed="rId4" name="chimes.wav"/>
                </a:hlinkClick>
              </a:rPr>
              <a:t>4) признак предмета</a:t>
            </a:r>
            <a:endParaRPr lang="ru-RU" sz="3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714356"/>
            <a:ext cx="75724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Ссылки на интернет-ресурсы</a:t>
            </a:r>
          </a:p>
          <a:p>
            <a:r>
              <a:rPr lang="en-US" sz="1400" dirty="0" smtClean="0">
                <a:hlinkClick r:id="rId2"/>
              </a:rPr>
              <a:t>http://lizey11.ucoz.ru/_nw/2/62927227.jpg</a:t>
            </a:r>
            <a:r>
              <a:rPr lang="ru-RU" sz="1400" dirty="0" smtClean="0"/>
              <a:t> </a:t>
            </a:r>
          </a:p>
          <a:p>
            <a:r>
              <a:rPr lang="en-US" sz="1400" dirty="0" smtClean="0">
                <a:hlinkClick r:id="rId3"/>
              </a:rPr>
              <a:t>http://img1.liveinternet.ru/images/attach/c/5/87/628/87628945_jolagg_zestaw_fioletowy__3_.jpg</a:t>
            </a:r>
            <a:r>
              <a:rPr lang="ru-RU" sz="1400" dirty="0" smtClean="0"/>
              <a:t> </a:t>
            </a:r>
          </a:p>
          <a:p>
            <a:r>
              <a:rPr lang="en-US" sz="1400" dirty="0" smtClean="0">
                <a:hlinkClick r:id="rId4"/>
              </a:rPr>
              <a:t>http://img1.liveinternet.ru/images/attach/c/5/87/629/87629729_jolagg_zestaw_fioletowy__72_.png</a:t>
            </a:r>
            <a:r>
              <a:rPr lang="ru-RU" sz="1400" dirty="0" smtClean="0"/>
              <a:t> </a:t>
            </a:r>
          </a:p>
          <a:p>
            <a:r>
              <a:rPr lang="en-US" sz="1400" dirty="0" smtClean="0">
                <a:hlinkClick r:id="rId5"/>
              </a:rPr>
              <a:t>http://img1.liveinternet.ru/images/attach/c/5/87/629/87629331_jolagg_zestaw_fioletowy__21_.png</a:t>
            </a:r>
            <a:r>
              <a:rPr lang="ru-RU" sz="1400" dirty="0" smtClean="0"/>
              <a:t> </a:t>
            </a:r>
          </a:p>
          <a:p>
            <a:r>
              <a:rPr lang="en-US" sz="1400" dirty="0" smtClean="0">
                <a:hlinkClick r:id="rId6"/>
              </a:rPr>
              <a:t>http://www.almavolga.ru/storage/urZV5o4a/portfel_eyJ3Ijo1NjF9_preview.jpg</a:t>
            </a:r>
            <a:r>
              <a:rPr lang="ru-RU" sz="1400" dirty="0" smtClean="0"/>
              <a:t> </a:t>
            </a:r>
          </a:p>
          <a:p>
            <a:r>
              <a:rPr lang="en-US" sz="1400" dirty="0" smtClean="0">
                <a:hlinkClick r:id="rId7"/>
              </a:rPr>
              <a:t>http://img0.liveinternet.ru/images/attach/c/5/87/629/87629264_jolagg_zestaw_fioletowy__14_.jpg</a:t>
            </a:r>
            <a:r>
              <a:rPr lang="ru-RU" sz="1400" dirty="0" smtClean="0"/>
              <a:t> </a:t>
            </a:r>
          </a:p>
          <a:p>
            <a:endParaRPr lang="ru-RU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1000100" y="2285992"/>
            <a:ext cx="7072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6600CC"/>
                </a:solidFill>
                <a:latin typeface="Monotype Corsiva" pitchFamily="66" charset="0"/>
                <a:cs typeface="MV Boli" pitchFamily="2"/>
              </a:rPr>
              <a:t>Шаблон выполнен</a:t>
            </a:r>
          </a:p>
          <a:p>
            <a:pPr algn="ctr"/>
            <a:r>
              <a:rPr lang="ru-RU" sz="1200" b="1" dirty="0" smtClean="0">
                <a:solidFill>
                  <a:srgbClr val="6600CC"/>
                </a:solidFill>
                <a:latin typeface="Monotype Corsiva" pitchFamily="66" charset="0"/>
                <a:cs typeface="MV Boli" pitchFamily="2"/>
              </a:rPr>
              <a:t>учителем иностранного языка</a:t>
            </a:r>
          </a:p>
          <a:p>
            <a:pPr algn="ctr"/>
            <a:r>
              <a:rPr lang="ru-RU" sz="1200" b="1" dirty="0" smtClean="0">
                <a:solidFill>
                  <a:srgbClr val="6600CC"/>
                </a:solidFill>
                <a:latin typeface="Monotype Corsiva" pitchFamily="66" charset="0"/>
                <a:cs typeface="MV Boli" pitchFamily="2"/>
              </a:rPr>
              <a:t>МОУ СОШ №1 г. Камешково</a:t>
            </a:r>
          </a:p>
          <a:p>
            <a:pPr algn="ctr"/>
            <a:r>
              <a:rPr lang="ru-RU" sz="1200" b="1" dirty="0" err="1" smtClean="0">
                <a:solidFill>
                  <a:srgbClr val="6600CC"/>
                </a:solidFill>
                <a:latin typeface="Monotype Corsiva" pitchFamily="66" charset="0"/>
                <a:cs typeface="MV Boli" pitchFamily="2"/>
              </a:rPr>
              <a:t>Шахториной</a:t>
            </a:r>
            <a:r>
              <a:rPr lang="ru-RU" sz="1200" b="1" dirty="0" smtClean="0">
                <a:solidFill>
                  <a:srgbClr val="6600CC"/>
                </a:solidFill>
                <a:latin typeface="Monotype Corsiva" pitchFamily="66" charset="0"/>
                <a:cs typeface="MV Boli" pitchFamily="2"/>
              </a:rPr>
              <a:t> О. В.</a:t>
            </a:r>
            <a:endParaRPr lang="ru-RU" sz="1200" dirty="0">
              <a:solidFill>
                <a:srgbClr val="6600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3143248"/>
            <a:ext cx="5206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8"/>
              </a:rPr>
              <a:t>http://s1.fotokto.ru/photo/full/16/160545.jpg</a:t>
            </a:r>
            <a:r>
              <a:rPr lang="ru-RU" dirty="0" smtClean="0">
                <a:hlinkClick r:id="rId8"/>
              </a:rPr>
              <a:t>-</a:t>
            </a:r>
            <a:r>
              <a:rPr lang="ru-RU" dirty="0" smtClean="0"/>
              <a:t> белка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861048"/>
            <a:ext cx="72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https://img-fotki.yandex.ru/get/5814/200418627.7e/0_1203ee_4d2dbf58_orig.png</a:t>
            </a:r>
            <a:endParaRPr lang="ru-RU" dirty="0" smtClean="0"/>
          </a:p>
          <a:p>
            <a:r>
              <a:rPr lang="ru-RU" dirty="0" smtClean="0"/>
              <a:t>-лужайка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4797152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0"/>
              </a:rPr>
              <a:t>http://www.chitalnya.ru/upload/638/86257186951115.jpg</a:t>
            </a:r>
            <a:endParaRPr lang="ru-RU" dirty="0" smtClean="0"/>
          </a:p>
          <a:p>
            <a:r>
              <a:rPr lang="ru-RU" dirty="0" smtClean="0"/>
              <a:t>-лесное озеро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5301208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1"/>
              </a:rPr>
              <a:t>http://gt-art.com.ua/wp-content/uploads/2011/01/316-600x450.jpg</a:t>
            </a:r>
            <a:endParaRPr lang="ru-RU" dirty="0" smtClean="0"/>
          </a:p>
          <a:p>
            <a:r>
              <a:rPr lang="ru-RU" dirty="0" smtClean="0"/>
              <a:t>-берёзы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3174" y="857232"/>
            <a:ext cx="3821879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Пиши  красиво</a:t>
            </a:r>
            <a:endParaRPr lang="ru-RU" sz="4000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251520" y="3212976"/>
            <a:ext cx="86409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403920" y="3365376"/>
            <a:ext cx="86409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Propisi" pitchFamily="2" charset="0"/>
              </a:rPr>
              <a:t>И  </a:t>
            </a:r>
            <a:r>
              <a:rPr lang="ru-RU" dirty="0" err="1" smtClean="0">
                <a:solidFill>
                  <a:schemeClr val="bg1"/>
                </a:solidFill>
                <a:latin typeface="Propisi" pitchFamily="2" charset="0"/>
              </a:rPr>
              <a:t>и</a:t>
            </a:r>
            <a:r>
              <a:rPr lang="ru-RU" dirty="0" smtClean="0">
                <a:solidFill>
                  <a:schemeClr val="bg1"/>
                </a:solidFill>
                <a:latin typeface="Propisi" pitchFamily="2" charset="0"/>
              </a:rPr>
              <a:t>   Ир   ил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Propisi" pitchFamily="2" charset="0"/>
              </a:rPr>
              <a:t>ива  Ира</a:t>
            </a:r>
          </a:p>
          <a:p>
            <a:pPr indent="360363"/>
            <a:r>
              <a:rPr lang="ru-RU" dirty="0" smtClean="0">
                <a:solidFill>
                  <a:schemeClr val="bg1"/>
                </a:solidFill>
                <a:latin typeface="Propisi" pitchFamily="2" charset="0"/>
              </a:rPr>
              <a:t>Раскинула кудри плакучая ива.</a:t>
            </a:r>
            <a:endParaRPr lang="ru-RU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2000240"/>
            <a:ext cx="814037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Georgia" pitchFamily="18" charset="0"/>
              </a:rPr>
              <a:t>Х  Ж  </a:t>
            </a:r>
            <a:r>
              <a:rPr lang="ru-RU" sz="3200" b="1" i="1" dirty="0" err="1" smtClean="0">
                <a:solidFill>
                  <a:srgbClr val="0070C0"/>
                </a:solidFill>
                <a:latin typeface="Georgia" pitchFamily="18" charset="0"/>
              </a:rPr>
              <a:t>х</a:t>
            </a:r>
            <a:r>
              <a:rPr lang="ru-RU" sz="3200" b="1" i="1" dirty="0" smtClean="0">
                <a:solidFill>
                  <a:srgbClr val="0070C0"/>
                </a:solidFill>
                <a:latin typeface="Georgia" pitchFamily="18" charset="0"/>
              </a:rPr>
              <a:t> </a:t>
            </a:r>
            <a:r>
              <a:rPr lang="ru-RU" sz="3200" b="1" i="1" dirty="0" err="1" smtClean="0">
                <a:solidFill>
                  <a:srgbClr val="0070C0"/>
                </a:solidFill>
                <a:latin typeface="Georgia" pitchFamily="18" charset="0"/>
              </a:rPr>
              <a:t>ж</a:t>
            </a:r>
            <a:r>
              <a:rPr lang="ru-RU" sz="3200" b="1" i="1" dirty="0" smtClean="0">
                <a:solidFill>
                  <a:srgbClr val="0070C0"/>
                </a:solidFill>
                <a:latin typeface="Georgia" pitchFamily="18" charset="0"/>
              </a:rPr>
              <a:t>  </a:t>
            </a:r>
            <a:r>
              <a:rPr lang="ru-RU" sz="3200" b="1" i="1" dirty="0" err="1" smtClean="0">
                <a:solidFill>
                  <a:srgbClr val="0070C0"/>
                </a:solidFill>
                <a:latin typeface="Georgia" pitchFamily="18" charset="0"/>
              </a:rPr>
              <a:t>Хх</a:t>
            </a:r>
            <a:r>
              <a:rPr lang="ru-RU" sz="3200" b="1" i="1" dirty="0" smtClean="0">
                <a:solidFill>
                  <a:srgbClr val="0070C0"/>
                </a:solidFill>
                <a:latin typeface="Georgia" pitchFamily="18" charset="0"/>
              </a:rPr>
              <a:t>  </a:t>
            </a:r>
            <a:r>
              <a:rPr lang="ru-RU" sz="3200" b="1" i="1" dirty="0" err="1" smtClean="0">
                <a:solidFill>
                  <a:srgbClr val="0070C0"/>
                </a:solidFill>
                <a:latin typeface="Georgia" pitchFamily="18" charset="0"/>
              </a:rPr>
              <a:t>Жж</a:t>
            </a:r>
            <a:r>
              <a:rPr lang="ru-RU" sz="3200" b="1" i="1" dirty="0" smtClean="0">
                <a:solidFill>
                  <a:srgbClr val="0070C0"/>
                </a:solidFill>
                <a:latin typeface="Georgia" pitchFamily="18" charset="0"/>
              </a:rPr>
              <a:t>  </a:t>
            </a:r>
            <a:r>
              <a:rPr lang="ru-RU" sz="3200" b="1" i="1" dirty="0" err="1" smtClean="0">
                <a:solidFill>
                  <a:srgbClr val="0070C0"/>
                </a:solidFill>
                <a:latin typeface="Georgia" pitchFamily="18" charset="0"/>
              </a:rPr>
              <a:t>жи</a:t>
            </a:r>
            <a:r>
              <a:rPr lang="ru-RU" sz="3200" b="1" i="1" dirty="0" smtClean="0">
                <a:solidFill>
                  <a:srgbClr val="0070C0"/>
                </a:solidFill>
                <a:latin typeface="Georgia" pitchFamily="18" charset="0"/>
              </a:rPr>
              <a:t>  </a:t>
            </a:r>
            <a:r>
              <a:rPr lang="ru-RU" sz="3200" b="1" i="1" dirty="0" err="1" smtClean="0">
                <a:solidFill>
                  <a:srgbClr val="0070C0"/>
                </a:solidFill>
                <a:latin typeface="Georgia" pitchFamily="18" charset="0"/>
              </a:rPr>
              <a:t>ех</a:t>
            </a:r>
            <a:r>
              <a:rPr lang="ru-RU" sz="3200" b="1" i="1" dirty="0" smtClean="0">
                <a:solidFill>
                  <a:srgbClr val="0070C0"/>
                </a:solidFill>
                <a:latin typeface="Georgia" pitchFamily="18" charset="0"/>
              </a:rPr>
              <a:t>  ух  ох</a:t>
            </a:r>
          </a:p>
          <a:p>
            <a:endParaRPr lang="ru-RU" sz="3200" b="1" i="1" dirty="0" smtClean="0">
              <a:solidFill>
                <a:srgbClr val="0070C0"/>
              </a:solidFill>
              <a:latin typeface="Georgia" pitchFamily="18" charset="0"/>
            </a:endParaRPr>
          </a:p>
          <a:p>
            <a:r>
              <a:rPr lang="ru-RU" sz="3200" b="1" i="1" dirty="0" smtClean="0">
                <a:solidFill>
                  <a:srgbClr val="0070C0"/>
                </a:solidFill>
                <a:latin typeface="Georgia" pitchFamily="18" charset="0"/>
              </a:rPr>
              <a:t>Ужин, хлеб, орехи,  животные, ёж </a:t>
            </a:r>
            <a:endParaRPr lang="ru-RU" sz="32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642910" y="2214554"/>
            <a:ext cx="77867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85786" y="2428868"/>
            <a:ext cx="764386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00034" y="3214686"/>
            <a:ext cx="77867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714348" y="3429000"/>
            <a:ext cx="77867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692696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www.zooclub.ru/attach/fotogal/clip/chlen/10.jpg</a:t>
            </a:r>
            <a:r>
              <a:rPr lang="ru-RU" dirty="0" smtClean="0"/>
              <a:t>-кузнечик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052736"/>
            <a:ext cx="75608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static7.depositphotos.com/1003722/678/i/950/depositphotos_6785133-Forget-me-not-flowes-isolated-on-white.jpg</a:t>
            </a:r>
            <a:endParaRPr lang="ru-RU" dirty="0" smtClean="0"/>
          </a:p>
          <a:p>
            <a:r>
              <a:rPr lang="ru-RU" dirty="0" smtClean="0"/>
              <a:t>-незабудка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916832"/>
            <a:ext cx="60304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mamaschool.ru/wp-content/uploads/2012/11/Bee-2012-e1366262393538.jpg</a:t>
            </a:r>
            <a:r>
              <a:rPr lang="ru-RU" dirty="0" smtClean="0"/>
              <a:t>-шмель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7554" y="928670"/>
            <a:ext cx="2208939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Словарь</a:t>
            </a:r>
            <a:endParaRPr lang="ru-RU" sz="4000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857364"/>
            <a:ext cx="7944804" cy="15696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i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…город,  пр…</a:t>
            </a:r>
            <a:r>
              <a:rPr lang="ru-RU" sz="3200" b="1" i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вет</a:t>
            </a:r>
            <a:r>
              <a:rPr lang="ru-RU" sz="3200" b="1" i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,  </a:t>
            </a:r>
            <a:r>
              <a:rPr lang="ru-RU" sz="3200" b="1" i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ра</a:t>
            </a:r>
            <a:r>
              <a:rPr lang="ru-RU" sz="3200" b="1" i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… </a:t>
            </a:r>
            <a:r>
              <a:rPr lang="ru-RU" sz="3200" b="1" i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тояние</a:t>
            </a:r>
            <a:r>
              <a:rPr lang="ru-RU" sz="3200" b="1" i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, п…сок,</a:t>
            </a:r>
          </a:p>
          <a:p>
            <a:pPr algn="ctr"/>
            <a:r>
              <a:rPr lang="ru-RU" sz="3200" b="1" i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г</a:t>
            </a:r>
            <a:r>
              <a:rPr lang="ru-RU" sz="3200" b="1" i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…</a:t>
            </a:r>
            <a:r>
              <a:rPr lang="ru-RU" sz="3200" b="1" i="1" cap="none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гант</a:t>
            </a:r>
            <a:r>
              <a:rPr lang="ru-RU" sz="3200" b="1" i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, </a:t>
            </a:r>
            <a:r>
              <a:rPr lang="ru-RU" sz="3200" b="1" i="1" cap="none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инт</a:t>
            </a:r>
            <a:r>
              <a:rPr lang="ru-RU" sz="3200" b="1" i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…</a:t>
            </a:r>
            <a:r>
              <a:rPr lang="ru-RU" sz="3200" b="1" i="1" cap="none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ресный</a:t>
            </a:r>
            <a:r>
              <a:rPr lang="ru-RU" sz="3200" b="1" i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, п…рог, р…кета,</a:t>
            </a:r>
          </a:p>
          <a:p>
            <a:pPr algn="ctr"/>
            <a:r>
              <a:rPr lang="ru-RU" sz="3200" b="1" i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м</a:t>
            </a:r>
            <a:r>
              <a:rPr lang="ru-RU" sz="3200" b="1" i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…</a:t>
            </a:r>
            <a:r>
              <a:rPr lang="ru-RU" sz="3200" b="1" i="1" cap="none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лина</a:t>
            </a:r>
            <a:r>
              <a:rPr lang="ru-RU" sz="3200" b="1" i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, остр…в. </a:t>
            </a:r>
            <a:endParaRPr lang="ru-RU" sz="3200" b="1" i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643050"/>
            <a:ext cx="59663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48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28926" y="1785926"/>
            <a:ext cx="42832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sz="36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1785926"/>
            <a:ext cx="5621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ru-RU" sz="3600" b="1" i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endParaRPr lang="ru-RU" sz="36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768" y="1785926"/>
            <a:ext cx="41069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36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2285992"/>
            <a:ext cx="42832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sz="36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2285992"/>
            <a:ext cx="41069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36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29256" y="2285992"/>
            <a:ext cx="42832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sz="36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86578" y="2285992"/>
            <a:ext cx="42832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36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71802" y="2786058"/>
            <a:ext cx="42832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36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00694" y="2786058"/>
            <a:ext cx="42832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36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Мои рисунки\Изображение\Копия (2) Изображение 05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BFFFF"/>
              </a:clrFrom>
              <a:clrTo>
                <a:srgbClr val="FB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642918"/>
            <a:ext cx="8143932" cy="3643338"/>
          </a:xfrm>
          <a:prstGeom prst="rect">
            <a:avLst/>
          </a:prstGeom>
          <a:noFill/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2786050" y="2143116"/>
            <a:ext cx="107157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Группа 8"/>
          <p:cNvGrpSpPr/>
          <p:nvPr/>
        </p:nvGrpSpPr>
        <p:grpSpPr>
          <a:xfrm>
            <a:off x="4143372" y="2143116"/>
            <a:ext cx="1357322" cy="73026"/>
            <a:chOff x="5072066" y="4429132"/>
            <a:chExt cx="1357322" cy="73026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5072066" y="4429132"/>
              <a:ext cx="1357322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5072066" y="4500570"/>
              <a:ext cx="1357322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" name="Прямая соединительная линия 7"/>
          <p:cNvCxnSpPr/>
          <p:nvPr/>
        </p:nvCxnSpPr>
        <p:spPr>
          <a:xfrm>
            <a:off x="5786446" y="2214554"/>
            <a:ext cx="1714512" cy="1588"/>
          </a:xfrm>
          <a:prstGeom prst="line">
            <a:avLst/>
          </a:prstGeom>
          <a:ln w="38100"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214678" y="2571744"/>
            <a:ext cx="142876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Группа 19"/>
          <p:cNvGrpSpPr/>
          <p:nvPr/>
        </p:nvGrpSpPr>
        <p:grpSpPr>
          <a:xfrm>
            <a:off x="5000628" y="2571744"/>
            <a:ext cx="1357322" cy="73026"/>
            <a:chOff x="5072066" y="4429132"/>
            <a:chExt cx="1357322" cy="73026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>
              <a:off x="5072066" y="4429132"/>
              <a:ext cx="1357322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5072066" y="4500570"/>
              <a:ext cx="1357322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Прямая соединительная линия 22"/>
          <p:cNvCxnSpPr/>
          <p:nvPr/>
        </p:nvCxnSpPr>
        <p:spPr>
          <a:xfrm>
            <a:off x="6429388" y="2643182"/>
            <a:ext cx="1714512" cy="1588"/>
          </a:xfrm>
          <a:prstGeom prst="line">
            <a:avLst/>
          </a:prstGeom>
          <a:ln w="38100"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928926" y="3000372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Группа 25"/>
          <p:cNvGrpSpPr/>
          <p:nvPr/>
        </p:nvGrpSpPr>
        <p:grpSpPr>
          <a:xfrm>
            <a:off x="3786182" y="3000372"/>
            <a:ext cx="785818" cy="73026"/>
            <a:chOff x="5072066" y="4429132"/>
            <a:chExt cx="785818" cy="73026"/>
          </a:xfrm>
        </p:grpSpPr>
        <p:cxnSp>
          <p:nvCxnSpPr>
            <p:cNvPr id="27" name="Прямая соединительная линия 26"/>
            <p:cNvCxnSpPr/>
            <p:nvPr/>
          </p:nvCxnSpPr>
          <p:spPr>
            <a:xfrm>
              <a:off x="5072066" y="4429132"/>
              <a:ext cx="785818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5072066" y="4500570"/>
              <a:ext cx="785818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Прямая соединительная линия 30"/>
          <p:cNvCxnSpPr/>
          <p:nvPr/>
        </p:nvCxnSpPr>
        <p:spPr>
          <a:xfrm>
            <a:off x="4929190" y="3071810"/>
            <a:ext cx="1285884" cy="1588"/>
          </a:xfrm>
          <a:prstGeom prst="line">
            <a:avLst/>
          </a:prstGeom>
          <a:ln w="38100"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643042" y="1500174"/>
            <a:ext cx="846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0070C0"/>
                </a:solidFill>
              </a:rPr>
              <a:t>какая?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43042" y="2000240"/>
            <a:ext cx="851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0070C0"/>
                </a:solidFill>
              </a:rPr>
              <a:t>какие?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14480" y="2500306"/>
            <a:ext cx="856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0070C0"/>
                </a:solidFill>
              </a:rPr>
              <a:t>какой?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42910" y="3214686"/>
            <a:ext cx="7786742" cy="85725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Мои рисунки\Изображение\Копия Изображение 05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5F6F8"/>
              </a:clrFrom>
              <a:clrTo>
                <a:srgbClr val="F5F6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642918"/>
            <a:ext cx="7715304" cy="3643338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1214414" y="2643182"/>
            <a:ext cx="5715040" cy="157163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D:\Мои документы\Мои рисунки\Изображение\Копия Изображение 05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6F7F9"/>
              </a:clrFrom>
              <a:clrTo>
                <a:srgbClr val="F6F7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1928802"/>
            <a:ext cx="2014548" cy="1285884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6858016" y="2285992"/>
            <a:ext cx="1500198" cy="56198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Мои рисунки\Изображение\Копия (2) Изображение 052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CFEFD"/>
              </a:clrFrom>
              <a:clrTo>
                <a:srgbClr val="FC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571480"/>
            <a:ext cx="6929486" cy="5489036"/>
          </a:xfrm>
          <a:prstGeom prst="rect">
            <a:avLst/>
          </a:prstGeom>
          <a:noFill/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714480" y="4143380"/>
            <a:ext cx="6786610" cy="571504"/>
          </a:xfrm>
          <a:prstGeom prst="round2Diag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3" descr="D:\Мои документы\Мои рисунки\Изображение\Копия Изображение 05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6F7F9"/>
              </a:clrFrom>
              <a:clrTo>
                <a:srgbClr val="F6F7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2000240"/>
            <a:ext cx="1678790" cy="1071570"/>
          </a:xfrm>
          <a:prstGeom prst="rect">
            <a:avLst/>
          </a:prstGeom>
          <a:noFill/>
        </p:spPr>
      </p:pic>
      <p:grpSp>
        <p:nvGrpSpPr>
          <p:cNvPr id="9" name="Группа 8"/>
          <p:cNvGrpSpPr/>
          <p:nvPr/>
        </p:nvGrpSpPr>
        <p:grpSpPr>
          <a:xfrm>
            <a:off x="1571604" y="2571744"/>
            <a:ext cx="7072362" cy="1357322"/>
            <a:chOff x="1571604" y="2571744"/>
            <a:chExt cx="7072362" cy="1357322"/>
          </a:xfrm>
        </p:grpSpPr>
        <p:pic>
          <p:nvPicPr>
            <p:cNvPr id="5" name="Picture 3" descr="D:\Мои документы\Мои рисунки\Изображение\Копия Изображение 051.jpg"/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7F9"/>
                </a:clrFrom>
                <a:clrTo>
                  <a:srgbClr val="F6F7F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715272" y="2571744"/>
              <a:ext cx="928694" cy="1071570"/>
            </a:xfrm>
            <a:prstGeom prst="rect">
              <a:avLst/>
            </a:prstGeom>
            <a:noFill/>
          </p:spPr>
        </p:pic>
        <p:pic>
          <p:nvPicPr>
            <p:cNvPr id="6" name="Picture 3" descr="D:\Мои документы\Мои рисунки\Изображение\Копия Изображение 051.jpg"/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7F9"/>
                </a:clrFrom>
                <a:clrTo>
                  <a:srgbClr val="F6F7F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71604" y="2857496"/>
              <a:ext cx="928694" cy="1071570"/>
            </a:xfrm>
            <a:prstGeom prst="rect">
              <a:avLst/>
            </a:prstGeom>
            <a:noFill/>
          </p:spPr>
        </p:pic>
      </p:grpSp>
      <p:pic>
        <p:nvPicPr>
          <p:cNvPr id="10" name="Picture 3" descr="D:\Мои документы\Мои рисунки\Изображение\Копия Изображение 05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6F7F9"/>
              </a:clrFrom>
              <a:clrTo>
                <a:srgbClr val="F6F7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3429000"/>
            <a:ext cx="1857388" cy="1071570"/>
          </a:xfrm>
          <a:prstGeom prst="rect">
            <a:avLst/>
          </a:prstGeom>
          <a:noFill/>
        </p:spPr>
      </p:pic>
      <p:pic>
        <p:nvPicPr>
          <p:cNvPr id="11" name="Picture 3" descr="D:\Мои документы\Мои рисунки\Изображение\Копия Изображение 05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6F7F9"/>
              </a:clrFrom>
              <a:clrTo>
                <a:srgbClr val="F6F7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4786322"/>
            <a:ext cx="1857388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1285860"/>
            <a:ext cx="7629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Georgia" pitchFamily="18" charset="0"/>
              </a:rPr>
              <a:t>Рыжая белка юркнула в листву.</a:t>
            </a:r>
            <a:endParaRPr lang="ru-RU" sz="32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714612" y="1785926"/>
            <a:ext cx="1143008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Группа 18"/>
          <p:cNvGrpSpPr/>
          <p:nvPr/>
        </p:nvGrpSpPr>
        <p:grpSpPr>
          <a:xfrm>
            <a:off x="4071934" y="1857364"/>
            <a:ext cx="1928826" cy="73026"/>
            <a:chOff x="2857488" y="2285992"/>
            <a:chExt cx="1928826" cy="73026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>
              <a:off x="2857488" y="2285992"/>
              <a:ext cx="1928826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857488" y="2357430"/>
              <a:ext cx="1928826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098" name="Picture 2" descr="D:\Мои документы\Мои рисунки\Изображение\Копия Изображение 05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CFDFF"/>
              </a:clrFrom>
              <a:clrTo>
                <a:srgbClr val="FC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1357298"/>
            <a:ext cx="2214578" cy="935472"/>
          </a:xfrm>
          <a:prstGeom prst="rect">
            <a:avLst/>
          </a:prstGeom>
          <a:noFill/>
        </p:spPr>
      </p:pic>
      <p:cxnSp>
        <p:nvCxnSpPr>
          <p:cNvPr id="24" name="Прямая соединительная линия 23"/>
          <p:cNvCxnSpPr/>
          <p:nvPr/>
        </p:nvCxnSpPr>
        <p:spPr>
          <a:xfrm>
            <a:off x="6215074" y="1857364"/>
            <a:ext cx="1857388" cy="1588"/>
          </a:xfrm>
          <a:prstGeom prst="line">
            <a:avLst/>
          </a:prstGeom>
          <a:ln w="28575"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8" descr="http://s1.fotokto.ru/photo/full/16/16054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85918" y="2143116"/>
            <a:ext cx="5572164" cy="3716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Мои рисунки\Изображение\Копия Изображение 052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0F2F1"/>
              </a:clrFrom>
              <a:clrTo>
                <a:srgbClr val="F0F2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642918"/>
            <a:ext cx="7858180" cy="4357718"/>
          </a:xfrm>
          <a:prstGeom prst="rect">
            <a:avLst/>
          </a:prstGeom>
          <a:noFill/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2786050" y="3429000"/>
            <a:ext cx="85725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Группа 13"/>
          <p:cNvGrpSpPr/>
          <p:nvPr/>
        </p:nvGrpSpPr>
        <p:grpSpPr>
          <a:xfrm>
            <a:off x="3857620" y="3429000"/>
            <a:ext cx="1571636" cy="80962"/>
            <a:chOff x="4143372" y="4929198"/>
            <a:chExt cx="1571636" cy="80962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4143372" y="4929198"/>
              <a:ext cx="1571636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4143372" y="5000636"/>
              <a:ext cx="1571636" cy="952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Picture 2" descr="D:\Мои документы\Мои рисунки\Изображение\Копия Изображение 05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CFDFF"/>
              </a:clrFrom>
              <a:clrTo>
                <a:srgbClr val="FC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3071810"/>
            <a:ext cx="1571636" cy="935472"/>
          </a:xfrm>
          <a:prstGeom prst="rect">
            <a:avLst/>
          </a:prstGeom>
          <a:noFill/>
        </p:spPr>
      </p:pic>
      <p:cxnSp>
        <p:nvCxnSpPr>
          <p:cNvPr id="18" name="Прямая соединительная линия 17"/>
          <p:cNvCxnSpPr/>
          <p:nvPr/>
        </p:nvCxnSpPr>
        <p:spPr>
          <a:xfrm>
            <a:off x="2500298" y="3857628"/>
            <a:ext cx="85725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Группа 18"/>
          <p:cNvGrpSpPr/>
          <p:nvPr/>
        </p:nvGrpSpPr>
        <p:grpSpPr>
          <a:xfrm>
            <a:off x="3571868" y="3857628"/>
            <a:ext cx="1285884" cy="80962"/>
            <a:chOff x="4143372" y="4929198"/>
            <a:chExt cx="1285884" cy="80962"/>
          </a:xfrm>
        </p:grpSpPr>
        <p:cxnSp>
          <p:nvCxnSpPr>
            <p:cNvPr id="20" name="Прямая соединительная линия 19"/>
            <p:cNvCxnSpPr/>
            <p:nvPr/>
          </p:nvCxnSpPr>
          <p:spPr>
            <a:xfrm>
              <a:off x="4143372" y="4929198"/>
              <a:ext cx="1285884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flipV="1">
              <a:off x="4143372" y="5000636"/>
              <a:ext cx="1285884" cy="952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Группа 23"/>
          <p:cNvGrpSpPr/>
          <p:nvPr/>
        </p:nvGrpSpPr>
        <p:grpSpPr>
          <a:xfrm>
            <a:off x="500034" y="2928934"/>
            <a:ext cx="8072494" cy="1500198"/>
            <a:chOff x="571472" y="2571744"/>
            <a:chExt cx="8072494" cy="1500198"/>
          </a:xfrm>
        </p:grpSpPr>
        <p:pic>
          <p:nvPicPr>
            <p:cNvPr id="25" name="Picture 3" descr="D:\Мои документы\Мои рисунки\Изображение\Копия Изображение 051.jpg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6F7F9"/>
                </a:clrFrom>
                <a:clrTo>
                  <a:srgbClr val="F6F7F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715272" y="2571744"/>
              <a:ext cx="928694" cy="1071570"/>
            </a:xfrm>
            <a:prstGeom prst="rect">
              <a:avLst/>
            </a:prstGeom>
            <a:noFill/>
          </p:spPr>
        </p:pic>
        <p:pic>
          <p:nvPicPr>
            <p:cNvPr id="26" name="Picture 3" descr="D:\Мои документы\Мои рисунки\Изображение\Копия Изображение 051.jpg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6F7F9"/>
                </a:clrFrom>
                <a:clrTo>
                  <a:srgbClr val="F6F7F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1472" y="3000372"/>
              <a:ext cx="2286016" cy="1071570"/>
            </a:xfrm>
            <a:prstGeom prst="rect">
              <a:avLst/>
            </a:prstGeom>
            <a:noFill/>
          </p:spPr>
        </p:pic>
      </p:grpSp>
      <p:pic>
        <p:nvPicPr>
          <p:cNvPr id="27" name="Picture 2" descr="D:\Мои документы\Мои рисунки\Изображение\Копия Изображение 05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CFDFF"/>
              </a:clrFrom>
              <a:clrTo>
                <a:srgbClr val="FC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3429000"/>
            <a:ext cx="2000264" cy="935472"/>
          </a:xfrm>
          <a:prstGeom prst="rect">
            <a:avLst/>
          </a:prstGeom>
          <a:noFill/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785786" y="4286256"/>
            <a:ext cx="1643074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Группа 29"/>
          <p:cNvGrpSpPr/>
          <p:nvPr/>
        </p:nvGrpSpPr>
        <p:grpSpPr>
          <a:xfrm>
            <a:off x="2714612" y="4286256"/>
            <a:ext cx="1571636" cy="80962"/>
            <a:chOff x="4143372" y="4929198"/>
            <a:chExt cx="1571636" cy="80962"/>
          </a:xfrm>
        </p:grpSpPr>
        <p:cxnSp>
          <p:nvCxnSpPr>
            <p:cNvPr id="31" name="Прямая соединительная линия 30"/>
            <p:cNvCxnSpPr/>
            <p:nvPr/>
          </p:nvCxnSpPr>
          <p:spPr>
            <a:xfrm>
              <a:off x="4143372" y="4929198"/>
              <a:ext cx="1571636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4143372" y="5000636"/>
              <a:ext cx="1571636" cy="952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Прямая соединительная линия 32"/>
          <p:cNvCxnSpPr/>
          <p:nvPr/>
        </p:nvCxnSpPr>
        <p:spPr>
          <a:xfrm>
            <a:off x="6357950" y="4286256"/>
            <a:ext cx="64294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Группа 44"/>
          <p:cNvGrpSpPr/>
          <p:nvPr/>
        </p:nvGrpSpPr>
        <p:grpSpPr>
          <a:xfrm>
            <a:off x="642910" y="4286256"/>
            <a:ext cx="7500990" cy="509590"/>
            <a:chOff x="642910" y="4286256"/>
            <a:chExt cx="7500990" cy="509590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7143768" y="4286256"/>
              <a:ext cx="1000132" cy="80962"/>
              <a:chOff x="4143372" y="4929198"/>
              <a:chExt cx="1000132" cy="80962"/>
            </a:xfrm>
          </p:grpSpPr>
          <p:cxnSp>
            <p:nvCxnSpPr>
              <p:cNvPr id="36" name="Прямая соединительная линия 35"/>
              <p:cNvCxnSpPr/>
              <p:nvPr/>
            </p:nvCxnSpPr>
            <p:spPr>
              <a:xfrm>
                <a:off x="4143372" y="4929198"/>
                <a:ext cx="1000132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единительная линия 36"/>
              <p:cNvCxnSpPr/>
              <p:nvPr/>
            </p:nvCxnSpPr>
            <p:spPr>
              <a:xfrm flipV="1">
                <a:off x="4143372" y="5000636"/>
                <a:ext cx="1000132" cy="95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Группа 39"/>
            <p:cNvGrpSpPr/>
            <p:nvPr/>
          </p:nvGrpSpPr>
          <p:grpSpPr>
            <a:xfrm>
              <a:off x="642910" y="4714884"/>
              <a:ext cx="714380" cy="80962"/>
              <a:chOff x="4143372" y="4929198"/>
              <a:chExt cx="714380" cy="80962"/>
            </a:xfrm>
          </p:grpSpPr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4143372" y="4929198"/>
                <a:ext cx="714380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V="1">
                <a:off x="4143372" y="5000636"/>
                <a:ext cx="714380" cy="95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266" name="AutoShape 2" descr="https://encrypted-tbn2.gstatic.com/images?q=tbn:ANd9GcS7baU2cv2Opfd5cq7g9lcHkS1RGRDIUCeKuNrqE4Z4YiKhUwJcAEqgPHW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1" name="Picture 7" descr="C:\Documents and Settings\Владелец\Рабочий стол\f67a25668ffe3f06692a477168e0050d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427984" y="4442445"/>
            <a:ext cx="4355976" cy="2415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Мои рисунки\Изображение\Изображение 052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642918"/>
            <a:ext cx="5610944" cy="1000132"/>
          </a:xfrm>
          <a:prstGeom prst="rect">
            <a:avLst/>
          </a:prstGeom>
          <a:noFill/>
        </p:spPr>
      </p:pic>
      <p:pic>
        <p:nvPicPr>
          <p:cNvPr id="2052" name="Picture 4" descr="D:\Мои документы\Мои рисунки\Изображение\Копия (2) Изображение 054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1571612"/>
            <a:ext cx="8308354" cy="2786082"/>
          </a:xfrm>
          <a:prstGeom prst="rect">
            <a:avLst/>
          </a:prstGeom>
          <a:noFill/>
        </p:spPr>
      </p:pic>
      <p:grpSp>
        <p:nvGrpSpPr>
          <p:cNvPr id="15" name="Группа 14"/>
          <p:cNvGrpSpPr/>
          <p:nvPr/>
        </p:nvGrpSpPr>
        <p:grpSpPr>
          <a:xfrm>
            <a:off x="1857356" y="1643050"/>
            <a:ext cx="1714512" cy="523221"/>
            <a:chOff x="1500166" y="4332779"/>
            <a:chExt cx="987264" cy="340719"/>
          </a:xfrm>
        </p:grpSpPr>
        <p:sp>
          <p:nvSpPr>
            <p:cNvPr id="12" name="Прямоугольник с двумя скругленными противолежащими углами 11"/>
            <p:cNvSpPr/>
            <p:nvPr/>
          </p:nvSpPr>
          <p:spPr>
            <a:xfrm>
              <a:off x="1500166" y="4357694"/>
              <a:ext cx="914400" cy="285752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53706" y="4332779"/>
              <a:ext cx="933724" cy="340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dirty="0" smtClean="0">
                  <a:solidFill>
                    <a:srgbClr val="0070C0"/>
                  </a:solidFill>
                </a:rPr>
                <a:t>лесной</a:t>
              </a:r>
              <a:endParaRPr lang="ru-RU" sz="2800" i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6929454" y="1643050"/>
            <a:ext cx="1664243" cy="523219"/>
            <a:chOff x="1500166" y="4332779"/>
            <a:chExt cx="958318" cy="340718"/>
          </a:xfrm>
        </p:grpSpPr>
        <p:sp>
          <p:nvSpPr>
            <p:cNvPr id="17" name="Прямоугольник с двумя скругленными противолежащими углами 16"/>
            <p:cNvSpPr/>
            <p:nvPr/>
          </p:nvSpPr>
          <p:spPr>
            <a:xfrm>
              <a:off x="1500166" y="4357694"/>
              <a:ext cx="914400" cy="285752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553706" y="4332779"/>
              <a:ext cx="904778" cy="3407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dirty="0" smtClean="0">
                  <a:solidFill>
                    <a:srgbClr val="0070C0"/>
                  </a:solidFill>
                </a:rPr>
                <a:t>пёстрые</a:t>
              </a:r>
              <a:endParaRPr lang="ru-RU" sz="2800" i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928794" y="2000234"/>
            <a:ext cx="1783107" cy="523219"/>
            <a:chOff x="1500166" y="4332775"/>
            <a:chExt cx="914400" cy="340718"/>
          </a:xfrm>
        </p:grpSpPr>
        <p:sp>
          <p:nvSpPr>
            <p:cNvPr id="20" name="Прямоугольник с двумя скругленными противолежащими углами 19"/>
            <p:cNvSpPr/>
            <p:nvPr/>
          </p:nvSpPr>
          <p:spPr>
            <a:xfrm>
              <a:off x="1500166" y="4357694"/>
              <a:ext cx="914400" cy="285752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553706" y="4332775"/>
              <a:ext cx="774527" cy="3407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dirty="0" smtClean="0">
                  <a:solidFill>
                    <a:srgbClr val="0070C0"/>
                  </a:solidFill>
                </a:rPr>
                <a:t>Красный</a:t>
              </a:r>
              <a:endParaRPr lang="ru-RU" sz="2800" i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1428728" y="2357430"/>
            <a:ext cx="1783107" cy="523219"/>
            <a:chOff x="1500166" y="4332771"/>
            <a:chExt cx="914400" cy="340718"/>
          </a:xfrm>
        </p:grpSpPr>
        <p:sp>
          <p:nvSpPr>
            <p:cNvPr id="23" name="Прямоугольник с двумя скругленными противолежащими углами 22"/>
            <p:cNvSpPr/>
            <p:nvPr/>
          </p:nvSpPr>
          <p:spPr>
            <a:xfrm>
              <a:off x="1500166" y="4357694"/>
              <a:ext cx="914400" cy="285752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553706" y="4332771"/>
              <a:ext cx="720568" cy="3407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dirty="0" smtClean="0">
                  <a:solidFill>
                    <a:srgbClr val="0070C0"/>
                  </a:solidFill>
                </a:rPr>
                <a:t>хрупкий</a:t>
              </a:r>
              <a:endParaRPr lang="ru-RU" sz="2800" i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000628" y="2357424"/>
            <a:ext cx="1783107" cy="523219"/>
            <a:chOff x="1500166" y="4332767"/>
            <a:chExt cx="914400" cy="340718"/>
          </a:xfrm>
        </p:grpSpPr>
        <p:sp>
          <p:nvSpPr>
            <p:cNvPr id="29" name="Прямоугольник с двумя скругленными противолежащими углами 28"/>
            <p:cNvSpPr/>
            <p:nvPr/>
          </p:nvSpPr>
          <p:spPr>
            <a:xfrm>
              <a:off x="1500166" y="4357694"/>
              <a:ext cx="914400" cy="285752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553706" y="4332767"/>
              <a:ext cx="725336" cy="3407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dirty="0" err="1" smtClean="0">
                  <a:solidFill>
                    <a:srgbClr val="0070C0"/>
                  </a:solidFill>
                </a:rPr>
                <a:t>голубой</a:t>
              </a:r>
              <a:endParaRPr lang="ru-RU" sz="2800" i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1428728" y="2714620"/>
            <a:ext cx="2571768" cy="523219"/>
            <a:chOff x="1500166" y="4332763"/>
            <a:chExt cx="1048472" cy="340718"/>
          </a:xfrm>
        </p:grpSpPr>
        <p:sp>
          <p:nvSpPr>
            <p:cNvPr id="32" name="Прямоугольник с двумя скругленными противолежащими углами 31"/>
            <p:cNvSpPr/>
            <p:nvPr/>
          </p:nvSpPr>
          <p:spPr>
            <a:xfrm>
              <a:off x="1500166" y="4357694"/>
              <a:ext cx="914400" cy="285752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553706" y="4332763"/>
              <a:ext cx="994932" cy="3407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dirty="0" smtClean="0">
                  <a:solidFill>
                    <a:srgbClr val="0070C0"/>
                  </a:solidFill>
                </a:rPr>
                <a:t>малиновую</a:t>
              </a:r>
              <a:endParaRPr lang="ru-RU" sz="2800" i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286511" y="2714626"/>
            <a:ext cx="2242906" cy="523221"/>
            <a:chOff x="1500166" y="4332763"/>
            <a:chExt cx="914400" cy="340719"/>
          </a:xfrm>
        </p:grpSpPr>
        <p:sp>
          <p:nvSpPr>
            <p:cNvPr id="27" name="Прямоугольник с двумя скругленными противолежащими углами 26"/>
            <p:cNvSpPr/>
            <p:nvPr/>
          </p:nvSpPr>
          <p:spPr>
            <a:xfrm>
              <a:off x="1500166" y="4357694"/>
              <a:ext cx="914400" cy="285752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553707" y="4332763"/>
              <a:ext cx="751053" cy="340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dirty="0" smtClean="0">
                  <a:solidFill>
                    <a:srgbClr val="0070C0"/>
                  </a:solidFill>
                </a:rPr>
                <a:t>мохнатый</a:t>
              </a:r>
              <a:endParaRPr lang="ru-RU" sz="2800" i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143504" y="3000372"/>
            <a:ext cx="1714512" cy="523219"/>
            <a:chOff x="1500166" y="4332763"/>
            <a:chExt cx="914400" cy="340718"/>
          </a:xfrm>
        </p:grpSpPr>
        <p:sp>
          <p:nvSpPr>
            <p:cNvPr id="36" name="Прямоугольник с двумя скругленными противолежащими углами 35"/>
            <p:cNvSpPr/>
            <p:nvPr/>
          </p:nvSpPr>
          <p:spPr>
            <a:xfrm>
              <a:off x="1500166" y="4357694"/>
              <a:ext cx="914400" cy="285752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553707" y="4332763"/>
              <a:ext cx="599017" cy="3407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dirty="0" smtClean="0">
                  <a:solidFill>
                    <a:srgbClr val="0070C0"/>
                  </a:solidFill>
                </a:rPr>
                <a:t>зелёный</a:t>
              </a:r>
              <a:endParaRPr lang="ru-RU" sz="2800" i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500034" y="3429000"/>
            <a:ext cx="3786214" cy="954107"/>
            <a:chOff x="1500166" y="4332763"/>
            <a:chExt cx="1214422" cy="621310"/>
          </a:xfrm>
        </p:grpSpPr>
        <p:sp>
          <p:nvSpPr>
            <p:cNvPr id="39" name="Прямоугольник с двумя скругленными противолежащими углами 38"/>
            <p:cNvSpPr/>
            <p:nvPr/>
          </p:nvSpPr>
          <p:spPr>
            <a:xfrm>
              <a:off x="1500166" y="4357694"/>
              <a:ext cx="914400" cy="285752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553706" y="4332763"/>
              <a:ext cx="1160882" cy="621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i="1" dirty="0" smtClean="0">
                  <a:solidFill>
                    <a:srgbClr val="0070C0"/>
                  </a:solidFill>
                </a:rPr>
                <a:t>Разноцветные</a:t>
              </a:r>
              <a:endParaRPr lang="ru-RU" sz="2800" i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10242" name="AutoShape 2" descr="https://img-fotki.yandex.ru/get/5814/200418627.7e/0_1203ee_4d2dbf58_ori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4" name="AutoShape 4" descr="https://img-fotki.yandex.ru/get/5814/200418627.7e/0_1203ee_4d2dbf58_ori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6" name="AutoShape 6" descr="https://img-fotki.yandex.ru/get/5814/200418627.7e/0_1203ee_4d2dbf58_ori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8" name="AutoShape 8" descr="https://cdn.vectorstock.com/i/composite/94,41/floral-lawn-vector-27944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9" name="Picture 9" descr="C:\Documents and Settings\Владелец\Рабочий стол\0_1203ee_4d2dbf58_orig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915816" y="3717032"/>
            <a:ext cx="5546003" cy="2664296"/>
          </a:xfrm>
          <a:prstGeom prst="rect">
            <a:avLst/>
          </a:prstGeom>
          <a:noFill/>
        </p:spPr>
      </p:pic>
      <p:sp>
        <p:nvSpPr>
          <p:cNvPr id="11266" name="AutoShape 2" descr="Картинки по запросу скачать картинку кузнечи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Картинки по запросу скачать картинку кузнечи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https://encrypted-tbn1.gstatic.com/images?q=tbn:ANd9GcSgVJJdIQhAJb6di8MG8aD81zDQLK12gULVzsHQdmZb1i4bS4d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AutoShape 8" descr="https://encrypted-tbn1.gstatic.com/images?q=tbn:ANd9GcSgVJJdIQhAJb6di8MG8aD81zDQLK12gULVzsHQdmZb1i4bS4d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4" name="Picture 10" descr="C:\Documents and Settings\Владелец\Рабочий стол\images (1)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4293096"/>
            <a:ext cx="1575813" cy="1753369"/>
          </a:xfrm>
          <a:prstGeom prst="rect">
            <a:avLst/>
          </a:prstGeom>
          <a:noFill/>
        </p:spPr>
      </p:pic>
      <p:pic>
        <p:nvPicPr>
          <p:cNvPr id="11276" name="Picture 12" descr="C:\Documents and Settings\Владелец\Рабочий стол\скачанные файлы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4221088"/>
            <a:ext cx="998804" cy="1368153"/>
          </a:xfrm>
          <a:prstGeom prst="rect">
            <a:avLst/>
          </a:prstGeom>
          <a:noFill/>
        </p:spPr>
      </p:pic>
      <p:pic>
        <p:nvPicPr>
          <p:cNvPr id="11279" name="Picture 15" descr="http://static7.depositphotos.com/1003722/678/i/950/depositphotos_6785133-Forget-me-not-flowes-isolated-on-white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3994207"/>
            <a:ext cx="1058180" cy="1667041"/>
          </a:xfrm>
          <a:prstGeom prst="rect">
            <a:avLst/>
          </a:prstGeom>
          <a:noFill/>
        </p:spPr>
      </p:pic>
      <p:pic>
        <p:nvPicPr>
          <p:cNvPr id="11281" name="Picture 17" descr="http://mamaschool.ru/wp-content/uploads/2012/11/Bee-2012-e1366262393538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CFF"/>
              </a:clrFrom>
              <a:clrTo>
                <a:srgbClr val="FF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699792" y="4077072"/>
            <a:ext cx="943889" cy="792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415</Words>
  <Application>Microsoft Office PowerPoint</Application>
  <PresentationFormat>Экран (4:3)</PresentationFormat>
  <Paragraphs>105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user</cp:lastModifiedBy>
  <cp:revision>47</cp:revision>
  <dcterms:created xsi:type="dcterms:W3CDTF">2015-08-07T10:38:17Z</dcterms:created>
  <dcterms:modified xsi:type="dcterms:W3CDTF">2015-11-02T15:10:10Z</dcterms:modified>
</cp:coreProperties>
</file>