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314" r:id="rId3"/>
    <p:sldId id="306" r:id="rId4"/>
    <p:sldId id="304" r:id="rId5"/>
    <p:sldId id="307" r:id="rId6"/>
    <p:sldId id="273" r:id="rId7"/>
    <p:sldId id="278" r:id="rId8"/>
    <p:sldId id="280" r:id="rId9"/>
    <p:sldId id="277" r:id="rId10"/>
    <p:sldId id="309" r:id="rId11"/>
    <p:sldId id="281" r:id="rId12"/>
    <p:sldId id="310" r:id="rId13"/>
    <p:sldId id="282" r:id="rId14"/>
    <p:sldId id="283" r:id="rId15"/>
    <p:sldId id="284" r:id="rId16"/>
    <p:sldId id="287" r:id="rId17"/>
    <p:sldId id="288" r:id="rId18"/>
    <p:sldId id="289" r:id="rId19"/>
    <p:sldId id="290" r:id="rId20"/>
    <p:sldId id="291" r:id="rId21"/>
    <p:sldId id="311" r:id="rId22"/>
    <p:sldId id="292" r:id="rId23"/>
    <p:sldId id="312" r:id="rId24"/>
    <p:sldId id="302" r:id="rId25"/>
    <p:sldId id="274" r:id="rId26"/>
    <p:sldId id="313" r:id="rId27"/>
    <p:sldId id="257" r:id="rId28"/>
    <p:sldId id="29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F7E"/>
    <a:srgbClr val="00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727E-710E-4FFF-A8A9-C3334DFC0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2C082-7DF7-47BE-AA9F-C2A24904D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54A3-03F0-45E0-8745-244F89DF6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4E0D3-1A26-40AF-AC18-E588F226D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6764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3BADE-C568-48A8-8E75-BFD78AB13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DBA4-719B-4CCE-8985-70F8D6A51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D823-7D13-419F-8C53-DC319FBB9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97BAF-FBB9-4E8B-9D7E-24171006F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6764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4BD4-E941-419E-B0BF-6B72D2CD9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676400" y="457200"/>
            <a:ext cx="7010400" cy="5638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2E438-DDEE-4272-8277-B7F8965CE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2503A-EFCC-4FD7-8F5D-3B7854E40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DB9B-0BF4-4B5E-BAB4-4ADB98F47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5D3F-4C81-4EB9-8BA7-831C5E7B8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312B-E8F1-4370-B9FA-91D1DCCDF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C8286-D987-4B79-84C4-B5E34FEDD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57912-6858-4293-813D-1BE0F2CE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4F32A-B6FE-42EC-B8ED-5446F46F5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36642-4CA5-4505-9C4B-A51FA2B48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6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C2DDE2-03CF-42C6-825A-C1BD566B0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19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19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019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697" r:id="rId12"/>
    <p:sldLayoutId id="2147483696" r:id="rId13"/>
    <p:sldLayoutId id="2147483695" r:id="rId14"/>
    <p:sldLayoutId id="2147483694" r:id="rId15"/>
    <p:sldLayoutId id="2147483693" r:id="rId16"/>
    <p:sldLayoutId id="2147483692" r:id="rId17"/>
    <p:sldLayoutId id="2147483691" r:id="rId18"/>
  </p:sldLayoutIdLst>
  <p:transition spd="med" advTm="6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0;&#1075;&#1088;&#1072;%20&#1091;&#1084;&#1085;&#1080;&#1082;&#1080;%20&#1080;%20&#1091;&#1084;&#1085;&#1080;&#1094;&#1099;\vladimir_presnyakov_-_techet_volga_(zaycev.net).mp3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80;&#1075;&#1088;&#1072;%20&#1091;&#1084;&#1085;&#1080;&#1082;&#1080;%20&#1080;%20&#1091;&#1084;&#1085;&#1080;&#1094;&#1099;\bez_slov_-_gimn_rossii_(zaycev.net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3429000"/>
            <a:ext cx="6372200" cy="2304256"/>
          </a:xfrm>
          <a:solidFill>
            <a:srgbClr val="0070C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/>
            <a:r>
              <a:rPr lang="ru-RU" sz="7200" dirty="0" smtClean="0">
                <a:solidFill>
                  <a:srgbClr val="FF0000"/>
                </a:solidFill>
              </a:rPr>
              <a:t>«Умники  и                   умницы»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5410200"/>
            <a:ext cx="4379912" cy="1447800"/>
          </a:xfrm>
        </p:spPr>
        <p:txBody>
          <a:bodyPr/>
          <a:lstStyle/>
          <a:p>
            <a:pPr eaLnBrk="1" hangingPunct="1"/>
            <a:r>
              <a:rPr lang="ru-RU" sz="3500" dirty="0" smtClean="0"/>
              <a:t>Интеллектуальная</a:t>
            </a:r>
            <a:r>
              <a:rPr lang="ru-RU" sz="4500" dirty="0" smtClean="0"/>
              <a:t> </a:t>
            </a:r>
            <a:r>
              <a:rPr lang="ru-RU" sz="3500" dirty="0" smtClean="0"/>
              <a:t>игра</a:t>
            </a:r>
          </a:p>
        </p:txBody>
      </p:sp>
      <p:pic>
        <p:nvPicPr>
          <p:cNvPr id="20485" name="Picture 6" descr="3dflagsdotcom_russi_2fawm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32448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  <p:bldP spid="20481" grpId="1" animBg="1"/>
      <p:bldP spid="20482" grpId="0" build="p"/>
      <p:bldP spid="20482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WordArt 3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48811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Президент России</a:t>
            </a:r>
          </a:p>
        </p:txBody>
      </p:sp>
      <p:pic>
        <p:nvPicPr>
          <p:cNvPr id="36866" name="Picture 11" descr="Портрет Пут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500"/>
            <a:ext cx="3333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10"/>
          <p:cNvSpPr>
            <a:spLocks noChangeArrowheads="1"/>
          </p:cNvSpPr>
          <p:nvPr/>
        </p:nvSpPr>
        <p:spPr bwMode="auto">
          <a:xfrm>
            <a:off x="0" y="2357438"/>
            <a:ext cx="407193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dirty="0"/>
              <a:t>В.В. Путин</a:t>
            </a:r>
            <a:r>
              <a:rPr lang="ru-RU" sz="8800" dirty="0"/>
              <a:t/>
            </a:r>
            <a:br>
              <a:rPr lang="ru-RU" sz="8800" dirty="0"/>
            </a:br>
            <a:endParaRPr lang="ru-RU" sz="8800" dirty="0"/>
          </a:p>
        </p:txBody>
      </p:sp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  <p:bldP spid="368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2420938"/>
            <a:ext cx="8569325" cy="38242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/>
              <a:t>          </a:t>
            </a:r>
            <a:r>
              <a:rPr lang="ru-RU" sz="3200" b="1" smtClean="0"/>
              <a:t>Помимо традиционных символов в виде герба, флага и гимна, каждая страна имеет и ряд других национальных символов, которые обозначают специфические для каждой страны историю, культуру и быт.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smtClean="0"/>
              <a:t>          Россия также имеет свои неофициальные символы.</a:t>
            </a:r>
            <a:r>
              <a:rPr lang="ru-RU" sz="3200" smtClean="0"/>
              <a:t> </a:t>
            </a:r>
          </a:p>
        </p:txBody>
      </p:sp>
      <p:sp>
        <p:nvSpPr>
          <p:cNvPr id="109571" name="WordArt 3"/>
          <p:cNvSpPr>
            <a:spLocks noChangeArrowheads="1" noChangeShapeType="1" noTextEdit="1"/>
          </p:cNvSpPr>
          <p:nvPr/>
        </p:nvSpPr>
        <p:spPr bwMode="auto">
          <a:xfrm>
            <a:off x="1600200" y="476250"/>
            <a:ext cx="75438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Неофициальные </a:t>
            </a:r>
          </a:p>
          <a:p>
            <a:pPr algn="ctr"/>
            <a:r>
              <a:rPr lang="ru-RU" sz="3600" kern="10" spc="72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символы России.</a:t>
            </a:r>
          </a:p>
        </p:txBody>
      </p:sp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60"/>
                            </p:stCondLst>
                            <p:childTnLst>
                              <p:par>
                                <p:cTn id="17" presetID="27" presetClass="entr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uiExpand="1" build="p"/>
      <p:bldP spid="109570" grpId="1" uiExpand="1" build="p"/>
      <p:bldP spid="109571" grpId="0" animBg="1"/>
      <p:bldP spid="10957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Березки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20000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WordArt 3"/>
          <p:cNvSpPr>
            <a:spLocks noChangeArrowheads="1" noChangeShapeType="1" noTextEdit="1"/>
          </p:cNvSpPr>
          <p:nvPr/>
        </p:nvSpPr>
        <p:spPr bwMode="auto">
          <a:xfrm>
            <a:off x="251520" y="332656"/>
            <a:ext cx="51181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Береза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3635375" y="4552950"/>
            <a:ext cx="5508625" cy="230505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ru-RU" sz="3500" dirty="0" smtClean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ru-RU" sz="3500" i="1" dirty="0" smtClean="0">
                <a:solidFill>
                  <a:schemeClr val="bg1"/>
                </a:solidFill>
                <a:latin typeface="Times New Roman" pitchFamily="18" charset="0"/>
              </a:rPr>
              <a:t>Береза всегда считалась символом России, символом ее одухотворенности, процветания и долголетия</a:t>
            </a:r>
            <a:r>
              <a:rPr lang="ru-RU" sz="350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sz="3500" dirty="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13667" grpId="1" animBg="1"/>
      <p:bldP spid="113668" grpId="0" animBg="1"/>
      <p:bldP spid="11366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7010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Красная площадь.</a:t>
            </a:r>
          </a:p>
        </p:txBody>
      </p:sp>
      <p:pic>
        <p:nvPicPr>
          <p:cNvPr id="110596" name="Picture 4" descr="красная площад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" y="1717675"/>
            <a:ext cx="4306192" cy="2952000"/>
          </a:xfrm>
        </p:spPr>
      </p:pic>
      <p:pic>
        <p:nvPicPr>
          <p:cNvPr id="9" name="Содержимое 8" descr="http://digital-view.ru/images/20090523224349_msk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06800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042988" y="4724400"/>
            <a:ext cx="7273925" cy="17287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          </a:t>
            </a:r>
            <a:r>
              <a:rPr lang="ru-RU" sz="1800" dirty="0" smtClean="0">
                <a:latin typeface="Times New Roman" pitchFamily="18" charset="0"/>
              </a:rPr>
              <a:t>Красная площадь, как символ единства России, героизма российского народа, боевой и трудовой славы ,  является гордостью каждого и олицетворяет величие России. Красная площадь – символ центра страны.</a:t>
            </a:r>
          </a:p>
        </p:txBody>
      </p:sp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4" grpId="1"/>
      <p:bldP spid="110595" grpId="0" build="p"/>
      <p:bldP spid="110595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2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6824663" cy="1036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Кремль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500438"/>
            <a:ext cx="4056062" cy="1512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    Кремль является символом высшего руководства России.</a:t>
            </a:r>
          </a:p>
        </p:txBody>
      </p:sp>
      <p:pic>
        <p:nvPicPr>
          <p:cNvPr id="111620" name="Picture 4" descr="677kpf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700213"/>
            <a:ext cx="3917950" cy="5146675"/>
          </a:xfrm>
        </p:spPr>
      </p:pic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8" grpId="1" animBg="1"/>
      <p:bldP spid="111619" grpId="0" build="p"/>
      <p:bldP spid="111619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6697662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Кремлевские куранты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2492375"/>
            <a:ext cx="51847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ru-RU" sz="2800" b="1" dirty="0">
                <a:solidFill>
                  <a:schemeClr val="tx2"/>
                </a:solidFill>
              </a:rPr>
              <a:t>    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Кремлевские куранты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 на Спасской башне,  давно уже стали символом не только Красной площади, но и точности, надежности и незыблемости России </a:t>
            </a:r>
          </a:p>
        </p:txBody>
      </p:sp>
      <p:pic>
        <p:nvPicPr>
          <p:cNvPr id="112644" name="Picture 4" descr="Крем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25" y="2205038"/>
            <a:ext cx="397033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xit" presetSubtype="0" decel="10000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4" presetClass="exit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42" grpId="1" animBg="1"/>
      <p:bldP spid="112643" grpId="0"/>
      <p:bldP spid="11264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565400"/>
            <a:ext cx="4897438" cy="1584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           </a:t>
            </a:r>
            <a:r>
              <a:rPr lang="ru-RU" sz="2400" b="1" dirty="0" smtClean="0">
                <a:latin typeface="Times New Roman" pitchFamily="18" charset="0"/>
              </a:rPr>
              <a:t>Матрешки –  неофициальный символ России. Символ ее загадочной для всех души.</a:t>
            </a:r>
            <a:r>
              <a:rPr lang="ru-RU" sz="1800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115716" name="Picture 4" descr="Матрешки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1989138"/>
            <a:ext cx="3709988" cy="3154362"/>
          </a:xfrm>
        </p:spPr>
      </p:pic>
      <p:sp>
        <p:nvSpPr>
          <p:cNvPr id="115715" name="WordArt 3"/>
          <p:cNvSpPr>
            <a:spLocks noChangeArrowheads="1" noChangeShapeType="1" noTextEdit="1"/>
          </p:cNvSpPr>
          <p:nvPr/>
        </p:nvSpPr>
        <p:spPr bwMode="auto">
          <a:xfrm>
            <a:off x="2124075" y="692150"/>
            <a:ext cx="6535738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Матрешки</a:t>
            </a:r>
          </a:p>
        </p:txBody>
      </p:sp>
      <p:pic>
        <p:nvPicPr>
          <p:cNvPr id="115717" name="Picture 5" descr="Матрешки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4614863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uild="p"/>
      <p:bldP spid="115714" grpId="1" build="p"/>
      <p:bldP spid="115715" grpId="0" animBg="1"/>
      <p:bldP spid="1157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WordArt 2"/>
          <p:cNvSpPr>
            <a:spLocks noChangeArrowheads="1" noChangeShapeType="1" noTextEdit="1"/>
          </p:cNvSpPr>
          <p:nvPr/>
        </p:nvSpPr>
        <p:spPr bwMode="auto">
          <a:xfrm>
            <a:off x="2339975" y="457200"/>
            <a:ext cx="63468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Медведь.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133600"/>
            <a:ext cx="5184775" cy="49672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            </a:t>
            </a:r>
            <a:r>
              <a:rPr lang="ru-RU" sz="2000" b="1" dirty="0" smtClean="0">
                <a:latin typeface="Times New Roman" pitchFamily="18" charset="0"/>
              </a:rPr>
              <a:t>Как правило, в народном сознании медведь - величественное животное, занимающее исключительное положение среди других зверей. Во многом оно обусловлено биологическими качествами медведя, его размерами, силой, мощью, сметливостью, переходами от движений ленивых и неуклюжих - к быстрым и точным. Не случайно его изображение имеют на своих гербах многие русские города (Ярославль, Новгород и др.), а сам медведь является неофициальным символом России и русского народа.</a:t>
            </a:r>
          </a:p>
        </p:txBody>
      </p:sp>
      <p:pic>
        <p:nvPicPr>
          <p:cNvPr id="116740" name="Picture 4" descr="Медведь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33375"/>
            <a:ext cx="2006600" cy="1728788"/>
          </a:xfrm>
        </p:spPr>
      </p:pic>
      <p:pic>
        <p:nvPicPr>
          <p:cNvPr id="116741" name="Picture 5" descr="Медведь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425" y="2538413"/>
            <a:ext cx="2873375" cy="4319587"/>
          </a:xfrm>
        </p:spPr>
      </p:pic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P spid="116738" grpId="1" animBg="1"/>
      <p:bldP spid="116739" grpId="0" build="p"/>
      <p:bldP spid="116739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996952"/>
            <a:ext cx="4103687" cy="316835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000" b="1" dirty="0" smtClean="0"/>
              <a:t>     </a:t>
            </a:r>
            <a:r>
              <a:rPr lang="ru-RU" sz="2000" b="1" dirty="0" smtClean="0">
                <a:latin typeface="Times New Roman" pitchFamily="18" charset="0"/>
              </a:rPr>
              <a:t>О тройке поэты слагали стихи, народ сочинял частушки, художники увековечили ее в живописи и лаковой миниатюре, ваятели - в скульптуре. Тройка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превратилась в достойный символ России, олицетворяющий русскую удалую и загадочную душу. </a:t>
            </a:r>
            <a:r>
              <a:rPr lang="ru-RU" sz="2000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6" name="Содержимое 5" descr="http://www.bankoboev.ru/images/NDM5MTcy/Bankoboev.Ru_troika_loshadei_zapryazhennyh_sanyami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08920"/>
            <a:ext cx="4536000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WordArt 4"/>
          <p:cNvSpPr>
            <a:spLocks noChangeArrowheads="1" noChangeShapeType="1" noTextEdit="1"/>
          </p:cNvSpPr>
          <p:nvPr/>
        </p:nvSpPr>
        <p:spPr bwMode="auto">
          <a:xfrm>
            <a:off x="2124075" y="938213"/>
            <a:ext cx="6005513" cy="1338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Тройка.</a:t>
            </a:r>
          </a:p>
        </p:txBody>
      </p:sp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  <p:bldP spid="117762" grpId="1" build="p"/>
      <p:bldP spid="117764" grpId="0"/>
      <p:bldP spid="11776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7010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Самовар.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3789040"/>
            <a:ext cx="4464050" cy="44640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000" dirty="0" smtClean="0"/>
              <a:t>           </a:t>
            </a:r>
            <a:r>
              <a:rPr lang="ru-RU" sz="2400" dirty="0" smtClean="0">
                <a:latin typeface="Times New Roman" pitchFamily="18" charset="0"/>
              </a:rPr>
              <a:t>Тульский самовар с фигурной ручкой-веткой является символом русского гостеприимства.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        </a:t>
            </a:r>
          </a:p>
        </p:txBody>
      </p:sp>
      <p:pic>
        <p:nvPicPr>
          <p:cNvPr id="6" name="Содержимое 5" descr="http://moi-portal.ru/uploads/images/00/00/02/2012/10/23/0a89ee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57800" y="275272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6" grpId="1"/>
      <p:bldP spid="118787" grpId="0" build="p"/>
      <p:bldP spid="118787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9150/120613883.15e/0_8b728_ffe02ecc_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576" y="3482400"/>
            <a:ext cx="3311037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Агон</a:t>
            </a:r>
            <a:r>
              <a:rPr lang="ru-RU" dirty="0" smtClean="0"/>
              <a:t> - соревнование, состязание.</a:t>
            </a:r>
          </a:p>
          <a:p>
            <a:r>
              <a:rPr lang="ru-RU" dirty="0" err="1" smtClean="0"/>
              <a:t>Агонист</a:t>
            </a:r>
            <a:r>
              <a:rPr lang="ru-RU" dirty="0" smtClean="0"/>
              <a:t> – участник соревнования.</a:t>
            </a:r>
          </a:p>
          <a:p>
            <a:r>
              <a:rPr lang="ru-RU" dirty="0" smtClean="0"/>
              <a:t>Теория – праздник, зрелище.</a:t>
            </a:r>
          </a:p>
          <a:p>
            <a:r>
              <a:rPr lang="ru-RU" dirty="0" smtClean="0"/>
              <a:t>( в переводе с греческого языка)</a:t>
            </a:r>
            <a:endParaRPr lang="ru-RU" dirty="0"/>
          </a:p>
        </p:txBody>
      </p:sp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2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7010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Балалайка.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4292600"/>
            <a:ext cx="3695700" cy="18002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        </a:t>
            </a:r>
            <a:r>
              <a:rPr lang="ru-RU" sz="2000" b="1" dirty="0" smtClean="0">
                <a:latin typeface="Times New Roman" pitchFamily="18" charset="0"/>
              </a:rPr>
              <a:t>Балалайка — это один из инструментов, ставших (наряду с гармонью и, в меньшей степени, жалейкой) музыкальным символом русского народа.</a:t>
            </a:r>
          </a:p>
        </p:txBody>
      </p:sp>
      <p:pic>
        <p:nvPicPr>
          <p:cNvPr id="119812" name="Picture 4" descr="Балалайка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8195" y="1981200"/>
            <a:ext cx="3068210" cy="4114800"/>
          </a:xfrm>
        </p:spPr>
      </p:pic>
      <p:pic>
        <p:nvPicPr>
          <p:cNvPr id="119813" name="Picture 5" descr="Балала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886900">
            <a:off x="-311943" y="2332831"/>
            <a:ext cx="27368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119810" grpId="1" animBg="1"/>
      <p:bldP spid="119811" grpId="0" build="p"/>
      <p:bldP spid="119811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115616" y="4869160"/>
          <a:ext cx="1368152" cy="123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12349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27784" y="4869160"/>
          <a:ext cx="1368152" cy="123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12349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139953" y="4869160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1224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652120" y="4869160"/>
          <a:ext cx="1368152" cy="123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12349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64288" y="4869160"/>
          <a:ext cx="1368153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3"/>
              </a:tblGrid>
              <a:tr h="1224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Tm="6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Гляжу в озера си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704000" cy="5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051050" y="2781300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 dirty="0">
                <a:solidFill>
                  <a:srgbClr val="003F7E"/>
                </a:solidFill>
              </a:rPr>
              <a:t>В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203575" y="2781300"/>
            <a:ext cx="865188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3F7E"/>
                </a:solidFill>
              </a:rPr>
              <a:t>О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427538" y="2781300"/>
            <a:ext cx="93662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3F7E"/>
                </a:solidFill>
              </a:rPr>
              <a:t>Л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580063" y="2781300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3F7E"/>
                </a:solidFill>
              </a:rPr>
              <a:t>Г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6659563" y="2781300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3F7E"/>
                </a:solidFill>
              </a:rPr>
              <a:t>А</a:t>
            </a:r>
          </a:p>
        </p:txBody>
      </p:sp>
      <p:pic>
        <p:nvPicPr>
          <p:cNvPr id="8" name="vladimir_presnyakov_-_techet_volg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35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5844" grpId="0" animBg="1"/>
      <p:bldP spid="35845" grpId="0" animBg="1"/>
      <p:bldP spid="35846" grpId="0" animBg="1"/>
      <p:bldP spid="35847" grpId="0" animBg="1"/>
      <p:bldP spid="358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4797152"/>
          <a:ext cx="1383432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432"/>
              </a:tblGrid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35696" y="4797152"/>
          <a:ext cx="1296144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03848" y="4797152"/>
          <a:ext cx="1368152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4008" y="4797152"/>
          <a:ext cx="1296144" cy="1368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13681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012160" y="4797152"/>
          <a:ext cx="1368152" cy="138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13839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452320" y="4797153"/>
          <a:ext cx="1296144" cy="137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13789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Tm="6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547813" y="2565400"/>
            <a:ext cx="9366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 dirty="0"/>
              <a:t>М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700338" y="2565400"/>
            <a:ext cx="86360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 dirty="0"/>
              <a:t>О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779838" y="2565400"/>
            <a:ext cx="86360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 dirty="0"/>
              <a:t>С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003800" y="2565400"/>
            <a:ext cx="86360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 dirty="0"/>
              <a:t>К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6156325" y="2565400"/>
            <a:ext cx="86360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 dirty="0"/>
              <a:t>В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7380288" y="2565400"/>
            <a:ext cx="86360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 dirty="0"/>
              <a:t>А</a:t>
            </a:r>
          </a:p>
        </p:txBody>
      </p:sp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9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9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9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91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9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49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allAtOnce" animBg="1"/>
      <p:bldP spid="49157" grpId="0" build="allAtOnce" animBg="1"/>
      <p:bldP spid="49158" grpId="0" build="allAtOnce" animBg="1"/>
      <p:bldP spid="49159" grpId="0" build="allAtOnce" animBg="1"/>
      <p:bldP spid="49160" grpId="0" build="allAtOnce" animBg="1"/>
      <p:bldP spid="49161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WordArt 2"/>
          <p:cNvSpPr>
            <a:spLocks noChangeArrowheads="1" noChangeShapeType="1" noTextEdit="1"/>
          </p:cNvSpPr>
          <p:nvPr/>
        </p:nvSpPr>
        <p:spPr bwMode="auto">
          <a:xfrm>
            <a:off x="1619250" y="1052513"/>
            <a:ext cx="72009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Москва-столица России</a:t>
            </a:r>
          </a:p>
        </p:txBody>
      </p:sp>
      <p:pic>
        <p:nvPicPr>
          <p:cNvPr id="4" name="Рисунок 3" descr="http://www.gnuman.ru/images/photo/moscow_red_square/IMG_46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940425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5013176"/>
          <a:ext cx="102339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392"/>
              </a:tblGrid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63688" y="5013176"/>
          <a:ext cx="959768" cy="116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</a:tblGrid>
              <a:tr h="11629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87824" y="5013176"/>
          <a:ext cx="1008112" cy="116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11629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11960" y="5013176"/>
          <a:ext cx="936104" cy="116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</a:tblGrid>
              <a:tr h="11629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64088" y="5013176"/>
          <a:ext cx="93610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</a:tblGrid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516216" y="5013176"/>
          <a:ext cx="959768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</a:tblGrid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Tm="6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771800" y="548680"/>
            <a:ext cx="5616575" cy="2160587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6600" b="1" dirty="0" smtClean="0"/>
              <a:t>Р О Д И Н А </a:t>
            </a:r>
            <a:endParaRPr lang="ru-RU" sz="6600" b="1" dirty="0"/>
          </a:p>
        </p:txBody>
      </p:sp>
      <p:pic>
        <p:nvPicPr>
          <p:cNvPr id="41985" name="Picture 19" descr="MF029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214688"/>
            <a:ext cx="4032250" cy="3382962"/>
          </a:xfrm>
        </p:spPr>
      </p:pic>
      <p:pic>
        <p:nvPicPr>
          <p:cNvPr id="41986" name="Picture 22" descr="Изображение 2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0" y="3214688"/>
            <a:ext cx="4584700" cy="3438525"/>
          </a:xfrm>
        </p:spPr>
      </p:pic>
      <p:pic>
        <p:nvPicPr>
          <p:cNvPr id="41987" name="Picture 25" descr="Изображение 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214688"/>
            <a:ext cx="4584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WordArt 2"/>
          <p:cNvSpPr>
            <a:spLocks noChangeArrowheads="1" noChangeShapeType="1" noTextEdit="1"/>
          </p:cNvSpPr>
          <p:nvPr/>
        </p:nvSpPr>
        <p:spPr bwMode="auto">
          <a:xfrm>
            <a:off x="642938" y="642938"/>
            <a:ext cx="7358062" cy="38576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внимание!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435600" y="4868863"/>
            <a:ext cx="370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dirty="0"/>
          </a:p>
        </p:txBody>
      </p:sp>
    </p:spTree>
  </p:cSld>
  <p:clrMapOvr>
    <a:masterClrMapping/>
  </p:clrMapOvr>
  <p:transition spd="med"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5" y="4869160"/>
          <a:ext cx="1023392" cy="101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392"/>
              </a:tblGrid>
              <a:tr h="10189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19671" y="4869160"/>
          <a:ext cx="100811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71801" y="4869161"/>
          <a:ext cx="100811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23928" y="4869160"/>
          <a:ext cx="100811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76057" y="4869160"/>
          <a:ext cx="1008111" cy="101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</a:tblGrid>
              <a:tr h="10189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228185" y="4869159"/>
          <a:ext cx="100811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380312" y="4869160"/>
          <a:ext cx="959768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23850" y="4005263"/>
            <a:ext cx="9350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/>
              <a:t>С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547813" y="4005263"/>
            <a:ext cx="93662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 dirty="0"/>
              <a:t>Л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771775" y="4005263"/>
            <a:ext cx="10080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/>
              <a:t>А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067175" y="4005263"/>
            <a:ext cx="100647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 dirty="0"/>
              <a:t>В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364163" y="4005263"/>
            <a:ext cx="10080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/>
              <a:t>Я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588125" y="4005263"/>
            <a:ext cx="10080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/>
              <a:t>Н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7812088" y="4005263"/>
            <a:ext cx="9350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 dirty="0"/>
              <a:t>Е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3528" y="4005064"/>
            <a:ext cx="9350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 dirty="0"/>
              <a:t>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765175"/>
            <a:ext cx="3024188" cy="1295400"/>
          </a:xfrm>
        </p:spPr>
        <p:txBody>
          <a:bodyPr/>
          <a:lstStyle/>
          <a:p>
            <a:pPr eaLnBrk="1" hangingPunct="1"/>
            <a:r>
              <a:rPr lang="ru-RU" sz="6000" dirty="0" smtClean="0">
                <a:solidFill>
                  <a:srgbClr val="FF0000"/>
                </a:solidFill>
              </a:rPr>
              <a:t>Р У С Ь</a:t>
            </a:r>
          </a:p>
        </p:txBody>
      </p:sp>
      <p:pic>
        <p:nvPicPr>
          <p:cNvPr id="3891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068960"/>
            <a:ext cx="4470400" cy="2770909"/>
          </a:xfrm>
        </p:spPr>
      </p:pic>
      <p:pic>
        <p:nvPicPr>
          <p:cNvPr id="38915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692696"/>
            <a:ext cx="4336586" cy="4320480"/>
          </a:xfrm>
        </p:spPr>
      </p:pic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1 слай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172000" cy="61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 descr="3dflagsdotcom_russi_2fawm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5675" y="260648"/>
            <a:ext cx="1838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 descr="rusgerb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12382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1187624" y="404664"/>
            <a:ext cx="5832475" cy="193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Национальные символы </a:t>
            </a:r>
          </a:p>
          <a:p>
            <a:pPr algn="ctr"/>
            <a:r>
              <a:rPr lang="ru-RU" sz="3600" kern="10" spc="72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России</a:t>
            </a:r>
          </a:p>
        </p:txBody>
      </p:sp>
      <p:pic>
        <p:nvPicPr>
          <p:cNvPr id="6" name="bez_slov_-_gimn_rossi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845" decel="100000"/>
                                        <p:tgtEl>
                                          <p:spTgt spid="10137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845" decel="100000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845" decel="100000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2" dur="1230" decel="100000"/>
                                        <p:tgtEl>
                                          <p:spTgt spid="10138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3" dur="1230" decel="10000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5" dur="1230" decel="10000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10137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0" dur="1230" decel="100000"/>
                                        <p:tgtEl>
                                          <p:spTgt spid="10138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1" dur="1230" decel="10000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3" dur="1230" decel="10000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45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1381" grpId="0" animBg="1"/>
      <p:bldP spid="10138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2"/>
          <p:cNvSpPr>
            <a:spLocks noChangeArrowheads="1" noChangeShapeType="1" noTextEdit="1"/>
          </p:cNvSpPr>
          <p:nvPr/>
        </p:nvSpPr>
        <p:spPr bwMode="auto">
          <a:xfrm>
            <a:off x="2124075" y="692150"/>
            <a:ext cx="317341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Гимн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5003800" y="0"/>
            <a:ext cx="41402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latin typeface="Tahoma" pitchFamily="34" charset="0"/>
              </a:rPr>
              <a:t/>
            </a:r>
            <a:br>
              <a:rPr lang="ru-RU" sz="1400" dirty="0">
                <a:latin typeface="Tahoma" pitchFamily="34" charset="0"/>
              </a:rPr>
            </a:br>
            <a:r>
              <a:rPr lang="ru-RU" sz="1400" b="1" dirty="0">
                <a:latin typeface="Times New Roman" pitchFamily="18" charset="0"/>
              </a:rPr>
              <a:t>1-й куплет:</a:t>
            </a:r>
            <a:r>
              <a:rPr lang="ru-RU" sz="1400" dirty="0">
                <a:latin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Россия - священная наша держава,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Россия - любимая наша страна.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Могучая воля, великая слава -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Твое достоянье на все времена!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b="1" dirty="0">
                <a:latin typeface="Times New Roman" pitchFamily="18" charset="0"/>
              </a:rPr>
              <a:t>Припев:</a:t>
            </a:r>
            <a:r>
              <a:rPr lang="ru-RU" sz="1400" dirty="0">
                <a:latin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Славься, Отечество наше свободное, 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Братских народов союз вековой, 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Предками данная мудрость народная! 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Славься, страна! Мы гордимся тобой!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b="1" dirty="0">
                <a:latin typeface="Times New Roman" pitchFamily="18" charset="0"/>
              </a:rPr>
              <a:t>2-й куплет:</a:t>
            </a:r>
            <a:r>
              <a:rPr lang="ru-RU" sz="1400" dirty="0">
                <a:latin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От южных морей до полярного края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Раскинулись наши леса и поля.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Одна ты на свете! Одна ты такая -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Хранимая Богом родная земля!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b="1" dirty="0">
                <a:latin typeface="Times New Roman" pitchFamily="18" charset="0"/>
              </a:rPr>
              <a:t>Припев:</a:t>
            </a:r>
            <a:r>
              <a:rPr lang="ru-RU" sz="1400" dirty="0">
                <a:latin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Славься, Отечество наше свободное, 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Братских народов союз вековой, 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Предками данная мудрость народная! 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Славься, страна! Мы гордимся тобой!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b="1" dirty="0">
                <a:latin typeface="Times New Roman" pitchFamily="18" charset="0"/>
              </a:rPr>
              <a:t>3-й куплет</a:t>
            </a:r>
            <a:r>
              <a:rPr lang="ru-RU" sz="1400" dirty="0">
                <a:latin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Широкий простор для мечты и для жизни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Грядущие нам открывают года.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Нам силу дает наша верность Отчизне.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Так было, так есть и так будет всегда!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b="1" dirty="0">
                <a:latin typeface="Times New Roman" pitchFamily="18" charset="0"/>
              </a:rPr>
              <a:t>Припев:</a:t>
            </a:r>
            <a:r>
              <a:rPr lang="ru-RU" sz="1400" dirty="0">
                <a:latin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Славься, Отечество наше свободное, 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Братских народов союз вековой, 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Предками данная мудрость народная! </a:t>
            </a:r>
            <a:br>
              <a:rPr lang="ru-RU" sz="1400" dirty="0">
                <a:latin typeface="Times New Roman" pitchFamily="18" charset="0"/>
              </a:rPr>
            </a:br>
            <a:r>
              <a:rPr lang="ru-RU" sz="1400" dirty="0">
                <a:latin typeface="Times New Roman" pitchFamily="18" charset="0"/>
              </a:rPr>
              <a:t>Славься, страна! Мы гордимся тобой!</a:t>
            </a:r>
            <a:r>
              <a:rPr lang="ru-RU" sz="1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331913" y="1412875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Дата принятия:</a:t>
            </a:r>
            <a:r>
              <a:rPr lang="ru-RU">
                <a:latin typeface="Times New Roman" pitchFamily="18" charset="0"/>
              </a:rPr>
              <a:t> 07.03.2001</a:t>
            </a:r>
            <a:endParaRPr lang="ru-RU" sz="3200">
              <a:latin typeface="Times New Roman" pitchFamily="18" charset="0"/>
            </a:endParaRPr>
          </a:p>
        </p:txBody>
      </p:sp>
      <p:pic>
        <p:nvPicPr>
          <p:cNvPr id="23556" name="Picture 5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5654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243138" y="2644775"/>
            <a:ext cx="25304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музыка: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А.В.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Александров</a:t>
            </a: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3558" name="Picture 7" descr="mihalkov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437063"/>
            <a:ext cx="12668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2571750" y="4805363"/>
            <a:ext cx="2062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слова: </a:t>
            </a:r>
          </a:p>
          <a:p>
            <a:pPr algn="ctr"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С.В.Михалков</a:t>
            </a:r>
          </a:p>
        </p:txBody>
      </p:sp>
    </p:spTree>
  </p:cSld>
  <p:clrMapOvr>
    <a:masterClrMapping/>
  </p:clrMapOvr>
  <p:transition spd="med" advTm="6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565400"/>
            <a:ext cx="8713787" cy="172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smtClean="0">
                <a:latin typeface="Times New Roman" pitchFamily="18" charset="0"/>
              </a:rPr>
              <a:t>Белый цвет </a:t>
            </a:r>
            <a:r>
              <a:rPr lang="ru-RU" sz="3200" b="1" smtClean="0">
                <a:solidFill>
                  <a:schemeClr val="folHlink"/>
                </a:solidFill>
                <a:latin typeface="Times New Roman" pitchFamily="18" charset="0"/>
              </a:rPr>
              <a:t>-</a:t>
            </a:r>
            <a:r>
              <a:rPr lang="en-US" sz="3200" b="1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ru-RU" sz="3200" b="1" smtClean="0">
                <a:solidFill>
                  <a:schemeClr val="folHlink"/>
                </a:solidFill>
                <a:latin typeface="Times New Roman" pitchFamily="18" charset="0"/>
              </a:rPr>
              <a:t>благородство, совершенство.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</a:rPr>
              <a:t>Синий цвет</a:t>
            </a:r>
            <a:r>
              <a:rPr lang="ru-RU" sz="3200" b="1" smtClean="0">
                <a:latin typeface="Times New Roman" pitchFamily="18" charset="0"/>
              </a:rPr>
              <a:t> </a:t>
            </a:r>
            <a:r>
              <a:rPr lang="ru-RU" sz="3200" b="1" smtClean="0">
                <a:solidFill>
                  <a:schemeClr val="folHlink"/>
                </a:solidFill>
                <a:latin typeface="Times New Roman" pitchFamily="18" charset="0"/>
              </a:rPr>
              <a:t>- это небо, верность.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>Красный цвет</a:t>
            </a:r>
            <a:r>
              <a:rPr lang="ru-RU" sz="3200" b="1" smtClean="0">
                <a:latin typeface="Times New Roman" pitchFamily="18" charset="0"/>
              </a:rPr>
              <a:t> </a:t>
            </a:r>
            <a:r>
              <a:rPr lang="ru-RU" sz="3200" b="1" smtClean="0">
                <a:solidFill>
                  <a:schemeClr val="folHlink"/>
                </a:solidFill>
                <a:latin typeface="Times New Roman" pitchFamily="18" charset="0"/>
              </a:rPr>
              <a:t>означает отвагу, мужество и героизм.</a:t>
            </a:r>
            <a:r>
              <a:rPr lang="ru-RU" sz="3200" b="1" smtClean="0">
                <a:latin typeface="Times New Roman" pitchFamily="18" charset="0"/>
              </a:rPr>
              <a:t> </a:t>
            </a:r>
            <a:endParaRPr lang="ru-RU" sz="3200" b="1" smtClean="0">
              <a:solidFill>
                <a:schemeClr val="folHlink"/>
              </a:solidFill>
            </a:endParaRPr>
          </a:p>
        </p:txBody>
      </p:sp>
      <p:sp>
        <p:nvSpPr>
          <p:cNvPr id="108548" name="WordArt 4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81375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Цвета российского флага означают:</a:t>
            </a:r>
          </a:p>
        </p:txBody>
      </p:sp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47" grpId="1"/>
      <p:bldP spid="108548" grpId="0" animBg="1"/>
      <p:bldP spid="1085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WordArt 2"/>
          <p:cNvSpPr>
            <a:spLocks noChangeArrowheads="1" noChangeShapeType="1" noTextEdit="1"/>
          </p:cNvSpPr>
          <p:nvPr/>
        </p:nvSpPr>
        <p:spPr bwMode="auto">
          <a:xfrm>
            <a:off x="3203848" y="548680"/>
            <a:ext cx="324167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Герб</a:t>
            </a:r>
          </a:p>
        </p:txBody>
      </p:sp>
      <p:pic>
        <p:nvPicPr>
          <p:cNvPr id="105475" name="Picture 3" descr="rusgerb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352583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4" grpId="1" animBg="1"/>
    </p:bldLst>
  </p:timing>
</p:sld>
</file>

<file path=ppt/theme/theme1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409</Words>
  <Application>Microsoft Office PowerPoint</Application>
  <PresentationFormat>Экран (4:3)</PresentationFormat>
  <Paragraphs>69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Каскад</vt:lpstr>
      <vt:lpstr>«Умники  и                   умницы»</vt:lpstr>
      <vt:lpstr>Слайд 2</vt:lpstr>
      <vt:lpstr>Слайд 3</vt:lpstr>
      <vt:lpstr>Слайд 4</vt:lpstr>
      <vt:lpstr>Р У С Ь</vt:lpstr>
      <vt:lpstr>Слайд 6</vt:lpstr>
      <vt:lpstr>Слайд 7</vt:lpstr>
      <vt:lpstr>Слайд 8</vt:lpstr>
      <vt:lpstr>Слайд 9</vt:lpstr>
      <vt:lpstr>Слайд 10</vt:lpstr>
      <vt:lpstr>Слайд 11</vt:lpstr>
      <vt:lpstr>   Береза всегда считалась символом России, символом ее одухотворенности, процветания и долголетия.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России</dc:title>
  <dc:creator>1</dc:creator>
  <cp:lastModifiedBy>1</cp:lastModifiedBy>
  <cp:revision>61</cp:revision>
  <dcterms:created xsi:type="dcterms:W3CDTF">2009-06-12T18:25:27Z</dcterms:created>
  <dcterms:modified xsi:type="dcterms:W3CDTF">2014-11-30T19:02:16Z</dcterms:modified>
</cp:coreProperties>
</file>