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heme/themeOverride12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Default Extension="bin" ContentType="application/vnd.ms-office.legacyDiagramTex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Override9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30" r:id="rId2"/>
    <p:sldMasterId id="2147483775" r:id="rId3"/>
    <p:sldMasterId id="2147483779" r:id="rId4"/>
    <p:sldMasterId id="2147483781" r:id="rId5"/>
    <p:sldMasterId id="2147483785" r:id="rId6"/>
    <p:sldMasterId id="2147483787" r:id="rId7"/>
    <p:sldMasterId id="2147483795" r:id="rId8"/>
    <p:sldMasterId id="2147483805" r:id="rId9"/>
    <p:sldMasterId id="2147483813" r:id="rId10"/>
    <p:sldMasterId id="2147483817" r:id="rId11"/>
    <p:sldMasterId id="2147483827" r:id="rId12"/>
  </p:sldMasterIdLst>
  <p:sldIdLst>
    <p:sldId id="272" r:id="rId13"/>
    <p:sldId id="294" r:id="rId14"/>
    <p:sldId id="296" r:id="rId15"/>
    <p:sldId id="295" r:id="rId16"/>
    <p:sldId id="297" r:id="rId17"/>
    <p:sldId id="301" r:id="rId18"/>
    <p:sldId id="299" r:id="rId19"/>
    <p:sldId id="300" r:id="rId20"/>
    <p:sldId id="258" r:id="rId21"/>
    <p:sldId id="269" r:id="rId22"/>
    <p:sldId id="298" r:id="rId23"/>
    <p:sldId id="262" r:id="rId24"/>
    <p:sldId id="293" r:id="rId25"/>
    <p:sldId id="257" r:id="rId26"/>
    <p:sldId id="292" r:id="rId27"/>
    <p:sldId id="303" r:id="rId28"/>
    <p:sldId id="305" r:id="rId29"/>
    <p:sldId id="306" r:id="rId30"/>
    <p:sldId id="307" r:id="rId31"/>
    <p:sldId id="308" r:id="rId32"/>
    <p:sldId id="309" r:id="rId33"/>
    <p:sldId id="31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FF"/>
    <a:srgbClr val="996633"/>
    <a:srgbClr val="CC99FF"/>
    <a:srgbClr val="99FF99"/>
    <a:srgbClr val="CCCCFF"/>
    <a:srgbClr val="CCFFFF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microsoft.com/office/2006/relationships/legacyDocTextInfo" Target="legacyDocTextInfo.bin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23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23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AA5D087-3C52-4B34-8A23-4F5571E1D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76957-F78B-4A6F-99F8-1E0199BCD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3FE6C-592B-4D61-92E7-D8C3A5C95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772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772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7C5EC-CE95-495E-BD0A-84A7BCCCE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2A33E-6EB3-4365-8216-3098F69BB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EA761-25B3-40BC-B734-3F11F383F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009DA-E2A6-40C8-986A-0C3DEAE11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63C35-0C43-4FA5-8CEB-B1B96C683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F85B3-6FE6-45ED-99F5-218FCC0DD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5A6C-5890-4C87-877B-B0134D12D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D0496-1525-4A54-AB6B-64416CA26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6949F-6CBF-4526-9DF5-CD5185131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17C19-11CC-4B28-907B-A35257826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BCB5F-FF63-43F3-B098-85C83BF5B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72E2E-7E05-4513-9E9B-55B466E03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mb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106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3DAF3-141E-45EF-9ADC-9D978EF4F5F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43402-7670-46C3-80EA-0E91027FB10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C95C4-B9D6-4933-88A2-ACBB5A70F73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D74C7-0F4C-4B83-BF4E-ADE04352AB1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43C16-0E00-48C9-AB5F-17CF1893E26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1F5AB-CB88-41D9-B15D-EB4347CBB47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2973-BC9F-464A-ADD0-F353686B172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C29C1-7F1A-40FA-80AC-E8288FA8AA4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935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35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6647-F54D-40B5-8797-3FF4AE203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D1C94-01AF-4748-AFE4-29D60196577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1A0C7-DC06-46D6-9927-69AE3DF8C93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5F42F-F91A-4BA7-872D-55E9606AC38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 advClick="0" advTm="16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17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D3DC7-DE83-4257-808C-7DB740D94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13F5D-0510-43EE-AD9A-5E4C4A4E8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6E2F8-38CF-464E-8CF9-D9A889D62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4428-4A66-46E9-963C-E3C46636B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F02E6-1C83-4D15-9658-83992F6E3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F61D-3E8D-460A-B174-AB6DC7E2F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87314-E79C-4FCA-A1A7-5A4511111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AC870-FC17-4CFF-BBE6-A39D32428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A6C53-BBAE-4B79-841A-61AFF091B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D61F6-BF53-4C39-9671-BE78CC618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A1082-2C3D-4ED2-A5E2-5A4A6DEC1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90C69-AA72-4CF7-B82D-68680E7C7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74EAC-1FC5-43DE-8C1D-465243265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C9B91-EBD2-466A-B54E-D175FE50C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D14E8-A17C-4638-A548-E8F238319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CA6A-7202-49AB-AD78-514852BEA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9705B-81EE-4131-9FAE-CEC595F4A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6A75E-9718-47CB-90F9-B43579C07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80CA-CF07-42C2-AC00-2CF6A79ED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6C039-2B6F-4385-8113-0B5800751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1EF6-2176-41AE-A033-474E0F690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5C195-BAEE-4B1F-BCC7-706496AE1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98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98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CBD24-CFA7-4639-A86C-B140C3B2F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E98BA-BF49-428B-8148-3D0A30222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16039-C6C3-49BD-B11A-4D20D7157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FB949-8B9A-494A-9C6C-9F717D42E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A0BFC-C43B-4058-B8CF-8F1783396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76463-05C3-40DF-B6C2-69D7C64E5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3806C-40AD-4385-930D-700D24E05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ADA03-15B7-474C-95D2-73C02A52E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96C4E-AD47-4D02-BFAA-805BE1DF3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387B-B1A9-466D-A3AF-D1884AE16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6BFCA-7EA4-4656-ABF2-F161A6FD6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EA461-69DD-4472-BFF7-BA71DC19A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8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0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6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8849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849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02B1E-A81E-450D-8BD9-2964AA3BB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0E63F-36D1-4C5A-9138-CB5E27199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A9EC3-2E5A-424A-B388-705F3D7E6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A5DE8-1B6B-4872-9422-83643F8AC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59ABB-B64B-49AD-80C0-AC79016F1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DE9F-4A54-4041-A8FF-19F90DE8F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8971A-883E-49BD-BD67-18966FFD8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401C3-C5AB-4716-8B5D-A46EAA7EC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E7309-647F-42CA-9C3F-85459D7FA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9987-3B1C-4EEB-9917-ED32FDC97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F2572-989D-4303-B305-413CB6ECD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B99BB-C8FD-4C7F-AFA1-7D09C5ED5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754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54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DF97C-A6DB-4951-85DB-01B2CDBC0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75E2F-74E2-4EE5-81D5-01FFB4807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3A153-2F6E-4109-9781-02BDFDC16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A2162-E1F2-4BD6-82F8-4460B390D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2642-C953-4F29-9C58-EDCA74485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F3F8A-76E5-46FE-B359-92E4A9163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3C78A-F302-4391-A194-4EA7DAAFC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8B6D7-536B-4A9A-9A29-DFF3F2ED6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06CF1-922B-4ED2-9E34-4E425B367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D29A2-30EA-45D9-A5F3-A38F220EB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D1996-18B0-46AF-8895-55F5F2BAB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BE87-0B22-4F4B-AAFC-43DAEAB70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970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700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E464D0C3-E36F-4FD7-B48F-102E41063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287DD-0484-4C1E-9153-C60612B0E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C8328-8795-48CF-8EC1-D6AB51873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CDF6A-12E8-4F53-895F-293943617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18209-49E4-413F-B1AF-BC9D4FAD1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B574-3770-4D8D-AF46-FA9AF3590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66C8-1946-40F6-8012-81BC31FE6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88F7E-871C-4241-B03D-DD8C23465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BB4DF-1B5C-4342-9532-D42CA2F84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4384-F00F-45DF-943C-ABE0A82E4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A0CB-4872-42C1-AA6D-B014F8A95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7D278-44F0-462A-AFAF-20F45AA91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48686-5CB4-494D-86C9-EB31BF27F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65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BB7438-8A6F-45F9-BAF7-E7B529982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4FD0-65D7-4466-9923-4E560EA88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7919E-7D63-4C23-BA9A-65335BB46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1998-61FE-49EC-875F-D7412648C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EB684-0E3B-4B78-97A9-75ED9B195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EF2C6-166B-48BF-A470-CBBA3A425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AF32D-01B8-4F54-8BED-D2CC55DC2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A6FF2-7017-48E2-8287-0794E8C3D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4F721-D691-41BC-BE09-C9029DDEF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EC36C-7F72-4D8D-8063-7290E14D2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0E532-191C-4E1E-A2CA-DF336E496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82EF1-692C-4809-AD1C-3D11B8EAA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270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741F4-8BD4-49FD-BF64-654AB205B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4E1E3-3F2E-44F5-8F0C-24CC7D508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42F71-BF7F-446F-9AE7-F60385242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C6B2B-A30D-49D5-A770-B38535348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7E9B6-8764-4037-9CA3-025ED18C8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BBED-93DF-4639-AB5C-AE3ECC2CC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5DFE1-3307-4D74-B838-72A674422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F034-72CD-4361-97DA-DC0D2AEBE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8AF87-AD74-45CB-8B63-35E154E35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079B-E89F-42E3-8C7A-85984ACC9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E31DD-9B9D-446B-9B38-E93B2DA24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635A6-1B74-4A31-9226-010015EB1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9CD49-57A5-4D4E-A5F1-799987CAB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659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59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EDCC7-59B2-4CE3-B2D9-D0F5F259B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5C17D-A61D-458A-B688-0C506D2D2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0E554-7E6A-46FB-BFE7-25A04DCB9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7A813-EDB0-4F7E-A9C7-55CC3E5AC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D5FE-E39C-48F9-B082-16CECF377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A921-D4D9-49DC-AA07-CD5EDC9F2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BCD0F-FDE2-4D45-97ED-3F85F9786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51123-40E7-4401-B9CC-85E2374CB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341F5-6BE3-4EE3-8580-A0E32BF7B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E600-EA54-467F-8672-69809EE1F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413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1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13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3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364440B-F415-43F0-9E38-5E5CFA0F0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50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1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1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1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1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1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1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1" grpId="0"/>
      <p:bldP spid="14132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13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13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13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13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13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13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13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13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13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13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13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13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13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13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13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762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62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62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27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762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2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2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2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2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2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2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2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2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2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2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2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2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762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62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62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624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624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62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625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625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625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625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625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28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7625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25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25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25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26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7626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626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762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762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62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62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FB8DBEF-A142-40B6-A7E6-545D2AEA1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762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5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transition spd="med" advClick="0" advTm="1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6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6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6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6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6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6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6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6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6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6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6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6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63" grpId="0"/>
      <p:bldP spid="107626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6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6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6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6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6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6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6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6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6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6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6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105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105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05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05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C11D7929-C2F8-4E75-BA27-195A9679FAC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10592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3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3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3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3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3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3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3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3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3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3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4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4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4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4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4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4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4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4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4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4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5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5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5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5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5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5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5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5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5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95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ransition spd="med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5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5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5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5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5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5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5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5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5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23" grpId="0"/>
      <p:bldP spid="110592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407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407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07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07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7C3E6B1-4319-4DF6-8DD3-7FBEA6B27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4074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4074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407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07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07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07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07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07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07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07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07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334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334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4075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075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076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14076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076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076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335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4076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076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076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076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076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077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077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077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332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4077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077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32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332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4077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332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4078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078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078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078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078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078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078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4078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14078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0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0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0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39" grpId="0"/>
      <p:bldP spid="114074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0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074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0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074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0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074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0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074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0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074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07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8616F59-0FD3-4361-B46B-C5B496469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925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925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925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925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925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925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925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925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925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925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25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2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51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2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2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2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2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2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2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2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2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2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2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6" grpId="0"/>
      <p:bldP spid="1925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25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25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25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25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25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25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1881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882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882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88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88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88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88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252C42ED-215D-4234-B025-B15F79667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2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8742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29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8742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743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743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8743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31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8743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743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743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743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743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6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8744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744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744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5132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8744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744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744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3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874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74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74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34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8745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745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745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8745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745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745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745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745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746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746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746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746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746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746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746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746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746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874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747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747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74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747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AA6F285-FB29-4ACE-97C1-6B7790100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7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7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7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7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7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7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7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7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7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7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7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7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7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7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7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69" grpId="0"/>
      <p:bldP spid="48747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7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747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7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747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7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747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7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747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7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747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74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7446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446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446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44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44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44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44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44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744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44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44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F3326BC-89BD-4AD2-B3E9-11384BBBC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744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4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57447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717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59597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597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17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9597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597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9597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59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59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59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59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D1828A5-71D3-4E58-ACB1-5C44ABB84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</p:sldLayoutIdLst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5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5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5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5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5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5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5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5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5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5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5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5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5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5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5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5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5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7" grpId="0"/>
      <p:bldP spid="59597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59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59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59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59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59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59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59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59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59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59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59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8F588F8E-39D2-42B1-B65A-3AF833F11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657416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7417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57418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57419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57420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0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72601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pic>
          <p:nvPicPr>
            <p:cNvPr id="9225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60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60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60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60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369FA60-EEEF-4106-A2F9-4575653B2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1" grpId="0"/>
      <p:bldP spid="72602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6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60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6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60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6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60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6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60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6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60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60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764931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64932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64933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649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49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49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49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49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52A0C129-90AF-44AE-AC8F-F95018ACD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58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4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4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4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4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4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4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4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4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4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4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4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4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4" grpId="0"/>
      <p:bldP spid="76493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49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49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49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49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49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49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49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49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49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49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49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115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80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14.wmf"/><Relationship Id="rId3" Type="http://schemas.openxmlformats.org/officeDocument/2006/relationships/image" Target="../media/image31.wmf"/><Relationship Id="rId7" Type="http://schemas.openxmlformats.org/officeDocument/2006/relationships/image" Target="../media/image34.wmf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104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3.wmf"/><Relationship Id="rId11" Type="http://schemas.openxmlformats.org/officeDocument/2006/relationships/image" Target="../media/image37.png"/><Relationship Id="rId5" Type="http://schemas.openxmlformats.org/officeDocument/2006/relationships/image" Target="../media/image28.wmf"/><Relationship Id="rId15" Type="http://schemas.openxmlformats.org/officeDocument/2006/relationships/image" Target="../media/image18.wmf"/><Relationship Id="rId10" Type="http://schemas.openxmlformats.org/officeDocument/2006/relationships/image" Target="../media/image36.wmf"/><Relationship Id="rId4" Type="http://schemas.openxmlformats.org/officeDocument/2006/relationships/image" Target="../media/image32.wmf"/><Relationship Id="rId9" Type="http://schemas.openxmlformats.org/officeDocument/2006/relationships/image" Target="../media/image35.wmf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3.jpeg"/><Relationship Id="rId5" Type="http://schemas.openxmlformats.org/officeDocument/2006/relationships/image" Target="../media/image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6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Рисунок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Рисунок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76962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АЗБУКА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ЗДОРОВЬЯ</a:t>
            </a:r>
          </a:p>
        </p:txBody>
      </p:sp>
      <p:pic>
        <p:nvPicPr>
          <p:cNvPr id="26629" name="Picture 5" descr="img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267200"/>
            <a:ext cx="14382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543800" cy="5032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Полезные и вредные продукты: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200" smtClean="0"/>
              <a:t>	</a:t>
            </a:r>
          </a:p>
        </p:txBody>
      </p:sp>
      <p:pic>
        <p:nvPicPr>
          <p:cNvPr id="35844" name="Picture 13" descr="FD0018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43000"/>
            <a:ext cx="2305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4" descr="FD0096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590800"/>
            <a:ext cx="200183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5" descr="FD00963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5013325"/>
            <a:ext cx="17367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16"/>
          <p:cNvSpPr>
            <a:spLocks noChangeArrowheads="1"/>
          </p:cNvSpPr>
          <p:nvPr/>
        </p:nvSpPr>
        <p:spPr bwMode="auto">
          <a:xfrm>
            <a:off x="152400" y="1371600"/>
            <a:ext cx="4191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33CC33"/>
                </a:solidFill>
                <a:latin typeface="Times New Roman" pitchFamily="18" charset="0"/>
              </a:rPr>
              <a:t>Надо кушать помидоры,</a:t>
            </a:r>
            <a:br>
              <a:rPr lang="ru-RU" sz="2400" b="1">
                <a:solidFill>
                  <a:srgbClr val="33CC33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33CC33"/>
                </a:solidFill>
                <a:latin typeface="Times New Roman" pitchFamily="18" charset="0"/>
              </a:rPr>
              <a:t>Фрукты, овощи, лимоны,</a:t>
            </a:r>
            <a:br>
              <a:rPr lang="ru-RU" sz="2400" b="1">
                <a:solidFill>
                  <a:srgbClr val="33CC33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33CC33"/>
                </a:solidFill>
                <a:latin typeface="Times New Roman" pitchFamily="18" charset="0"/>
              </a:rPr>
              <a:t>Кашу – утром, суп – в обед,</a:t>
            </a:r>
            <a:br>
              <a:rPr lang="ru-RU" sz="2400" b="1">
                <a:solidFill>
                  <a:srgbClr val="33CC33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33CC33"/>
                </a:solidFill>
                <a:latin typeface="Times New Roman" pitchFamily="18" charset="0"/>
              </a:rPr>
              <a:t>А на ужин – винегрет. </a:t>
            </a:r>
          </a:p>
        </p:txBody>
      </p:sp>
      <p:sp>
        <p:nvSpPr>
          <p:cNvPr id="35848" name="Rectangle 17"/>
          <p:cNvSpPr>
            <a:spLocks noChangeArrowheads="1"/>
          </p:cNvSpPr>
          <p:nvPr/>
        </p:nvSpPr>
        <p:spPr bwMode="auto">
          <a:xfrm>
            <a:off x="2362200" y="3124200"/>
            <a:ext cx="4876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FF9933"/>
                </a:solidFill>
                <a:latin typeface="Times New Roman" pitchFamily="18" charset="0"/>
              </a:rPr>
              <a:t>Ну, а если свой обед</a:t>
            </a:r>
            <a:br>
              <a:rPr lang="ru-RU" sz="2400" b="1">
                <a:solidFill>
                  <a:srgbClr val="FF9933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FF9933"/>
                </a:solidFill>
                <a:latin typeface="Times New Roman" pitchFamily="18" charset="0"/>
              </a:rPr>
              <a:t>Ты начнешь с кулька конфет,</a:t>
            </a:r>
            <a:br>
              <a:rPr lang="ru-RU" sz="2400" b="1">
                <a:solidFill>
                  <a:srgbClr val="FF9933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FF9933"/>
                </a:solidFill>
                <a:latin typeface="Times New Roman" pitchFamily="18" charset="0"/>
              </a:rPr>
              <a:t>Жвачкой импортной закусишь,</a:t>
            </a:r>
            <a:br>
              <a:rPr lang="ru-RU" sz="2400" b="1">
                <a:solidFill>
                  <a:srgbClr val="FF9933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FF9933"/>
                </a:solidFill>
                <a:latin typeface="Times New Roman" pitchFamily="18" charset="0"/>
              </a:rPr>
              <a:t>Шоколадом подсластишь,</a:t>
            </a:r>
          </a:p>
        </p:txBody>
      </p:sp>
      <p:sp>
        <p:nvSpPr>
          <p:cNvPr id="35849" name="Rectangle 18"/>
          <p:cNvSpPr>
            <a:spLocks noChangeArrowheads="1"/>
          </p:cNvSpPr>
          <p:nvPr/>
        </p:nvSpPr>
        <p:spPr bwMode="auto">
          <a:xfrm>
            <a:off x="457200" y="4953000"/>
            <a:ext cx="449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  <a:latin typeface="Times New Roman" pitchFamily="18" charset="0"/>
              </a:rPr>
              <a:t>То тогда наверняка</a:t>
            </a:r>
            <a:br>
              <a:rPr lang="ru-RU" sz="2400" b="1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chemeClr val="folHlink"/>
                </a:solidFill>
                <a:latin typeface="Times New Roman" pitchFamily="18" charset="0"/>
              </a:rPr>
              <a:t>Ваши спутники всегда -</a:t>
            </a:r>
            <a:br>
              <a:rPr lang="ru-RU" sz="2400" b="1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chemeClr val="folHlink"/>
                </a:solidFill>
                <a:latin typeface="Times New Roman" pitchFamily="18" charset="0"/>
              </a:rPr>
              <a:t>Близорукость, бледный вид</a:t>
            </a:r>
            <a:br>
              <a:rPr lang="ru-RU" sz="2400" b="1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chemeClr val="folHlink"/>
                </a:solidFill>
                <a:latin typeface="Times New Roman" pitchFamily="18" charset="0"/>
              </a:rPr>
              <a:t>И неважный аппетит.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Click="0" advTm="1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381000"/>
            <a:ext cx="419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«Соблюдай режим труда и быта, и будет здоровье крепче гранита»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057400"/>
            <a:ext cx="6934200" cy="3506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Кто жить умеет по часам и ценит каждый час,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Того не надо по утрам будить по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                                         десять раз.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 он не станет говорить, что лень ему вставать,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Зарядку делать, руки мыть 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                           застилать кровать.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Успеет он одеться в срок, умыться и поесть,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И раньше, чем звенит звонок, за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                        парту в школе сесть.</a:t>
            </a: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6868" name="Picture 4" descr="040116_coq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54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«Кто табачное зелье любит, </a:t>
            </a:r>
            <a:br>
              <a:rPr lang="ru-RU" sz="4000" b="1" smtClean="0"/>
            </a:br>
            <a:r>
              <a:rPr lang="ru-RU" sz="4000" b="1" smtClean="0"/>
              <a:t>                      тот сам себя и губит!»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2236788"/>
            <a:ext cx="5457825" cy="36274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700" smtClean="0"/>
              <a:t>	</a:t>
            </a:r>
            <a:r>
              <a:rPr lang="ru-RU" sz="2700" smtClean="0">
                <a:latin typeface="Times New Roman" pitchFamily="18" charset="0"/>
              </a:rPr>
              <a:t>Сигареты — никотин,</a:t>
            </a:r>
            <a:br>
              <a:rPr lang="ru-RU" sz="2700" smtClean="0">
                <a:latin typeface="Times New Roman" pitchFamily="18" charset="0"/>
              </a:rPr>
            </a:br>
            <a:r>
              <a:rPr lang="ru-RU" sz="2700" b="1" smtClean="0">
                <a:latin typeface="Times New Roman" pitchFamily="18" charset="0"/>
              </a:rPr>
              <a:t>ВРАГ</a:t>
            </a:r>
            <a:r>
              <a:rPr lang="ru-RU" sz="2700" smtClean="0">
                <a:latin typeface="Times New Roman" pitchFamily="18" charset="0"/>
              </a:rPr>
              <a:t> всему номер один!</a:t>
            </a:r>
            <a:br>
              <a:rPr lang="ru-RU" sz="2700" smtClean="0">
                <a:latin typeface="Times New Roman" pitchFamily="18" charset="0"/>
              </a:rPr>
            </a:br>
            <a:r>
              <a:rPr lang="ru-RU" sz="2700" smtClean="0">
                <a:latin typeface="Times New Roman" pitchFamily="18" charset="0"/>
              </a:rPr>
              <a:t>Курят, что аж дым столбом!</a:t>
            </a:r>
            <a:br>
              <a:rPr lang="ru-RU" sz="2700" smtClean="0">
                <a:latin typeface="Times New Roman" pitchFamily="18" charset="0"/>
              </a:rPr>
            </a:br>
            <a:r>
              <a:rPr lang="ru-RU" sz="2700" smtClean="0">
                <a:latin typeface="Times New Roman" pitchFamily="18" charset="0"/>
              </a:rPr>
              <a:t>Отравляют табаком,</a:t>
            </a:r>
            <a:br>
              <a:rPr lang="ru-RU" sz="2700" smtClean="0">
                <a:latin typeface="Times New Roman" pitchFamily="18" charset="0"/>
              </a:rPr>
            </a:br>
            <a:r>
              <a:rPr lang="ru-RU" sz="2700" smtClean="0">
                <a:latin typeface="Times New Roman" pitchFamily="18" charset="0"/>
              </a:rPr>
              <a:t>Не заботясь о здоровье —</a:t>
            </a:r>
            <a:br>
              <a:rPr lang="ru-RU" sz="2700" smtClean="0">
                <a:latin typeface="Times New Roman" pitchFamily="18" charset="0"/>
              </a:rPr>
            </a:br>
            <a:r>
              <a:rPr lang="ru-RU" sz="2700" smtClean="0">
                <a:latin typeface="Times New Roman" pitchFamily="18" charset="0"/>
              </a:rPr>
              <a:t>Ни о своем, ни о чужом.</a:t>
            </a:r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pic>
        <p:nvPicPr>
          <p:cNvPr id="37892" name="Picture 5" descr="im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057400"/>
            <a:ext cx="31289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00CC"/>
            </a:gs>
            <a:gs pos="50000">
              <a:schemeClr val="accent2"/>
            </a:gs>
            <a:gs pos="100000">
              <a:srgbClr val="6600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NA0014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05000"/>
            <a:ext cx="44196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1981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</p:txBody>
      </p:sp>
      <p:pic>
        <p:nvPicPr>
          <p:cNvPr id="38916" name="Picture 5" descr="SL0024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524000"/>
            <a:ext cx="102076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FD00963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95400"/>
            <a:ext cx="1146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NA00595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87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 descr="DD00122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048000"/>
            <a:ext cx="1114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9" descr="FD00961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4114800"/>
            <a:ext cx="10906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0" descr="SL00246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4419600"/>
            <a:ext cx="13208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1" descr="SL00723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5562600"/>
            <a:ext cx="9144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4" descr="Здравствуй, лето!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3600" y="20574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5" descr="День здоровья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57912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6" descr="HH01303_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9200" y="3276600"/>
            <a:ext cx="1219200" cy="1219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8926" name="Picture 17" descr="img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5486400"/>
            <a:ext cx="990600" cy="99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8927" name="Picture 18" descr="PE01335_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76400" y="2133600"/>
            <a:ext cx="1371600" cy="99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8928" name="WordArt 20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696200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мы любим ... !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мы не любим...!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5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61288" cy="815975"/>
          </a:xfrm>
        </p:spPr>
        <p:txBody>
          <a:bodyPr/>
          <a:lstStyle/>
          <a:p>
            <a:pPr eaLnBrk="1" hangingPunct="1"/>
            <a:r>
              <a:rPr lang="ru-RU" sz="3800" b="1" smtClean="0">
                <a:latin typeface="Times New Roman" pitchFamily="18" charset="0"/>
              </a:rPr>
              <a:t>Компоненты здоровья:</a:t>
            </a:r>
          </a:p>
        </p:txBody>
      </p:sp>
      <p:graphicFrame>
        <p:nvGraphicFramePr>
          <p:cNvPr id="1026" name="Diagram 32"/>
          <p:cNvGraphicFramePr>
            <a:graphicFrameLocks/>
          </p:cNvGraphicFramePr>
          <p:nvPr>
            <p:ph idx="4294967295"/>
          </p:nvPr>
        </p:nvGraphicFramePr>
        <p:xfrm>
          <a:off x="763588" y="1758950"/>
          <a:ext cx="7650162" cy="42608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graphicFrame>
        <p:nvGraphicFramePr>
          <p:cNvPr id="1043" name="Organization Chart 54"/>
          <p:cNvGraphicFramePr>
            <a:graphicFrameLocks noChangeAspect="1"/>
          </p:cNvGraphicFramePr>
          <p:nvPr>
            <p:ph type="dgm" idx="4294967295"/>
          </p:nvPr>
        </p:nvGraphicFramePr>
        <p:xfrm>
          <a:off x="533400" y="1600200"/>
          <a:ext cx="8382000" cy="4525963"/>
        </p:xfrm>
        <a:graphic>
          <a:graphicData uri="http://schemas.openxmlformats.org/drawingml/2006/compatibility">
            <com:legacyDrawing xmlns:com="http://schemas.openxmlformats.org/drawingml/2006/compatibility" spid="_x0000_s1043"/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D3FF"/>
            </a:gs>
            <a:gs pos="100000">
              <a:srgbClr val="FF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2133600" cy="1279525"/>
          </a:xfrm>
        </p:spPr>
        <p:txBody>
          <a:bodyPr/>
          <a:lstStyle/>
          <a:p>
            <a:pPr eaLnBrk="1" hangingPunct="1">
              <a:defRPr/>
            </a:pPr>
            <a:r>
              <a:rPr lang="ru-RU" sz="45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Вывод: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3460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	</a:t>
            </a:r>
            <a:r>
              <a:rPr lang="ru-RU" sz="4100" smtClean="0">
                <a:latin typeface="Times New Roman" pitchFamily="18" charset="0"/>
              </a:rPr>
              <a:t>З</a:t>
            </a:r>
            <a:r>
              <a:rPr lang="ru-RU" sz="4100" b="1" smtClean="0">
                <a:latin typeface="Times New Roman" pitchFamily="18" charset="0"/>
              </a:rPr>
              <a:t>доровье человека – жизненно важная ценность, оно складывается из многих взаимосвязанных друг с другом компонентов.</a:t>
            </a:r>
          </a:p>
        </p:txBody>
      </p:sp>
      <p:pic>
        <p:nvPicPr>
          <p:cNvPr id="39940" name="Picture 4" descr="Рисунок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Рисунок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PC\Desktop\1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Oval 17"/>
          <p:cNvSpPr>
            <a:spLocks noChangeArrowheads="1"/>
          </p:cNvSpPr>
          <p:nvPr/>
        </p:nvSpPr>
        <p:spPr bwMode="auto">
          <a:xfrm rot="-3231797">
            <a:off x="5688012" y="728663"/>
            <a:ext cx="1223963" cy="287338"/>
          </a:xfrm>
          <a:prstGeom prst="ellipse">
            <a:avLst/>
          </a:prstGeom>
          <a:gradFill rotWithShape="1">
            <a:gsLst>
              <a:gs pos="0">
                <a:srgbClr val="716C0B"/>
              </a:gs>
              <a:gs pos="50000">
                <a:srgbClr val="F4EA18"/>
              </a:gs>
              <a:gs pos="100000">
                <a:srgbClr val="716C0B"/>
              </a:gs>
            </a:gsLst>
            <a:lin ang="5400000" scaled="1"/>
          </a:gradFill>
          <a:ln w="9525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 rot="-7740875">
            <a:off x="1943100" y="728663"/>
            <a:ext cx="1223963" cy="287337"/>
          </a:xfrm>
          <a:prstGeom prst="ellipse">
            <a:avLst/>
          </a:prstGeom>
          <a:gradFill rotWithShape="1">
            <a:gsLst>
              <a:gs pos="0">
                <a:srgbClr val="630D19"/>
              </a:gs>
              <a:gs pos="50000">
                <a:srgbClr val="D61C37"/>
              </a:gs>
              <a:gs pos="100000">
                <a:srgbClr val="630D19"/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900113" y="3141663"/>
            <a:ext cx="1223962" cy="287337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 rot="-2903246">
            <a:off x="1871663" y="5553075"/>
            <a:ext cx="1223962" cy="287338"/>
          </a:xfrm>
          <a:prstGeom prst="ellipse">
            <a:avLst/>
          </a:prstGeom>
          <a:gradFill rotWithShape="1">
            <a:gsLst>
              <a:gs pos="0">
                <a:srgbClr val="005E2F"/>
              </a:gs>
              <a:gs pos="50000">
                <a:srgbClr val="00CC66"/>
              </a:gs>
              <a:gs pos="100000">
                <a:srgbClr val="005E2F"/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 rot="1902075">
            <a:off x="6588125" y="4797425"/>
            <a:ext cx="1223963" cy="287338"/>
          </a:xfrm>
          <a:prstGeom prst="ellipse">
            <a:avLst/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 rot="4505849">
            <a:off x="4679950" y="5697538"/>
            <a:ext cx="1223963" cy="28733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rnd">
            <a:solidFill>
              <a:srgbClr val="FF3300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 rot="-375770">
            <a:off x="7092950" y="2708275"/>
            <a:ext cx="1223963" cy="28733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70" name="Oval 24"/>
          <p:cNvSpPr>
            <a:spLocks noChangeArrowheads="1"/>
          </p:cNvSpPr>
          <p:nvPr/>
        </p:nvSpPr>
        <p:spPr bwMode="auto">
          <a:xfrm>
            <a:off x="4067175" y="2997200"/>
            <a:ext cx="215900" cy="215900"/>
          </a:xfrm>
          <a:prstGeom prst="ellipse">
            <a:avLst/>
          </a:prstGeom>
          <a:gradFill rotWithShape="1">
            <a:gsLst>
              <a:gs pos="0">
                <a:srgbClr val="716C0B"/>
              </a:gs>
              <a:gs pos="50000">
                <a:srgbClr val="F4EA18"/>
              </a:gs>
              <a:gs pos="100000">
                <a:srgbClr val="716C0B"/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40971" name="TextBox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4913" y="0"/>
            <a:ext cx="41513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13403 0.2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18889 0.24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30312 0.0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26372 -0.22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10226 -0.299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14184 -0.299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0.22448 -0.02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PC\Desktop\1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32138" y="1916113"/>
            <a:ext cx="2519362" cy="2520950"/>
            <a:chOff x="1338" y="1207"/>
            <a:chExt cx="1587" cy="1588"/>
          </a:xfrm>
        </p:grpSpPr>
        <p:sp>
          <p:nvSpPr>
            <p:cNvPr id="41988" name="Oval 5"/>
            <p:cNvSpPr>
              <a:spLocks noChangeArrowheads="1"/>
            </p:cNvSpPr>
            <p:nvPr/>
          </p:nvSpPr>
          <p:spPr bwMode="auto">
            <a:xfrm rot="-3231797">
              <a:off x="1995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989" name="Oval 6"/>
            <p:cNvSpPr>
              <a:spLocks noChangeArrowheads="1"/>
            </p:cNvSpPr>
            <p:nvPr/>
          </p:nvSpPr>
          <p:spPr bwMode="auto">
            <a:xfrm rot="-7740875">
              <a:off x="1496" y="1502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630D19"/>
                </a:gs>
                <a:gs pos="50000">
                  <a:srgbClr val="D61C37"/>
                </a:gs>
                <a:gs pos="100000">
                  <a:srgbClr val="630D19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1338" y="1842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991" name="Oval 8"/>
            <p:cNvSpPr>
              <a:spLocks noChangeArrowheads="1"/>
            </p:cNvSpPr>
            <p:nvPr/>
          </p:nvSpPr>
          <p:spPr bwMode="auto">
            <a:xfrm rot="-2903246">
              <a:off x="1496" y="2183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005E2F"/>
                </a:gs>
                <a:gs pos="50000">
                  <a:srgbClr val="00CC66"/>
                </a:gs>
                <a:gs pos="100000">
                  <a:srgbClr val="005E2F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992" name="Oval 9"/>
            <p:cNvSpPr>
              <a:spLocks noChangeArrowheads="1"/>
            </p:cNvSpPr>
            <p:nvPr/>
          </p:nvSpPr>
          <p:spPr bwMode="auto">
            <a:xfrm rot="1902075">
              <a:off x="2109" y="2115"/>
              <a:ext cx="771" cy="181"/>
            </a:xfrm>
            <a:prstGeom prst="ellipse">
              <a:avLst/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 rot="4505849">
              <a:off x="1859" y="2319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 rot="-375770">
              <a:off x="2154" y="1797"/>
              <a:ext cx="771" cy="1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995" name="Oval 12"/>
            <p:cNvSpPr>
              <a:spLocks noChangeArrowheads="1"/>
            </p:cNvSpPr>
            <p:nvPr/>
          </p:nvSpPr>
          <p:spPr bwMode="auto">
            <a:xfrm>
              <a:off x="2064" y="188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716C0B"/>
                </a:gs>
                <a:gs pos="50000">
                  <a:srgbClr val="F4EA18"/>
                </a:gs>
                <a:gs pos="100000">
                  <a:srgbClr val="716C0B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PC\Desktop\1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219200" y="457200"/>
            <a:ext cx="6553200" cy="720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accent2"/>
                </a:solidFill>
              </a:rPr>
              <a:t>«И что нам горе, когда пословиц море»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345598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Береги платье снову,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Чисто жить –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Здоровьем слаб –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Лекарств тысяча –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В здоровом теле –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Болен – лечись,</a:t>
            </a:r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 rot="-369095">
            <a:off x="3563938" y="4437063"/>
            <a:ext cx="2460625" cy="1352550"/>
          </a:xfrm>
          <a:prstGeom prst="cloudCallout">
            <a:avLst>
              <a:gd name="adj1" fmla="val -93130"/>
              <a:gd name="adj2" fmla="val 25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000">
              <a:latin typeface="Verdana" pitchFamily="34" charset="0"/>
            </a:endParaRP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 rot="-790006">
            <a:off x="3851275" y="4581525"/>
            <a:ext cx="1944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66"/>
                </a:solidFill>
              </a:rPr>
              <a:t>Соедини начало и конец пословицы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5867400" y="5373688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а здоровье одно.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6877050" y="2852738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Monotype Corsiva" pitchFamily="66" charset="0"/>
              </a:rPr>
              <a:t>здоровый дух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6351588" y="4343400"/>
            <a:ext cx="2379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Monotype Corsiva" pitchFamily="66" charset="0"/>
              </a:rPr>
              <a:t>а здоровье смолоду.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6372225" y="1341438"/>
            <a:ext cx="204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Monotype Corsiva" pitchFamily="66" charset="0"/>
              </a:rPr>
              <a:t>здоровым быть.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5148263" y="2060575"/>
            <a:ext cx="2395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Monotype Corsiva" pitchFamily="66" charset="0"/>
              </a:rPr>
              <a:t>а здоров  - берегись.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563938" y="3284538"/>
            <a:ext cx="264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Monotype Corsiva" pitchFamily="66" charset="0"/>
              </a:rPr>
              <a:t>так и духом не герой.</a:t>
            </a:r>
          </a:p>
        </p:txBody>
      </p:sp>
      <p:pic>
        <p:nvPicPr>
          <p:cNvPr id="8224" name="Picture 32" descr="MCj042809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8313" y="4724400"/>
            <a:ext cx="19304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66 0.02268 L -0.37187 -0.4606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45018 0.0611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12083 -0.13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29132 -0.36736 " pathEditMode="relative" ptsTypes="AA">
                                      <p:cBhvr>
                                        <p:cTn id="75" dur="2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39879 0.0821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27274 0.2712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/>
      <p:bldP spid="8216" grpId="0" animBg="1"/>
      <p:bldP spid="8217" grpId="0"/>
      <p:bldP spid="8218" grpId="0"/>
      <p:bldP spid="8218" grpId="1"/>
      <p:bldP spid="8219" grpId="0"/>
      <p:bldP spid="8219" grpId="1"/>
      <p:bldP spid="8220" grpId="0"/>
      <p:bldP spid="8220" grpId="1"/>
      <p:bldP spid="8221" grpId="0"/>
      <p:bldP spid="8221" grpId="1"/>
      <p:bldP spid="8222" grpId="0"/>
      <p:bldP spid="8222" grpId="1"/>
      <p:bldP spid="8223" grpId="0"/>
      <p:bldP spid="822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PC\Desktop\1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124075" y="404813"/>
            <a:ext cx="6840538" cy="720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accent2"/>
                </a:solidFill>
              </a:rPr>
              <a:t>«Ешь правильно – и лекарство не надобно»</a:t>
            </a:r>
          </a:p>
        </p:txBody>
      </p:sp>
      <p:pic>
        <p:nvPicPr>
          <p:cNvPr id="13319" name="Picture 7" descr="img540 коррек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492375"/>
            <a:ext cx="374491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AutoShape 8"/>
          <p:cNvSpPr>
            <a:spLocks noChangeArrowheads="1"/>
          </p:cNvSpPr>
          <p:nvPr/>
        </p:nvSpPr>
        <p:spPr bwMode="auto">
          <a:xfrm rot="-369095">
            <a:off x="4787900" y="1268413"/>
            <a:ext cx="2808288" cy="1657350"/>
          </a:xfrm>
          <a:prstGeom prst="cloudCallout">
            <a:avLst>
              <a:gd name="adj1" fmla="val -68597"/>
              <a:gd name="adj2" fmla="val 680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000">
              <a:latin typeface="Verdana" pitchFamily="34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 rot="-533752">
            <a:off x="5219700" y="1628775"/>
            <a:ext cx="2233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000066"/>
                </a:solidFill>
              </a:rPr>
              <a:t>Найди ошибку</a:t>
            </a:r>
          </a:p>
        </p:txBody>
      </p:sp>
      <p:sp>
        <p:nvSpPr>
          <p:cNvPr id="44039" name="Text Box 10"/>
          <p:cNvSpPr txBox="1">
            <a:spLocks noChangeArrowheads="1"/>
          </p:cNvSpPr>
          <p:nvPr/>
        </p:nvSpPr>
        <p:spPr bwMode="auto">
          <a:xfrm>
            <a:off x="179388" y="170021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40" name="Text Box 11"/>
          <p:cNvSpPr txBox="1">
            <a:spLocks noChangeArrowheads="1"/>
          </p:cNvSpPr>
          <p:nvPr/>
        </p:nvSpPr>
        <p:spPr bwMode="auto">
          <a:xfrm>
            <a:off x="179388" y="1628775"/>
            <a:ext cx="1539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Проще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763713" y="1628775"/>
            <a:ext cx="1914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жареной</a:t>
            </a:r>
          </a:p>
        </p:txBody>
      </p:sp>
      <p:sp>
        <p:nvSpPr>
          <p:cNvPr id="44042" name="Text Box 13"/>
          <p:cNvSpPr txBox="1">
            <a:spLocks noChangeArrowheads="1"/>
          </p:cNvSpPr>
          <p:nvPr/>
        </p:nvSpPr>
        <p:spPr bwMode="auto">
          <a:xfrm>
            <a:off x="250825" y="2276475"/>
            <a:ext cx="1363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репы.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835150" y="1628775"/>
            <a:ext cx="1871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пареной</a:t>
            </a:r>
          </a:p>
        </p:txBody>
      </p:sp>
      <p:sp>
        <p:nvSpPr>
          <p:cNvPr id="44044" name="Text Box 15"/>
          <p:cNvSpPr txBox="1">
            <a:spLocks noChangeArrowheads="1"/>
          </p:cNvSpPr>
          <p:nvPr/>
        </p:nvSpPr>
        <p:spPr bwMode="auto">
          <a:xfrm>
            <a:off x="2771775" y="5589588"/>
            <a:ext cx="1795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Первый</a:t>
            </a:r>
          </a:p>
        </p:txBody>
      </p:sp>
      <p:sp>
        <p:nvSpPr>
          <p:cNvPr id="44045" name="Text Box 16"/>
          <p:cNvSpPr txBox="1">
            <a:spLocks noChangeArrowheads="1"/>
          </p:cNvSpPr>
          <p:nvPr/>
        </p:nvSpPr>
        <p:spPr bwMode="auto">
          <a:xfrm>
            <a:off x="4859338" y="5589588"/>
            <a:ext cx="143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блин -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443663" y="5589588"/>
            <a:ext cx="1554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колом.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372225" y="5589588"/>
            <a:ext cx="1595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комом.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20" grpId="0" animBg="1"/>
      <p:bldP spid="13321" grpId="0"/>
      <p:bldP spid="13324" grpId="0"/>
      <p:bldP spid="13326" grpId="0"/>
      <p:bldP spid="13329" grpId="0"/>
      <p:bldP spid="133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43137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oc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447800"/>
            <a:ext cx="1295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46c0d37d34c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724400"/>
            <a:ext cx="96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46c0d46269cc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572000"/>
            <a:ext cx="96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46c0da15a46e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800600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471f33c491e0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648200"/>
            <a:ext cx="95726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9" descr="46fb9b460708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4724400"/>
            <a:ext cx="12033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762000" y="1676400"/>
            <a:ext cx="6477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</a:rPr>
              <a:t>Я открою семь секретов,</a:t>
            </a:r>
            <a:br>
              <a:rPr lang="ru-RU" sz="4000">
                <a:latin typeface="Times New Roman" pitchFamily="18" charset="0"/>
              </a:rPr>
            </a:br>
            <a:r>
              <a:rPr lang="ru-RU" sz="4000">
                <a:latin typeface="Times New Roman" pitchFamily="18" charset="0"/>
              </a:rPr>
              <a:t>   Как здоровье сохранить.</a:t>
            </a:r>
            <a:br>
              <a:rPr lang="ru-RU" sz="4000">
                <a:latin typeface="Times New Roman" pitchFamily="18" charset="0"/>
              </a:rPr>
            </a:br>
            <a:r>
              <a:rPr lang="ru-RU" sz="4000">
                <a:latin typeface="Times New Roman" pitchFamily="18" charset="0"/>
              </a:rPr>
              <a:t>Выполняя все секреты,</a:t>
            </a:r>
            <a:br>
              <a:rPr lang="ru-RU" sz="4000">
                <a:latin typeface="Times New Roman" pitchFamily="18" charset="0"/>
              </a:rPr>
            </a:br>
            <a:r>
              <a:rPr lang="ru-RU" sz="4000">
                <a:latin typeface="Times New Roman" pitchFamily="18" charset="0"/>
              </a:rPr>
              <a:t>     Без болезней будем жить.</a:t>
            </a:r>
            <a:br>
              <a:rPr lang="ru-RU" sz="4000">
                <a:latin typeface="Times New Roman" pitchFamily="18" charset="0"/>
              </a:rPr>
            </a:br>
            <a:endParaRPr lang="ru-RU" sz="4000">
              <a:latin typeface="Times New Roman" pitchFamily="18" charset="0"/>
            </a:endParaRPr>
          </a:p>
        </p:txBody>
      </p:sp>
      <p:sp>
        <p:nvSpPr>
          <p:cNvPr id="2765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152D2C"/>
                </a:solidFill>
                <a:latin typeface="Times New Roman" pitchFamily="18" charset="0"/>
              </a:rPr>
              <a:t>Секреты здоровья: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9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PC\Desktop\1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mr09#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76475"/>
            <a:ext cx="8351837" cy="42227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323850" y="1412875"/>
            <a:ext cx="503238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6372225" y="1341438"/>
            <a:ext cx="503238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3419475" y="1412875"/>
            <a:ext cx="503238" cy="503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71550" y="1341438"/>
            <a:ext cx="2305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/>
              <a:t>Поведение и поступки, опасные для здоровья.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067175" y="1196975"/>
            <a:ext cx="23050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/>
              <a:t>Поведение, требующее осторожности и осмотрительности.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019925" y="1196975"/>
            <a:ext cx="19446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/>
              <a:t>Поведение и поступки, полезные для здоровья.</a:t>
            </a:r>
          </a:p>
        </p:txBody>
      </p:sp>
      <p:pic>
        <p:nvPicPr>
          <p:cNvPr id="4106" name="Picture 10" descr="mr09#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276475"/>
            <a:ext cx="3649662" cy="42481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107" name="Picture 11" descr="mr09#0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276475"/>
            <a:ext cx="8351837" cy="430688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108" name="Picture 12" descr="mr09#0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2276475"/>
            <a:ext cx="5832475" cy="43148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109" name="Picture 13" descr="mr09#0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2420938"/>
            <a:ext cx="8351837" cy="388143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110" name="Picture 14" descr="mr09#0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2276475"/>
            <a:ext cx="7991475" cy="42894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111" name="Picture 15" descr="mr09#0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875" y="2205038"/>
            <a:ext cx="3875088" cy="43926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112" name="Picture 16" descr="mr09#0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2988" y="2276475"/>
            <a:ext cx="6983412" cy="43592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113" name="Picture 17" descr="mr09#0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088" y="2420938"/>
            <a:ext cx="7632700" cy="39782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114" name="Picture 18" descr="mr09#03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8313" y="2276475"/>
            <a:ext cx="8351837" cy="428148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1447800" y="304800"/>
            <a:ext cx="6553200" cy="720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accent2"/>
                </a:solidFill>
              </a:rPr>
              <a:t>«Я здоровье берегу, сам себе я помогу»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  <p:bldP spid="4103" grpId="0"/>
      <p:bldP spid="4104" grpId="0"/>
      <p:bldP spid="4105" grpId="0"/>
      <p:bldP spid="41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PC\Desktop\1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381000"/>
            <a:ext cx="6553200" cy="720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accent2"/>
                </a:solidFill>
              </a:rPr>
              <a:t>«Полезно - вредно»</a:t>
            </a:r>
          </a:p>
        </p:txBody>
      </p:sp>
      <p:pic>
        <p:nvPicPr>
          <p:cNvPr id="5124" name="Picture 4" descr="img537 коррек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0150" y="1628775"/>
            <a:ext cx="38512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 rot="21265281" flipH="1">
            <a:off x="468313" y="1125538"/>
            <a:ext cx="3059112" cy="1847850"/>
          </a:xfrm>
          <a:prstGeom prst="cloudCallout">
            <a:avLst>
              <a:gd name="adj1" fmla="val -50958"/>
              <a:gd name="adj2" fmla="val 764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000">
              <a:latin typeface="Verdana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 rot="-444987">
            <a:off x="971550" y="1341438"/>
            <a:ext cx="19446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/>
              <a:t>Назовите, что для здоровья полезно, а что вредно. Отметь знаками + или -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3357563"/>
            <a:ext cx="35639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Слушать громкую музыку.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Проветривать перед сном комнату.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Смотреть на яркий свет.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724525" y="2205038"/>
            <a:ext cx="33115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Чистить зубы не менее двух раз в день.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Охранять кожу от ожогов, порезов, ушибов.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Перед сном смотреть страшные фильмы.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44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44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5" grpId="0" animBg="1"/>
      <p:bldP spid="5127" grpId="0"/>
      <p:bldP spid="51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8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74625"/>
            <a:ext cx="9088438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60325" y="36513"/>
            <a:ext cx="9144000" cy="6858000"/>
          </a:xfrm>
          <a:prstGeom prst="frame">
            <a:avLst>
              <a:gd name="adj1" fmla="val 3061"/>
            </a:avLst>
          </a:prstGeom>
          <a:solidFill>
            <a:srgbClr val="66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7112" name="Рисунок 3" descr="s7730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4365625"/>
            <a:ext cx="158273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Rectangle 4"/>
          <p:cNvSpPr>
            <a:spLocks noChangeArrowheads="1"/>
          </p:cNvSpPr>
          <p:nvPr/>
        </p:nvSpPr>
        <p:spPr bwMode="auto">
          <a:xfrm>
            <a:off x="1619250" y="1844675"/>
            <a:ext cx="5761038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00" b="1">
                <a:solidFill>
                  <a:srgbClr val="2407A1"/>
                </a:solidFill>
                <a:latin typeface="Calibri" pitchFamily="34" charset="0"/>
              </a:rPr>
              <a:t/>
            </a:r>
            <a:br>
              <a:rPr lang="ru-RU" sz="100" b="1">
                <a:solidFill>
                  <a:srgbClr val="2407A1"/>
                </a:solidFill>
                <a:latin typeface="Calibri" pitchFamily="34" charset="0"/>
              </a:rPr>
            </a:br>
            <a:r>
              <a:rPr lang="ru-RU" sz="3300" b="1">
                <a:solidFill>
                  <a:srgbClr val="2407A1"/>
                </a:solidFill>
                <a:latin typeface="Calibri" pitchFamily="34" charset="0"/>
              </a:rPr>
              <a:t>Желаю вам крепкого здоровья, отличных оценок, счастья, бодрости и хорошего настроения. </a:t>
            </a:r>
            <a:br>
              <a:rPr lang="ru-RU" sz="3300" b="1">
                <a:solidFill>
                  <a:srgbClr val="2407A1"/>
                </a:solidFill>
                <a:latin typeface="Calibri" pitchFamily="34" charset="0"/>
              </a:rPr>
            </a:br>
            <a:r>
              <a:rPr lang="ru-RU" sz="3300" b="1">
                <a:solidFill>
                  <a:srgbClr val="2407A1"/>
                </a:solidFill>
                <a:latin typeface="Calibri" pitchFamily="34" charset="0"/>
              </a:rPr>
              <a:t> </a:t>
            </a:r>
            <a:r>
              <a:rPr lang="ru-RU" sz="4000" b="1">
                <a:solidFill>
                  <a:srgbClr val="CC3300"/>
                </a:solidFill>
                <a:latin typeface="Calibri" pitchFamily="34" charset="0"/>
              </a:rPr>
              <a:t>Будьте здоровы!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9900"/>
            </a:gs>
            <a:gs pos="50000">
              <a:srgbClr val="FF3300"/>
            </a:gs>
            <a:gs pos="100000">
              <a:srgbClr val="FF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09600"/>
            <a:ext cx="6934200" cy="54467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152D2C"/>
                </a:solidFill>
                <a:latin typeface="Comic Sans MS" pitchFamily="66" charset="0"/>
              </a:rPr>
              <a:t>Здравствуйте! Добрая ласковость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152D2C"/>
                </a:solidFill>
                <a:latin typeface="Comic Sans MS" pitchFamily="66" charset="0"/>
              </a:rPr>
              <a:t>                                   слова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smtClean="0">
              <a:solidFill>
                <a:srgbClr val="152D2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152D2C"/>
                </a:solidFill>
                <a:latin typeface="Comic Sans MS" pitchFamily="66" charset="0"/>
              </a:rPr>
              <a:t>Стерлась на нет в ежедневном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152D2C"/>
                </a:solidFill>
                <a:latin typeface="Comic Sans MS" pitchFamily="66" charset="0"/>
              </a:rPr>
              <a:t>                                 привете.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smtClean="0">
              <a:solidFill>
                <a:srgbClr val="152D2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152D2C"/>
                </a:solidFill>
                <a:latin typeface="Comic Sans MS" pitchFamily="66" charset="0"/>
              </a:rPr>
              <a:t>Здравствуйте! Это же - будьте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152D2C"/>
                </a:solidFill>
                <a:latin typeface="Comic Sans MS" pitchFamily="66" charset="0"/>
              </a:rPr>
              <a:t>                                 здоровы,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smtClean="0">
              <a:solidFill>
                <a:srgbClr val="152D2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152D2C"/>
                </a:solidFill>
                <a:latin typeface="Comic Sans MS" pitchFamily="66" charset="0"/>
              </a:rPr>
              <a:t>Это же - дольше живите на свете.</a:t>
            </a:r>
            <a:r>
              <a:rPr lang="ru-RU" sz="2800" smtClean="0">
                <a:solidFill>
                  <a:srgbClr val="152D2C"/>
                </a:solidFill>
                <a:latin typeface="Comic Sans MS" pitchFamily="66" charset="0"/>
              </a:rPr>
              <a:t> </a:t>
            </a:r>
            <a:br>
              <a:rPr lang="ru-RU" sz="2800" smtClean="0">
                <a:solidFill>
                  <a:srgbClr val="152D2C"/>
                </a:solidFill>
                <a:latin typeface="Comic Sans MS" pitchFamily="66" charset="0"/>
              </a:rPr>
            </a:br>
            <a:r>
              <a:rPr lang="ru-RU" sz="2800" i="1" smtClean="0">
                <a:solidFill>
                  <a:srgbClr val="152D2C"/>
                </a:solidFill>
              </a:rPr>
              <a:t>                                    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i="1" smtClean="0">
                <a:solidFill>
                  <a:srgbClr val="152D2C"/>
                </a:solidFill>
                <a:latin typeface="Times New Roman" pitchFamily="18" charset="0"/>
              </a:rPr>
              <a:t>                                   </a:t>
            </a:r>
            <a:r>
              <a:rPr lang="ru-RU" i="1" smtClean="0">
                <a:solidFill>
                  <a:srgbClr val="152D2C"/>
                </a:solidFill>
                <a:latin typeface="Times New Roman" pitchFamily="18" charset="0"/>
              </a:rPr>
              <a:t>  </a:t>
            </a:r>
            <a:r>
              <a:rPr lang="ru-RU" i="1" smtClean="0">
                <a:solidFill>
                  <a:srgbClr val="152D2C"/>
                </a:solidFill>
                <a:latin typeface="Comic Sans MS" pitchFamily="66" charset="0"/>
              </a:rPr>
              <a:t>Е. Шевелёва</a:t>
            </a:r>
            <a:r>
              <a:rPr lang="ru-RU" sz="3600" smtClean="0">
                <a:solidFill>
                  <a:srgbClr val="152D2C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>
                <a:gamma/>
                <a:tint val="31765"/>
                <a:invGamma/>
              </a:schemeClr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90600"/>
            <a:ext cx="7793038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Вредные поступки – </a:t>
            </a:r>
            <a:br>
              <a:rPr lang="ru-RU" sz="4000" b="1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000" b="1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добрые поступки!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	</a:t>
            </a:r>
          </a:p>
        </p:txBody>
      </p:sp>
      <p:pic>
        <p:nvPicPr>
          <p:cNvPr id="29700" name="Picture 5" descr="im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208915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img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724400"/>
            <a:ext cx="27146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 descr="Рисунок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Рисунок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152400" y="1949450"/>
            <a:ext cx="5715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Откуда берутся лентяи?</a:t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     Может лентяи с Луны прилетают?</a:t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Откуда берутся грязнули?</a:t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       Может грязнуль с Сатурна   </a:t>
            </a:r>
          </a:p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столкнули?</a:t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Время листает календари,</a:t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                    Пишет новые словари.</a:t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Слов там таких не найдешь:</a:t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                    “Трусость” и “ложь”.</a:t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Исчезнут слова как дым:</a:t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                    “Ябеда” и “подхалим”. </a:t>
            </a:r>
          </a:p>
        </p:txBody>
      </p:sp>
      <p:pic>
        <p:nvPicPr>
          <p:cNvPr id="29705" name="Picture 10" descr="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3048000"/>
            <a:ext cx="1317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50000">
              <a:schemeClr val="accent2"/>
            </a:gs>
            <a:gs pos="100000">
              <a:srgbClr val="99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49238"/>
            <a:ext cx="8015287" cy="674687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«Чистота – залог здоровья!»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Каждый раз перед едой,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Нужно фрукты мыть водой !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Чтобы быть здоровым,  сильным,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Мой лицо и руки с мылом.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Будь аккуратен, забудь лень !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</a:rPr>
              <a:t>Чисти зубы каждый день !</a:t>
            </a:r>
            <a:r>
              <a:rPr lang="ru-RU" sz="3600" smtClean="0">
                <a:latin typeface="Times New Roman" pitchFamily="18" charset="0"/>
              </a:rPr>
              <a:t> </a:t>
            </a:r>
            <a:br>
              <a:rPr lang="ru-RU" sz="3600" smtClean="0">
                <a:latin typeface="Times New Roman" pitchFamily="18" charset="0"/>
              </a:rPr>
            </a:br>
            <a:r>
              <a:rPr lang="ru-RU" sz="36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z="3600" smtClean="0">
              <a:latin typeface="Times New Roman" pitchFamily="18" charset="0"/>
            </a:endParaRPr>
          </a:p>
        </p:txBody>
      </p:sp>
      <p:pic>
        <p:nvPicPr>
          <p:cNvPr id="30724" name="Picture 4" descr="HH0130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91000"/>
            <a:ext cx="233997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Секреты закаливания:</a:t>
            </a:r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pic>
        <p:nvPicPr>
          <p:cNvPr id="31748" name="Picture 6" descr="Рисунок1"/>
          <p:cNvPicPr>
            <a:picLocks noChangeAspect="1" noChangeArrowheads="1"/>
          </p:cNvPicPr>
          <p:nvPr/>
        </p:nvPicPr>
        <p:blipFill>
          <a:blip r:embed="rId3" cstate="print"/>
          <a:srcRect l="36250" t="15181" r="35332" b="49010"/>
          <a:stretch>
            <a:fillRect/>
          </a:stretch>
        </p:blipFill>
        <p:spPr bwMode="auto">
          <a:xfrm>
            <a:off x="6019800" y="3581400"/>
            <a:ext cx="297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838200" y="1981200"/>
            <a:ext cx="57912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Утром - бег и душ бодрящий, Как для взрослых, настоящий!</a:t>
            </a:r>
          </a:p>
          <a:p>
            <a:pPr>
              <a:defRPr/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 ночь окна открывать, Свежим воздухом дышать!</a:t>
            </a:r>
          </a:p>
          <a:p>
            <a:pPr>
              <a:defRPr/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Ноги мыть водой холодной, </a:t>
            </a:r>
          </a:p>
          <a:p>
            <a:pPr>
              <a:defRPr/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 тогда микроб голодный</a:t>
            </a:r>
          </a:p>
          <a:p>
            <a:pPr>
              <a:defRPr/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Вас во век не одолеет!</a:t>
            </a:r>
          </a:p>
          <a:p>
            <a:pPr>
              <a:defRPr/>
            </a:pPr>
            <a:endParaRPr lang="ru-RU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>
                <a:latin typeface="Arial" charset="0"/>
              </a:rPr>
              <a:t> 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Click="0" advTm="1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8683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«Движение - жизнь»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362200"/>
            <a:ext cx="5486400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	 </a:t>
            </a: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Молодым я говорю,</a:t>
            </a:r>
            <a:b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                 Со здоровьем дружен спорт!</a:t>
            </a:r>
            <a:b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2000" b="1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      Стадион, бассейн и корт,</a:t>
            </a:r>
            <a:b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                Зал, каток – везде всем рады.</a:t>
            </a:r>
            <a:b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2000" b="1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       За старание в награду</a:t>
            </a:r>
            <a:b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                Станут мышцы ваши тверды,</a:t>
            </a:r>
            <a:b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2000" b="1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       Будут кубки и рекорды.</a:t>
            </a:r>
          </a:p>
        </p:txBody>
      </p:sp>
      <p:pic>
        <p:nvPicPr>
          <p:cNvPr id="32772" name="Picture 5" descr="ар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67600" y="2362200"/>
            <a:ext cx="1524000" cy="1425575"/>
          </a:xfrm>
          <a:noFill/>
        </p:spPr>
      </p:pic>
      <p:pic>
        <p:nvPicPr>
          <p:cNvPr id="32773" name="Picture 6" descr="PE0126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410200"/>
            <a:ext cx="1568450" cy="1266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2774" name="Picture 9" descr="PE01335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886200"/>
            <a:ext cx="1684338" cy="1219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2775" name="Picture 10" descr="PE01313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2362200"/>
            <a:ext cx="1698625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2776" name="Picture 11" descr="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5105400"/>
            <a:ext cx="19240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4" descr="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-228600"/>
            <a:ext cx="14478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015288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«Кто спортом занимается, </a:t>
            </a:r>
            <a:b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тот силы набирается»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7924800" cy="40465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</a:rPr>
              <a:t>Спорт нам плечи расправляет,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</a:rPr>
              <a:t>Силу, ловкость нам дает.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</a:rPr>
              <a:t>Он нам мышцы развивает,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</a:rPr>
              <a:t>На рекорды нас зовет.</a:t>
            </a:r>
          </a:p>
          <a:p>
            <a:pPr eaLnBrk="1" hangingPunct="1">
              <a:buFont typeface="Wingdings" pitchFamily="2" charset="2"/>
              <a:buNone/>
            </a:pPr>
            <a:endParaRPr lang="ru-RU" sz="36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3796" name="Picture 4" descr="62r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PE0125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419600"/>
            <a:ext cx="1489075" cy="1752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3798" name="Picture 7" descr="PE01263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286000"/>
            <a:ext cx="2057400" cy="16748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3799" name="Picture 8" descr="im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267200"/>
            <a:ext cx="14478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«Умеренный в еде - всегда здоров!»</a:t>
            </a:r>
          </a:p>
        </p:txBody>
      </p:sp>
      <p:pic>
        <p:nvPicPr>
          <p:cNvPr id="34819" name="Picture 9" descr="Рисунок1"/>
          <p:cNvPicPr>
            <a:picLocks noChangeAspect="1" noChangeArrowheads="1"/>
          </p:cNvPicPr>
          <p:nvPr/>
        </p:nvPicPr>
        <p:blipFill>
          <a:blip r:embed="rId3" cstate="print"/>
          <a:srcRect l="3406" t="16264" r="68802" b="51184"/>
          <a:stretch>
            <a:fillRect/>
          </a:stretch>
        </p:blipFill>
        <p:spPr bwMode="auto">
          <a:xfrm>
            <a:off x="609600" y="4724400"/>
            <a:ext cx="20574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0" descr="Рисунок1"/>
          <p:cNvPicPr>
            <a:picLocks noChangeAspect="1" noChangeArrowheads="1"/>
          </p:cNvPicPr>
          <p:nvPr/>
        </p:nvPicPr>
        <p:blipFill>
          <a:blip r:embed="rId3" cstate="print"/>
          <a:srcRect l="3932" t="60353" r="67661" b="4550"/>
          <a:stretch>
            <a:fillRect/>
          </a:stretch>
        </p:blipFill>
        <p:spPr bwMode="auto">
          <a:xfrm>
            <a:off x="6248400" y="2209800"/>
            <a:ext cx="2209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WordArt 11"/>
          <p:cNvSpPr>
            <a:spLocks noChangeArrowheads="1" noChangeShapeType="1" noTextEdit="1"/>
          </p:cNvSpPr>
          <p:nvPr/>
        </p:nvSpPr>
        <p:spPr bwMode="auto">
          <a:xfrm>
            <a:off x="5943600" y="1905000"/>
            <a:ext cx="2819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неправильное питание</a:t>
            </a:r>
          </a:p>
        </p:txBody>
      </p:sp>
      <p:sp>
        <p:nvSpPr>
          <p:cNvPr id="34822" name="WordArt 12"/>
          <p:cNvSpPr>
            <a:spLocks noChangeArrowheads="1" noChangeShapeType="1" noTextEdit="1"/>
          </p:cNvSpPr>
          <p:nvPr/>
        </p:nvSpPr>
        <p:spPr bwMode="auto">
          <a:xfrm>
            <a:off x="381000" y="4343400"/>
            <a:ext cx="2667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правильное питание</a:t>
            </a:r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396240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люблю покушать сытно,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Много, вкусно, аппетитно.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Ем я все и без разбора,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Потому что я…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</a:t>
            </a:r>
            <a:r>
              <a:rPr lang="ru-RU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обжора.</a:t>
            </a:r>
          </a:p>
        </p:txBody>
      </p:sp>
      <p:sp>
        <p:nvSpPr>
          <p:cNvPr id="34824" name="Rectangle 16"/>
          <p:cNvSpPr>
            <a:spLocks noChangeArrowheads="1"/>
          </p:cNvSpPr>
          <p:nvPr/>
        </p:nvSpPr>
        <p:spPr bwMode="auto">
          <a:xfrm>
            <a:off x="5181600" y="4419600"/>
            <a:ext cx="38862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Чтобы десны были крепкими,</a:t>
            </a:r>
          </a:p>
          <a:p>
            <a:r>
              <a:rPr lang="ru-RU" sz="2000" b="1">
                <a:latin typeface="Times New Roman" pitchFamily="18" charset="0"/>
              </a:rPr>
              <a:t>        Грызи морковку с репкою.</a:t>
            </a:r>
          </a:p>
          <a:p>
            <a:r>
              <a:rPr lang="ru-RU" sz="2000" b="1">
                <a:latin typeface="Times New Roman" pitchFamily="18" charset="0"/>
              </a:rPr>
              <a:t>Чтобы зубы не болели, </a:t>
            </a:r>
          </a:p>
          <a:p>
            <a:r>
              <a:rPr lang="ru-RU" sz="2000" b="1">
                <a:latin typeface="Times New Roman" pitchFamily="18" charset="0"/>
              </a:rPr>
              <a:t>        Вместо пряников, конфет </a:t>
            </a:r>
          </a:p>
          <a:p>
            <a:r>
              <a:rPr lang="ru-RU" sz="2000" b="1">
                <a:latin typeface="Times New Roman" pitchFamily="18" charset="0"/>
              </a:rPr>
              <a:t>Ешьте яблоки, морковку –</a:t>
            </a:r>
          </a:p>
          <a:p>
            <a:r>
              <a:rPr lang="ru-RU" sz="2000" b="1">
                <a:latin typeface="Times New Roman" pitchFamily="18" charset="0"/>
              </a:rPr>
              <a:t>        Вот вам, дети, мой совет.</a:t>
            </a:r>
          </a:p>
          <a:p>
            <a:pPr algn="ctr"/>
            <a:r>
              <a:rPr lang="ru-RU">
                <a:latin typeface="Arial" charset="0"/>
              </a:rPr>
              <a:t> </a:t>
            </a:r>
          </a:p>
        </p:txBody>
      </p:sp>
      <p:sp>
        <p:nvSpPr>
          <p:cNvPr id="34825" name="Line 18"/>
          <p:cNvSpPr>
            <a:spLocks noChangeShapeType="1"/>
          </p:cNvSpPr>
          <p:nvPr/>
        </p:nvSpPr>
        <p:spPr bwMode="auto">
          <a:xfrm>
            <a:off x="4191000" y="28194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diamond" w="med" len="med"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4826" name="Line 19"/>
          <p:cNvSpPr>
            <a:spLocks noChangeShapeType="1"/>
          </p:cNvSpPr>
          <p:nvPr/>
        </p:nvSpPr>
        <p:spPr bwMode="auto">
          <a:xfrm flipH="1">
            <a:off x="3048000" y="5105400"/>
            <a:ext cx="1752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diamond" w="med" len="med"/>
            <a:tailEnd type="stealth" w="med" len="lg"/>
          </a:ln>
        </p:spPr>
        <p:txBody>
          <a:bodyPr/>
          <a:lstStyle/>
          <a:p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Click="0" advTm="1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7">
      <a:dk1>
        <a:srgbClr val="969696"/>
      </a:dk1>
      <a:lt1>
        <a:srgbClr val="FFFFFF"/>
      </a:lt1>
      <a:dk2>
        <a:srgbClr val="5F5F5F"/>
      </a:dk2>
      <a:lt2>
        <a:srgbClr val="DDDDDD"/>
      </a:lt2>
      <a:accent1>
        <a:srgbClr val="00E4A8"/>
      </a:accent1>
      <a:accent2>
        <a:srgbClr val="3333CC"/>
      </a:accent2>
      <a:accent3>
        <a:srgbClr val="B6B6B6"/>
      </a:accent3>
      <a:accent4>
        <a:srgbClr val="DADADA"/>
      </a:accent4>
      <a:accent5>
        <a:srgbClr val="AAEFD1"/>
      </a:accent5>
      <a:accent6>
        <a:srgbClr val="2D2DB9"/>
      </a:accent6>
      <a:hlink>
        <a:srgbClr val="FF5050"/>
      </a:hlink>
      <a:folHlink>
        <a:srgbClr val="FFCF01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7">
        <a:dk1>
          <a:srgbClr val="969696"/>
        </a:dk1>
        <a:lt1>
          <a:srgbClr val="FFFFFF"/>
        </a:lt1>
        <a:dk2>
          <a:srgbClr val="5F5F5F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B6B6B6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8">
        <a:dk1>
          <a:srgbClr val="006699"/>
        </a:dk1>
        <a:lt1>
          <a:srgbClr val="FFFFFF"/>
        </a:lt1>
        <a:dk2>
          <a:srgbClr val="B2B2B2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D5D5D5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9">
        <a:dk1>
          <a:srgbClr val="000000"/>
        </a:dk1>
        <a:lt1>
          <a:srgbClr val="FFFF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0">
        <a:dk1>
          <a:srgbClr val="336600"/>
        </a:dk1>
        <a:lt1>
          <a:srgbClr val="FFFFFF"/>
        </a:lt1>
        <a:dk2>
          <a:srgbClr val="B0BDDA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D4DBE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11">
        <a:dk1>
          <a:srgbClr val="336600"/>
        </a:dk1>
        <a:lt1>
          <a:srgbClr val="FFFFFF"/>
        </a:lt1>
        <a:dk2>
          <a:srgbClr val="D9B1CC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E9D5E2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12">
        <a:dk1>
          <a:srgbClr val="336600"/>
        </a:dk1>
        <a:lt1>
          <a:srgbClr val="FFFFFF"/>
        </a:lt1>
        <a:dk2>
          <a:srgbClr val="B5F5D7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D7F9E8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13">
        <a:dk1>
          <a:srgbClr val="336600"/>
        </a:dk1>
        <a:lt1>
          <a:srgbClr val="FFFFFF"/>
        </a:lt1>
        <a:dk2>
          <a:srgbClr val="EFD0BB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F6E4D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14">
        <a:dk1>
          <a:srgbClr val="336600"/>
        </a:dk1>
        <a:lt1>
          <a:srgbClr val="FFFFFF"/>
        </a:lt1>
        <a:dk2>
          <a:srgbClr val="8DE127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C5EEAC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15">
        <a:dk1>
          <a:srgbClr val="336600"/>
        </a:dk1>
        <a:lt1>
          <a:srgbClr val="FFFFFF"/>
        </a:lt1>
        <a:dk2>
          <a:srgbClr val="D4F4AE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E6F8D3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Глобус">
  <a:themeElements>
    <a:clrScheme name="Глобус 7">
      <a:dk1>
        <a:srgbClr val="4C4E44"/>
      </a:dk1>
      <a:lt1>
        <a:srgbClr val="FFFFFF"/>
      </a:lt1>
      <a:dk2>
        <a:srgbClr val="686B5D"/>
      </a:dk2>
      <a:lt2>
        <a:srgbClr val="D6D5C6"/>
      </a:lt2>
      <a:accent1>
        <a:srgbClr val="898D79"/>
      </a:accent1>
      <a:accent2>
        <a:srgbClr val="4D4F45"/>
      </a:accent2>
      <a:accent3>
        <a:srgbClr val="B9BAB6"/>
      </a:accent3>
      <a:accent4>
        <a:srgbClr val="DADADA"/>
      </a:accent4>
      <a:accent5>
        <a:srgbClr val="C4C5BE"/>
      </a:accent5>
      <a:accent6>
        <a:srgbClr val="45473E"/>
      </a:accent6>
      <a:hlink>
        <a:srgbClr val="58BE67"/>
      </a:hlink>
      <a:folHlink>
        <a:srgbClr val="C0C640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иксел">
  <a:themeElements>
    <a:clrScheme name="">
      <a:dk1>
        <a:srgbClr val="336600"/>
      </a:dk1>
      <a:lt1>
        <a:srgbClr val="FFFFFF"/>
      </a:lt1>
      <a:dk2>
        <a:srgbClr val="D4F4AE"/>
      </a:dk2>
      <a:lt2>
        <a:srgbClr val="FFFFFF"/>
      </a:lt2>
      <a:accent1>
        <a:srgbClr val="666633"/>
      </a:accent1>
      <a:accent2>
        <a:srgbClr val="669900"/>
      </a:accent2>
      <a:accent3>
        <a:srgbClr val="E6F8D3"/>
      </a:accent3>
      <a:accent4>
        <a:srgbClr val="DADADA"/>
      </a:accent4>
      <a:accent5>
        <a:srgbClr val="B8B8AD"/>
      </a:accent5>
      <a:accent6>
        <a:srgbClr val="5C8A00"/>
      </a:accent6>
      <a:hlink>
        <a:srgbClr val="FFCC00"/>
      </a:hlink>
      <a:folHlink>
        <a:srgbClr val="99CC00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3">
        <a:dk1>
          <a:srgbClr val="006699"/>
        </a:dk1>
        <a:lt1>
          <a:srgbClr val="FFFFFF"/>
        </a:lt1>
        <a:dk2>
          <a:srgbClr val="B2B2B2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D5D5D5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14">
        <a:dk1>
          <a:srgbClr val="000000"/>
        </a:dk1>
        <a:lt1>
          <a:srgbClr val="FFFF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5">
        <a:dk1>
          <a:srgbClr val="336600"/>
        </a:dk1>
        <a:lt1>
          <a:srgbClr val="FFFFFF"/>
        </a:lt1>
        <a:dk2>
          <a:srgbClr val="B0BDDA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D4DBE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16">
        <a:dk1>
          <a:srgbClr val="336600"/>
        </a:dk1>
        <a:lt1>
          <a:srgbClr val="FFFFFF"/>
        </a:lt1>
        <a:dk2>
          <a:srgbClr val="D9B1CC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E9D5E2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Контрастный">
  <a:themeElements>
    <a:clrScheme name="Контрастный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Пиксел 14">
    <a:dk1>
      <a:srgbClr val="000000"/>
    </a:dk1>
    <a:lt1>
      <a:srgbClr val="FFFF99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CA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Сеть 2">
    <a:dk1>
      <a:srgbClr val="3C0000"/>
    </a:dk1>
    <a:lt1>
      <a:srgbClr val="FFFFFF"/>
    </a:lt1>
    <a:dk2>
      <a:srgbClr val="4D0B0B"/>
    </a:dk2>
    <a:lt2>
      <a:srgbClr val="FFFFFF"/>
    </a:lt2>
    <a:accent1>
      <a:srgbClr val="666633"/>
    </a:accent1>
    <a:accent2>
      <a:srgbClr val="CC3300"/>
    </a:accent2>
    <a:accent3>
      <a:srgbClr val="B2AAAA"/>
    </a:accent3>
    <a:accent4>
      <a:srgbClr val="DADADA"/>
    </a:accent4>
    <a:accent5>
      <a:srgbClr val="B8B8AD"/>
    </a:accent5>
    <a:accent6>
      <a:srgbClr val="B92D00"/>
    </a:accent6>
    <a:hlink>
      <a:srgbClr val="CC9900"/>
    </a:hlink>
    <a:folHlink>
      <a:srgbClr val="CCCC33"/>
    </a:folHlink>
  </a:clrScheme>
</a:themeOverride>
</file>

<file path=ppt/theme/themeOverride11.xml><?xml version="1.0" encoding="utf-8"?>
<a:themeOverride xmlns:a="http://schemas.openxmlformats.org/drawingml/2006/main">
  <a:clrScheme name="План 7">
    <a:dk1>
      <a:srgbClr val="000000"/>
    </a:dk1>
    <a:lt1>
      <a:srgbClr val="CCFF99"/>
    </a:lt1>
    <a:dk2>
      <a:srgbClr val="CC99FF"/>
    </a:dk2>
    <a:lt2>
      <a:srgbClr val="1B3600"/>
    </a:lt2>
    <a:accent1>
      <a:srgbClr val="009900"/>
    </a:accent1>
    <a:accent2>
      <a:srgbClr val="B7CA02"/>
    </a:accent2>
    <a:accent3>
      <a:srgbClr val="E2FFCA"/>
    </a:accent3>
    <a:accent4>
      <a:srgbClr val="000000"/>
    </a:accent4>
    <a:accent5>
      <a:srgbClr val="AACAAA"/>
    </a:accent5>
    <a:accent6>
      <a:srgbClr val="A6B702"/>
    </a:accent6>
    <a:hlink>
      <a:srgbClr val="FFCC00"/>
    </a:hlink>
    <a:folHlink>
      <a:srgbClr val="FF9900"/>
    </a:folHlink>
  </a:clrScheme>
</a:themeOverride>
</file>

<file path=ppt/theme/themeOverride12.xml><?xml version="1.0" encoding="utf-8"?>
<a:themeOverride xmlns:a="http://schemas.openxmlformats.org/drawingml/2006/main">
  <a:clrScheme name="Глобус 8">
    <a:dk1>
      <a:srgbClr val="000000"/>
    </a:dk1>
    <a:lt1>
      <a:srgbClr val="FFFFDD"/>
    </a:lt1>
    <a:dk2>
      <a:srgbClr val="000000"/>
    </a:dk2>
    <a:lt2>
      <a:srgbClr val="98977A"/>
    </a:lt2>
    <a:accent1>
      <a:srgbClr val="BDCDA7"/>
    </a:accent1>
    <a:accent2>
      <a:srgbClr val="A0D060"/>
    </a:accent2>
    <a:accent3>
      <a:srgbClr val="FFFFEB"/>
    </a:accent3>
    <a:accent4>
      <a:srgbClr val="000000"/>
    </a:accent4>
    <a:accent5>
      <a:srgbClr val="DBE3D0"/>
    </a:accent5>
    <a:accent6>
      <a:srgbClr val="91BC56"/>
    </a:accent6>
    <a:hlink>
      <a:srgbClr val="FADD4E"/>
    </a:hlink>
    <a:folHlink>
      <a:srgbClr val="CC9900"/>
    </a:folHlink>
  </a:clrScheme>
</a:themeOverride>
</file>

<file path=ppt/theme/themeOverride13.xml><?xml version="1.0" encoding="utf-8"?>
<a:themeOverride xmlns:a="http://schemas.openxmlformats.org/drawingml/2006/main">
  <a:clrScheme name="Скругленный 3">
    <a:dk1>
      <a:srgbClr val="CC6600"/>
    </a:dk1>
    <a:lt1>
      <a:srgbClr val="FFFFFF"/>
    </a:lt1>
    <a:dk2>
      <a:srgbClr val="800000"/>
    </a:dk2>
    <a:lt2>
      <a:srgbClr val="FFFFFF"/>
    </a:lt2>
    <a:accent1>
      <a:srgbClr val="FF6600"/>
    </a:accent1>
    <a:accent2>
      <a:srgbClr val="33CCCC"/>
    </a:accent2>
    <a:accent3>
      <a:srgbClr val="C0AAAA"/>
    </a:accent3>
    <a:accent4>
      <a:srgbClr val="DADADA"/>
    </a:accent4>
    <a:accent5>
      <a:srgbClr val="FFB8AA"/>
    </a:accent5>
    <a:accent6>
      <a:srgbClr val="2DB9B9"/>
    </a:accent6>
    <a:hlink>
      <a:srgbClr val="99FF33"/>
    </a:hlink>
    <a:folHlink>
      <a:srgbClr val="CC3300"/>
    </a:folHlink>
  </a:clrScheme>
</a:themeOverride>
</file>

<file path=ppt/theme/themeOverride2.xml><?xml version="1.0" encoding="utf-8"?>
<a:themeOverride xmlns:a="http://schemas.openxmlformats.org/drawingml/2006/main">
  <a:clrScheme name="Скругленный 10">
    <a:dk1>
      <a:srgbClr val="808000"/>
    </a:dk1>
    <a:lt1>
      <a:srgbClr val="FFFFFF"/>
    </a:lt1>
    <a:dk2>
      <a:srgbClr val="354418"/>
    </a:dk2>
    <a:lt2>
      <a:srgbClr val="FFFFFF"/>
    </a:lt2>
    <a:accent1>
      <a:srgbClr val="60897C"/>
    </a:accent1>
    <a:accent2>
      <a:srgbClr val="99CC00"/>
    </a:accent2>
    <a:accent3>
      <a:srgbClr val="AEB0AB"/>
    </a:accent3>
    <a:accent4>
      <a:srgbClr val="DADADA"/>
    </a:accent4>
    <a:accent5>
      <a:srgbClr val="B6C4BF"/>
    </a:accent5>
    <a:accent6>
      <a:srgbClr val="8AB900"/>
    </a:accent6>
    <a:hlink>
      <a:srgbClr val="CCCC00"/>
    </a:hlink>
    <a:folHlink>
      <a:srgbClr val="669900"/>
    </a:folHlink>
  </a:clrScheme>
</a:themeOverride>
</file>

<file path=ppt/theme/themeOverride3.xml><?xml version="1.0" encoding="utf-8"?>
<a:themeOverride xmlns:a="http://schemas.openxmlformats.org/drawingml/2006/main">
  <a:clrScheme name="Шары 5">
    <a:dk1>
      <a:srgbClr val="666699"/>
    </a:dk1>
    <a:lt1>
      <a:srgbClr val="FFFFFF"/>
    </a:lt1>
    <a:dk2>
      <a:srgbClr val="000066"/>
    </a:dk2>
    <a:lt2>
      <a:srgbClr val="CCECFF"/>
    </a:lt2>
    <a:accent1>
      <a:srgbClr val="009999"/>
    </a:accent1>
    <a:accent2>
      <a:srgbClr val="0099CC"/>
    </a:accent2>
    <a:accent3>
      <a:srgbClr val="AAAAB8"/>
    </a:accent3>
    <a:accent4>
      <a:srgbClr val="DADADA"/>
    </a:accent4>
    <a:accent5>
      <a:srgbClr val="AACACA"/>
    </a:accent5>
    <a:accent6>
      <a:srgbClr val="008AB9"/>
    </a:accent6>
    <a:hlink>
      <a:srgbClr val="CC99FF"/>
    </a:hlink>
    <a:folHlink>
      <a:srgbClr val="3366CC"/>
    </a:folHlink>
  </a:clrScheme>
</a:themeOverride>
</file>

<file path=ppt/theme/themeOverride4.xml><?xml version="1.0" encoding="utf-8"?>
<a:themeOverride xmlns:a="http://schemas.openxmlformats.org/drawingml/2006/main">
  <a:clrScheme name="Палитра 8">
    <a:dk1>
      <a:srgbClr val="006699"/>
    </a:dk1>
    <a:lt1>
      <a:srgbClr val="FFFFFF"/>
    </a:lt1>
    <a:dk2>
      <a:srgbClr val="B2B2B2"/>
    </a:dk2>
    <a:lt2>
      <a:srgbClr val="FFFFFF"/>
    </a:lt2>
    <a:accent1>
      <a:srgbClr val="0099CC"/>
    </a:accent1>
    <a:accent2>
      <a:srgbClr val="0386AF"/>
    </a:accent2>
    <a:accent3>
      <a:srgbClr val="D5D5D5"/>
    </a:accent3>
    <a:accent4>
      <a:srgbClr val="DADADA"/>
    </a:accent4>
    <a:accent5>
      <a:srgbClr val="AACAE2"/>
    </a:accent5>
    <a:accent6>
      <a:srgbClr val="02799E"/>
    </a:accent6>
    <a:hlink>
      <a:srgbClr val="FFCC00"/>
    </a:hlink>
    <a:folHlink>
      <a:srgbClr val="6699FF"/>
    </a:folHlink>
  </a:clrScheme>
</a:themeOverride>
</file>

<file path=ppt/theme/themeOverride5.xml><?xml version="1.0" encoding="utf-8"?>
<a:themeOverride xmlns:a="http://schemas.openxmlformats.org/drawingml/2006/main">
  <a:clrScheme name="Скругленный 8">
    <a:dk1>
      <a:srgbClr val="BECBD8"/>
    </a:dk1>
    <a:lt1>
      <a:srgbClr val="FFFFFF"/>
    </a:lt1>
    <a:dk2>
      <a:srgbClr val="2B335B"/>
    </a:dk2>
    <a:lt2>
      <a:srgbClr val="FFFFFF"/>
    </a:lt2>
    <a:accent1>
      <a:srgbClr val="0099CC"/>
    </a:accent1>
    <a:accent2>
      <a:srgbClr val="B5DBE3"/>
    </a:accent2>
    <a:accent3>
      <a:srgbClr val="ACADB5"/>
    </a:accent3>
    <a:accent4>
      <a:srgbClr val="DADADA"/>
    </a:accent4>
    <a:accent5>
      <a:srgbClr val="AACAE2"/>
    </a:accent5>
    <a:accent6>
      <a:srgbClr val="A4C6CE"/>
    </a:accent6>
    <a:hlink>
      <a:srgbClr val="FFCC00"/>
    </a:hlink>
    <a:folHlink>
      <a:srgbClr val="58648C"/>
    </a:folHlink>
  </a:clrScheme>
</a:themeOverride>
</file>

<file path=ppt/theme/themeOverride6.xml><?xml version="1.0" encoding="utf-8"?>
<a:themeOverride xmlns:a="http://schemas.openxmlformats.org/drawingml/2006/main">
  <a:clrScheme name="Трава 1">
    <a:dk1>
      <a:srgbClr val="FF9900"/>
    </a:dk1>
    <a:lt1>
      <a:srgbClr val="FFFFFF"/>
    </a:lt1>
    <a:dk2>
      <a:srgbClr val="FFCC66"/>
    </a:dk2>
    <a:lt2>
      <a:srgbClr val="CC6600"/>
    </a:lt2>
    <a:accent1>
      <a:srgbClr val="F05000"/>
    </a:accent1>
    <a:accent2>
      <a:srgbClr val="B28300"/>
    </a:accent2>
    <a:accent3>
      <a:srgbClr val="FFE2B8"/>
    </a:accent3>
    <a:accent4>
      <a:srgbClr val="DADADA"/>
    </a:accent4>
    <a:accent5>
      <a:srgbClr val="F6B3AA"/>
    </a:accent5>
    <a:accent6>
      <a:srgbClr val="A17600"/>
    </a:accent6>
    <a:hlink>
      <a:srgbClr val="99CC00"/>
    </a:hlink>
    <a:folHlink>
      <a:srgbClr val="008000"/>
    </a:folHlink>
  </a:clrScheme>
</a:themeOverride>
</file>

<file path=ppt/theme/themeOverride7.xml><?xml version="1.0" encoding="utf-8"?>
<a:themeOverride xmlns:a="http://schemas.openxmlformats.org/drawingml/2006/main">
  <a:clrScheme name="Капсулы 3">
    <a:dk1>
      <a:srgbClr val="006699"/>
    </a:dk1>
    <a:lt1>
      <a:srgbClr val="FFFFFF"/>
    </a:lt1>
    <a:dk2>
      <a:srgbClr val="6699FF"/>
    </a:dk2>
    <a:lt2>
      <a:srgbClr val="FFFFFF"/>
    </a:lt2>
    <a:accent1>
      <a:srgbClr val="33CCCC"/>
    </a:accent1>
    <a:accent2>
      <a:srgbClr val="006699"/>
    </a:accent2>
    <a:accent3>
      <a:srgbClr val="B8CAFF"/>
    </a:accent3>
    <a:accent4>
      <a:srgbClr val="DADADA"/>
    </a:accent4>
    <a:accent5>
      <a:srgbClr val="ADE2E2"/>
    </a:accent5>
    <a:accent6>
      <a:srgbClr val="005C8A"/>
    </a:accent6>
    <a:hlink>
      <a:srgbClr val="99CC00"/>
    </a:hlink>
    <a:folHlink>
      <a:srgbClr val="FFFFCC"/>
    </a:folHlink>
  </a:clrScheme>
</a:themeOverride>
</file>

<file path=ppt/theme/themeOverride8.xml><?xml version="1.0" encoding="utf-8"?>
<a:themeOverride xmlns:a="http://schemas.openxmlformats.org/drawingml/2006/main">
  <a:clrScheme name="Скругленный 8">
    <a:dk1>
      <a:srgbClr val="BECBD8"/>
    </a:dk1>
    <a:lt1>
      <a:srgbClr val="FFFFFF"/>
    </a:lt1>
    <a:dk2>
      <a:srgbClr val="2B335B"/>
    </a:dk2>
    <a:lt2>
      <a:srgbClr val="FFFFFF"/>
    </a:lt2>
    <a:accent1>
      <a:srgbClr val="0099CC"/>
    </a:accent1>
    <a:accent2>
      <a:srgbClr val="B5DBE3"/>
    </a:accent2>
    <a:accent3>
      <a:srgbClr val="ACADB5"/>
    </a:accent3>
    <a:accent4>
      <a:srgbClr val="DADADA"/>
    </a:accent4>
    <a:accent5>
      <a:srgbClr val="AACAE2"/>
    </a:accent5>
    <a:accent6>
      <a:srgbClr val="A4C6CE"/>
    </a:accent6>
    <a:hlink>
      <a:srgbClr val="FFCC00"/>
    </a:hlink>
    <a:folHlink>
      <a:srgbClr val="58648C"/>
    </a:folHlink>
  </a:clrScheme>
</a:themeOverride>
</file>

<file path=ppt/theme/themeOverride9.xml><?xml version="1.0" encoding="utf-8"?>
<a:themeOverride xmlns:a="http://schemas.openxmlformats.org/drawingml/2006/main">
  <a:clrScheme name="Квадрант 5">
    <a:dk1>
      <a:srgbClr val="666699"/>
    </a:dk1>
    <a:lt1>
      <a:srgbClr val="FFFFFF"/>
    </a:lt1>
    <a:dk2>
      <a:srgbClr val="000033"/>
    </a:dk2>
    <a:lt2>
      <a:srgbClr val="FFFFFF"/>
    </a:lt2>
    <a:accent1>
      <a:srgbClr val="9966FF"/>
    </a:accent1>
    <a:accent2>
      <a:srgbClr val="CCCCFF"/>
    </a:accent2>
    <a:accent3>
      <a:srgbClr val="AAAAAD"/>
    </a:accent3>
    <a:accent4>
      <a:srgbClr val="DADADA"/>
    </a:accent4>
    <a:accent5>
      <a:srgbClr val="CAB8FF"/>
    </a:accent5>
    <a:accent6>
      <a:srgbClr val="B9B9E7"/>
    </a:accent6>
    <a:hlink>
      <a:srgbClr val="CCCC00"/>
    </a:hlink>
    <a:folHlink>
      <a:srgbClr val="CC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891</TotalTime>
  <Words>515</Words>
  <Application>Microsoft Office PowerPoint</Application>
  <PresentationFormat>Экран (4:3)</PresentationFormat>
  <Paragraphs>136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22</vt:i4>
      </vt:variant>
    </vt:vector>
  </HeadingPairs>
  <TitlesOfParts>
    <vt:vector size="44" baseType="lpstr">
      <vt:lpstr>Showcard Gothic</vt:lpstr>
      <vt:lpstr>Arial</vt:lpstr>
      <vt:lpstr>Tahoma</vt:lpstr>
      <vt:lpstr>Wingdings</vt:lpstr>
      <vt:lpstr>Calibri</vt:lpstr>
      <vt:lpstr>Verdana</vt:lpstr>
      <vt:lpstr>Arial Black</vt:lpstr>
      <vt:lpstr>Times New Roman</vt:lpstr>
      <vt:lpstr>Comic Sans MS</vt:lpstr>
      <vt:lpstr>Monotype Corsiva</vt:lpstr>
      <vt:lpstr>Палитра</vt:lpstr>
      <vt:lpstr>Пиксел</vt:lpstr>
      <vt:lpstr>Скругленный</vt:lpstr>
      <vt:lpstr>Шары</vt:lpstr>
      <vt:lpstr>Трава</vt:lpstr>
      <vt:lpstr>Капсулы</vt:lpstr>
      <vt:lpstr>Квадрант</vt:lpstr>
      <vt:lpstr>План</vt:lpstr>
      <vt:lpstr>Контрастный</vt:lpstr>
      <vt:lpstr>Глобус</vt:lpstr>
      <vt:lpstr>Сеть</vt:lpstr>
      <vt:lpstr>Пастель</vt:lpstr>
      <vt:lpstr>Слайд 1</vt:lpstr>
      <vt:lpstr>Секреты здоровья:</vt:lpstr>
      <vt:lpstr>Слайд 3</vt:lpstr>
      <vt:lpstr>Вредные поступки –                         добрые поступки!</vt:lpstr>
      <vt:lpstr>«Чистота – залог здоровья!»</vt:lpstr>
      <vt:lpstr>Секреты закаливания:</vt:lpstr>
      <vt:lpstr>«Движение - жизнь»</vt:lpstr>
      <vt:lpstr>«Кто спортом занимается,                          тот силы набирается»</vt:lpstr>
      <vt:lpstr>«Умеренный в еде - всегда здоров!»</vt:lpstr>
      <vt:lpstr>Полезные и вредные продукты:</vt:lpstr>
      <vt:lpstr>«Соблюдай режим труда и быта, и будет здоровье крепче гранита»</vt:lpstr>
      <vt:lpstr>«Кто табачное зелье любит,                        тот сам себя и губит!»</vt:lpstr>
      <vt:lpstr>Слайд 13</vt:lpstr>
      <vt:lpstr>Компоненты здоровья:</vt:lpstr>
      <vt:lpstr>Вывод: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2б класс за здоровый образ жизни</dc:title>
  <dc:creator>Наталья</dc:creator>
  <cp:lastModifiedBy>пк</cp:lastModifiedBy>
  <cp:revision>171</cp:revision>
  <dcterms:created xsi:type="dcterms:W3CDTF">2010-01-24T12:25:06Z</dcterms:created>
  <dcterms:modified xsi:type="dcterms:W3CDTF">2015-11-02T18:06:45Z</dcterms:modified>
</cp:coreProperties>
</file>