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61CFD-F8CF-4D38-8ED8-2D76ABE9DC06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FB277-1165-40CD-B3BC-04CADA06C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C26DA-1EA9-43BA-8FCA-3431B83A849B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59135-392E-41AF-B859-28ED719494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2990C-2CD4-4C1A-B243-A4483D0E1D82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9E599-C4F2-48A4-968A-574756D997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E3FD7-8DA2-48C6-9E10-42C055582D9A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79804-D267-4E62-963C-10D6D6D12B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494F7-03FA-4AA9-B1E3-EABAAB3BE333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B4397-4669-44F3-BC97-CB1986E96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7E329-E495-43B2-9303-1D548B6363C2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650D-AF30-4E92-8435-9FD1C6373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6F4B9-13CC-4114-BDF6-B22965BB5C60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2AF4E-A89F-4DCC-8748-3511129EA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F0A09-037C-4BE6-A86B-8C8918A4262E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D0A7D-FECE-4B7C-B197-C5EF352B9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78397-285B-4371-A82F-62C4EF529158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67946-5771-47BF-85E4-3900DD847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7EB3-FEC4-4919-8237-B1E80DB5490F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69A13-685F-4C89-AB9F-CAB6568D1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B171-8B4B-4DB7-AB20-D88786A61CA8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3CD7E-B728-4098-9808-D177E3282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30F0C7-6F40-4F21-8AA2-B2C69753A83F}" type="datetimeFigureOut">
              <a:rPr lang="ru-RU"/>
              <a:pPr>
                <a:defRPr/>
              </a:pPr>
              <a:t>09.10.2015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38C50E-2D95-4FF7-8B31-5CF277637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488" y="647682"/>
            <a:ext cx="7772399" cy="100013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/>
              <a:t>полупроводники</a:t>
            </a:r>
            <a:endParaRPr lang="ru-RU" sz="6000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938" y="5589588"/>
            <a:ext cx="4137025" cy="338137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ru-RU" sz="2200" smtClean="0"/>
              <a:t>Выполнил: обучающийся 10кл.</a:t>
            </a:r>
            <a:r>
              <a:rPr lang="ru-RU" sz="2200" smtClean="0">
                <a:latin typeface="Arial" charset="0"/>
              </a:rPr>
              <a:t> </a:t>
            </a:r>
            <a:r>
              <a:rPr lang="ru-RU" sz="1600" smtClean="0">
                <a:latin typeface="Arial" charset="0"/>
              </a:rPr>
              <a:t>ГОУ РК  «РЦО»</a:t>
            </a:r>
            <a:r>
              <a:rPr lang="ru-RU" sz="2200" smtClean="0"/>
              <a:t> Степанников А.</a:t>
            </a:r>
          </a:p>
        </p:txBody>
      </p:sp>
      <p:pic>
        <p:nvPicPr>
          <p:cNvPr id="13315" name="Рисунок 3" descr="555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1916113"/>
            <a:ext cx="489585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Источники: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</a:t>
            </a:r>
            <a:r>
              <a:rPr lang="ru-RU" smtClean="0">
                <a:solidFill>
                  <a:schemeClr val="accent1"/>
                </a:solidFill>
              </a:rPr>
              <a:t>Источник рисунков: </a:t>
            </a: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accent1"/>
                </a:solidFill>
              </a:rPr>
              <a:t>http</a:t>
            </a:r>
            <a:r>
              <a:rPr lang="ru-RU" smtClean="0">
                <a:solidFill>
                  <a:schemeClr val="accent1"/>
                </a:solidFill>
              </a:rPr>
              <a:t>:</a:t>
            </a:r>
            <a:r>
              <a:rPr lang="en-US" smtClean="0">
                <a:solidFill>
                  <a:schemeClr val="accent1"/>
                </a:solidFill>
              </a:rPr>
              <a:t>//el-guide.ru/ Elektrichestvo/Provodimost-v-</a:t>
            </a: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accent1"/>
                </a:solidFill>
              </a:rPr>
              <a:t>Legirovannom-germanii-i-kremnii /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solidFill>
                  <a:schemeClr val="accent1"/>
                </a:solidFill>
              </a:rPr>
              <a:t>Литература: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solidFill>
                  <a:schemeClr val="accent1"/>
                </a:solidFill>
              </a:rPr>
              <a:t>Статья «Информационный подход к обучению на уроках физики в 10 классе»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solidFill>
                  <a:schemeClr val="accent1"/>
                </a:solidFill>
              </a:rPr>
              <a:t>Автор: М.В. Зызенкова, ГБОУ СОШ №332 Невского района города Санкт-Петербурга.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/>
          <p:cNvSpPr txBox="1">
            <a:spLocks noChangeArrowheads="1"/>
          </p:cNvSpPr>
          <p:nvPr/>
        </p:nvSpPr>
        <p:spPr bwMode="auto">
          <a:xfrm>
            <a:off x="2700338" y="1744663"/>
            <a:ext cx="44100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tx2"/>
                </a:solidFill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78621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Полупроводники́</a:t>
            </a:r>
            <a:r>
              <a:rPr lang="ru-RU" sz="3600" dirty="0" smtClean="0"/>
              <a:t> — материалы, которые по своей удельной проводимости занимают промежуточное место между проводниками и диэлектриками.  Основным свойством этих материалов является увеличение электрической проводимости с ростом температуры.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smtClean="0"/>
              <a:t>Почти все неорганические вещества окружающего нас мира — полупроводники.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solidFill>
                  <a:schemeClr val="tx2"/>
                </a:solidFill>
              </a:rPr>
              <a:t>К числу полупроводников относятся многие химические элементы (германий, кремний, селен, теллур, мышьяк и другие), огромное количество сплавов и химических соединений (арсенид галлия и др.). 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solidFill>
                <a:schemeClr val="tx2"/>
              </a:solidFill>
            </a:endParaRPr>
          </a:p>
        </p:txBody>
      </p:sp>
      <p:pic>
        <p:nvPicPr>
          <p:cNvPr id="15363" name="Содержимое 4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29250" y="2776538"/>
            <a:ext cx="2476500" cy="27241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7" y="1582716"/>
            <a:ext cx="8229601" cy="300039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Кремний</a:t>
            </a:r>
            <a:r>
              <a:rPr lang="ru-RU" sz="3100" dirty="0" smtClean="0"/>
              <a:t> – очень распространенный элемент. Например, он является основным элементом в составе песка и кварца. Если Вы посмотрите на положение кремния в периодической таблице Д.И. Менделеева, то увидите, что он находится за алюминием - </a:t>
            </a:r>
            <a:r>
              <a:rPr lang="en-US" sz="3100" dirty="0" smtClean="0"/>
              <a:t>Al</a:t>
            </a:r>
            <a:r>
              <a:rPr lang="ru-RU" sz="3100" dirty="0" smtClean="0"/>
              <a:t>, ниже углерода - </a:t>
            </a:r>
            <a:r>
              <a:rPr lang="en-US" sz="3100" dirty="0" smtClean="0"/>
              <a:t>C </a:t>
            </a:r>
            <a:r>
              <a:rPr lang="ru-RU" sz="3100" dirty="0" smtClean="0"/>
              <a:t>и выше германия - </a:t>
            </a:r>
            <a:r>
              <a:rPr lang="en-US" sz="3100" dirty="0" err="1" smtClean="0"/>
              <a:t>Ge</a:t>
            </a:r>
            <a:r>
              <a:rPr lang="ru-RU" sz="3100" dirty="0" smtClean="0"/>
              <a:t>.</a:t>
            </a:r>
            <a:br>
              <a:rPr lang="ru-RU" sz="3100" dirty="0" smtClean="0"/>
            </a:br>
            <a:endParaRPr lang="ru-RU" sz="3100" dirty="0"/>
          </a:p>
        </p:txBody>
      </p:sp>
      <p:pic>
        <p:nvPicPr>
          <p:cNvPr id="16386" name="Рисунок 2" descr="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386282">
            <a:off x="1476375" y="4437063"/>
            <a:ext cx="254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3" descr="5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4076700"/>
            <a:ext cx="2630488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Строение кремния</a:t>
            </a:r>
          </a:p>
        </p:txBody>
      </p:sp>
      <p:pic>
        <p:nvPicPr>
          <p:cNvPr id="17410" name="Содержимое 4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1857375"/>
            <a:ext cx="4071937" cy="357187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2"/>
                </a:solidFill>
              </a:rPr>
              <a:t>В кристаллической решетке кремния все атомы кремния образуют химические связи с четырьмя соседними атомами. При этом в кристалле кремния нет свободных электронов и электрический ток через кристалл протекать не может, особенно при низких температурах. Поэтому кристалл кремния больше похож на изолятор, а не на проводник.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smtClean="0"/>
              <a:t>собственная электрическая проводимость полупроводников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600" b="1" smtClean="0">
                <a:solidFill>
                  <a:schemeClr val="tx2"/>
                </a:solidFill>
              </a:rPr>
              <a:t>Электроны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>
                <a:solidFill>
                  <a:schemeClr val="tx2"/>
                </a:solidFill>
              </a:rPr>
              <a:t>один электрон в кристалле кремния, как и алмаза, связан двумя атомами), электронам необходим уровень внутренней энергии для высвобождения из атома (1,76·10−19 Дж против 11,2·10−19 Дж, чем и характеризуется отличие между полупроводниками и диэлектриками). Эта энергия появляется в них при повышении температуры (например, при комнатной температуре уровень энергии теплового движения атомов равняется 0,4·10−19 Дж), и отдельные атомы получают энергию для отрыва электрона от атома.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600" b="1" smtClean="0">
                <a:solidFill>
                  <a:schemeClr val="tx2"/>
                </a:solidFill>
              </a:rPr>
              <a:t>Дырка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      </a:t>
            </a:r>
            <a:r>
              <a:rPr lang="ru-RU" sz="1600" b="1" smtClean="0">
                <a:solidFill>
                  <a:schemeClr val="tx2"/>
                </a:solidFill>
              </a:rPr>
              <a:t>Во время разрыва связи между электроном и ядром появляется свободное место в электронной оболочке атома. Это обуславливает переход электрона с другого атома на атом со свободным местом. На атом, откуда перешёл электрон, входит другой электрон из другого атома и т. д. Это обуславливается ковалентными связями атомов. Таким образом, происходит перемещение положительного заряда без перемещения самого атома. Этот условный положительный заряд называют дыркой.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2" descr="555555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1125538"/>
            <a:ext cx="2525712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621" y="4329121"/>
            <a:ext cx="6186502" cy="192882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Полупроводники, в которых свободные электроны и «дырки» появляются в процессе ионизации атомов, из которых построен весь кристалл, называют полупроводниками с собственной проводимостью. В полупроводниках с собственной проводимостью концентрация свободных электронов равняется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3200" dirty="0" smtClean="0"/>
              <a:t>концентрации «дырок».</a:t>
            </a: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395288" y="3860800"/>
            <a:ext cx="8229600" cy="358775"/>
          </a:xfrm>
        </p:spPr>
        <p:txBody>
          <a:bodyPr/>
          <a:lstStyle/>
          <a:p>
            <a:pPr eaLnBrk="1" hangingPunct="1"/>
            <a:r>
              <a:rPr lang="ru-RU" sz="3600" b="1" smtClean="0"/>
              <a:t>Примесная проводимость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400" b="1" smtClean="0"/>
              <a:t>Для создания полупроводниковых приборов часто используют кристаллы с примесной проводимостью. Такие кристаллы изготавливаются с помощью внесения примесей с атомами трехвалентного или пятивалентного химического элемента</a:t>
            </a:r>
            <a:br>
              <a:rPr lang="ru-RU" sz="24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> </a:t>
            </a:r>
            <a:r>
              <a:rPr lang="ru-RU" sz="2400" b="1" smtClean="0"/>
              <a:t>Полупроводник </a:t>
            </a:r>
            <a:r>
              <a:rPr lang="en-US" sz="2400" b="1" smtClean="0"/>
              <a:t>n-</a:t>
            </a:r>
            <a:r>
              <a:rPr lang="ru-RU" sz="2400" b="1" smtClean="0"/>
              <a:t>типа                              Полупроводник </a:t>
            </a:r>
            <a:r>
              <a:rPr lang="en-US" sz="2400" b="1" smtClean="0"/>
              <a:t>p-</a:t>
            </a:r>
            <a:r>
              <a:rPr lang="ru-RU" sz="2400" b="1" smtClean="0"/>
              <a:t>типа</a:t>
            </a:r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4500563"/>
            <a:ext cx="2643188" cy="2041525"/>
          </a:xfrm>
        </p:spPr>
      </p:pic>
      <p:pic>
        <p:nvPicPr>
          <p:cNvPr id="2048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57750" y="4357688"/>
            <a:ext cx="2857500" cy="22828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5786478" cy="47149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 основным стимулом для изучения полупроводников является производство полупроводниковых приборов и интегральных микросхем — это в первую очередь относится к кремнию, но затрагивает и другие соединения (</a:t>
            </a:r>
            <a:r>
              <a:rPr lang="ru-RU" sz="2800" dirty="0" err="1" smtClean="0"/>
              <a:t>Ge</a:t>
            </a:r>
            <a:r>
              <a:rPr lang="ru-RU" sz="2800" dirty="0" smtClean="0"/>
              <a:t>, </a:t>
            </a:r>
            <a:r>
              <a:rPr lang="ru-RU" sz="2800" dirty="0" err="1" smtClean="0"/>
              <a:t>GaAs</a:t>
            </a:r>
            <a:r>
              <a:rPr lang="ru-RU" sz="2800" dirty="0" smtClean="0"/>
              <a:t>, </a:t>
            </a:r>
            <a:r>
              <a:rPr lang="ru-RU" sz="2800" dirty="0" err="1" smtClean="0"/>
              <a:t>InP</a:t>
            </a:r>
            <a:r>
              <a:rPr lang="ru-RU" sz="2800" dirty="0" smtClean="0"/>
              <a:t>, </a:t>
            </a:r>
            <a:r>
              <a:rPr lang="ru-RU" sz="2800" dirty="0" err="1" smtClean="0"/>
              <a:t>InSb</a:t>
            </a:r>
            <a:r>
              <a:rPr lang="ru-RU" sz="2000" dirty="0" smtClean="0"/>
              <a:t>).</a:t>
            </a:r>
            <a:endParaRPr lang="ru-RU" sz="2000" dirty="0"/>
          </a:p>
        </p:txBody>
      </p:sp>
      <p:pic>
        <p:nvPicPr>
          <p:cNvPr id="21506" name="Рисунок 3" descr="w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500063"/>
            <a:ext cx="2095500" cy="489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</TotalTime>
  <Words>285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Constantia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Почти все неорганические вещества окружающего нас мира — полупроводники.</vt:lpstr>
      <vt:lpstr>Слайд 4</vt:lpstr>
      <vt:lpstr>Строение кремния</vt:lpstr>
      <vt:lpstr>собственная электрическая проводимость полупроводников</vt:lpstr>
      <vt:lpstr>Слайд 7</vt:lpstr>
      <vt:lpstr>Примесная проводимость  Для создания полупроводниковых приборов часто используют кристаллы с примесной проводимостью. Такие кристаллы изготавливаются с помощью внесения примесей с атомами трехвалентного или пятивалентного химического элемента    Полупроводник n-типа                              Полупроводник p-типа</vt:lpstr>
      <vt:lpstr>Слайд 9</vt:lpstr>
      <vt:lpstr>Источники: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полупроводники</dc:title>
  <dc:creator>Admin</dc:creator>
  <cp:lastModifiedBy>LG</cp:lastModifiedBy>
  <cp:revision>19</cp:revision>
  <dcterms:created xsi:type="dcterms:W3CDTF">2012-05-22T18:20:44Z</dcterms:created>
  <dcterms:modified xsi:type="dcterms:W3CDTF">2015-10-09T16:44:23Z</dcterms:modified>
</cp:coreProperties>
</file>