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8" r:id="rId4"/>
    <p:sldId id="258" r:id="rId5"/>
    <p:sldId id="279" r:id="rId6"/>
    <p:sldId id="259" r:id="rId7"/>
    <p:sldId id="260" r:id="rId8"/>
    <p:sldId id="263" r:id="rId9"/>
    <p:sldId id="275" r:id="rId10"/>
    <p:sldId id="274" r:id="rId11"/>
    <p:sldId id="276" r:id="rId12"/>
    <p:sldId id="277" r:id="rId13"/>
    <p:sldId id="261" r:id="rId14"/>
    <p:sldId id="269" r:id="rId15"/>
    <p:sldId id="272" r:id="rId16"/>
    <p:sldId id="270" r:id="rId17"/>
    <p:sldId id="271" r:id="rId18"/>
    <p:sldId id="273" r:id="rId19"/>
    <p:sldId id="267" r:id="rId20"/>
    <p:sldId id="268" r:id="rId21"/>
    <p:sldId id="262" r:id="rId22"/>
    <p:sldId id="264" r:id="rId23"/>
    <p:sldId id="265" r:id="rId24"/>
    <p:sldId id="266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15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70.wmf"/><Relationship Id="rId1" Type="http://schemas.openxmlformats.org/officeDocument/2006/relationships/image" Target="../media/image69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6.wmf"/><Relationship Id="rId1" Type="http://schemas.openxmlformats.org/officeDocument/2006/relationships/image" Target="../media/image75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9.wmf"/><Relationship Id="rId2" Type="http://schemas.openxmlformats.org/officeDocument/2006/relationships/image" Target="../media/image78.wmf"/><Relationship Id="rId1" Type="http://schemas.openxmlformats.org/officeDocument/2006/relationships/image" Target="../media/image7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image" Target="../media/image62.wmf"/><Relationship Id="rId1" Type="http://schemas.openxmlformats.org/officeDocument/2006/relationships/image" Target="../media/image61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67.wmf"/><Relationship Id="rId1" Type="http://schemas.openxmlformats.org/officeDocument/2006/relationships/image" Target="../media/image6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E60E6-D8C6-4536-BA6D-892B00C4788E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182C1-577D-44F8-A1B3-AB71BA9537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E60E6-D8C6-4536-BA6D-892B00C4788E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182C1-577D-44F8-A1B3-AB71BA9537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E60E6-D8C6-4536-BA6D-892B00C4788E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182C1-577D-44F8-A1B3-AB71BA9537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E60E6-D8C6-4536-BA6D-892B00C4788E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182C1-577D-44F8-A1B3-AB71BA9537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E60E6-D8C6-4536-BA6D-892B00C4788E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182C1-577D-44F8-A1B3-AB71BA9537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E60E6-D8C6-4536-BA6D-892B00C4788E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182C1-577D-44F8-A1B3-AB71BA9537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E60E6-D8C6-4536-BA6D-892B00C4788E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182C1-577D-44F8-A1B3-AB71BA9537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E60E6-D8C6-4536-BA6D-892B00C4788E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182C1-577D-44F8-A1B3-AB71BA9537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E60E6-D8C6-4536-BA6D-892B00C4788E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182C1-577D-44F8-A1B3-AB71BA9537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E60E6-D8C6-4536-BA6D-892B00C4788E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182C1-577D-44F8-A1B3-AB71BA9537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E60E6-D8C6-4536-BA6D-892B00C4788E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182C1-577D-44F8-A1B3-AB71BA9537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E60E6-D8C6-4536-BA6D-892B00C4788E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9182C1-577D-44F8-A1B3-AB71BA95371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7" Type="http://schemas.openxmlformats.org/officeDocument/2006/relationships/image" Target="../media/image8.wmf"/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wmf"/><Relationship Id="rId5" Type="http://schemas.openxmlformats.org/officeDocument/2006/relationships/image" Target="../media/image40.wmf"/><Relationship Id="rId4" Type="http://schemas.openxmlformats.org/officeDocument/2006/relationships/image" Target="../media/image39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13" Type="http://schemas.openxmlformats.org/officeDocument/2006/relationships/image" Target="../media/image39.gif"/><Relationship Id="rId3" Type="http://schemas.openxmlformats.org/officeDocument/2006/relationships/image" Target="../media/image45.wmf"/><Relationship Id="rId7" Type="http://schemas.openxmlformats.org/officeDocument/2006/relationships/oleObject" Target="../embeddings/oleObject4.bin"/><Relationship Id="rId12" Type="http://schemas.openxmlformats.org/officeDocument/2006/relationships/image" Target="../media/image4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7.gif"/><Relationship Id="rId11" Type="http://schemas.openxmlformats.org/officeDocument/2006/relationships/oleObject" Target="../embeddings/oleObject6.bin"/><Relationship Id="rId5" Type="http://schemas.openxmlformats.org/officeDocument/2006/relationships/image" Target="../media/image7.gif"/><Relationship Id="rId15" Type="http://schemas.openxmlformats.org/officeDocument/2006/relationships/image" Target="../media/image22.wmf"/><Relationship Id="rId10" Type="http://schemas.openxmlformats.org/officeDocument/2006/relationships/image" Target="../media/image43.wmf"/><Relationship Id="rId4" Type="http://schemas.openxmlformats.org/officeDocument/2006/relationships/image" Target="../media/image36.gif"/><Relationship Id="rId9" Type="http://schemas.openxmlformats.org/officeDocument/2006/relationships/oleObject" Target="../embeddings/oleObject5.bin"/><Relationship Id="rId14" Type="http://schemas.openxmlformats.org/officeDocument/2006/relationships/image" Target="../media/image46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3" Type="http://schemas.openxmlformats.org/officeDocument/2006/relationships/image" Target="../media/image48.wmf"/><Relationship Id="rId7" Type="http://schemas.openxmlformats.org/officeDocument/2006/relationships/image" Target="../media/image50.wmf"/><Relationship Id="rId12" Type="http://schemas.openxmlformats.org/officeDocument/2006/relationships/image" Target="../media/image54.wmf"/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wmf"/><Relationship Id="rId11" Type="http://schemas.openxmlformats.org/officeDocument/2006/relationships/image" Target="../media/image53.wmf"/><Relationship Id="rId5" Type="http://schemas.openxmlformats.org/officeDocument/2006/relationships/image" Target="../media/image49.gif"/><Relationship Id="rId10" Type="http://schemas.openxmlformats.org/officeDocument/2006/relationships/image" Target="../media/image6.gif"/><Relationship Id="rId4" Type="http://schemas.openxmlformats.org/officeDocument/2006/relationships/image" Target="../media/image37.wmf"/><Relationship Id="rId9" Type="http://schemas.openxmlformats.org/officeDocument/2006/relationships/image" Target="../media/image52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.gif"/><Relationship Id="rId5" Type="http://schemas.openxmlformats.org/officeDocument/2006/relationships/image" Target="../media/image53.wmf"/><Relationship Id="rId4" Type="http://schemas.openxmlformats.org/officeDocument/2006/relationships/image" Target="../media/image55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6.gif"/><Relationship Id="rId4" Type="http://schemas.openxmlformats.org/officeDocument/2006/relationships/image" Target="../media/image56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wmf"/><Relationship Id="rId3" Type="http://schemas.openxmlformats.org/officeDocument/2006/relationships/image" Target="../media/image40.wmf"/><Relationship Id="rId7" Type="http://schemas.openxmlformats.org/officeDocument/2006/relationships/image" Target="../media/image57.wmf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wmf"/><Relationship Id="rId5" Type="http://schemas.openxmlformats.org/officeDocument/2006/relationships/image" Target="../media/image33.wmf"/><Relationship Id="rId4" Type="http://schemas.openxmlformats.org/officeDocument/2006/relationships/image" Target="../media/image35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59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2.gi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wmf"/><Relationship Id="rId3" Type="http://schemas.openxmlformats.org/officeDocument/2006/relationships/image" Target="../media/image64.wmf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61.wmf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63.wmf"/><Relationship Id="rId4" Type="http://schemas.openxmlformats.org/officeDocument/2006/relationships/image" Target="../media/image65.gif"/><Relationship Id="rId9" Type="http://schemas.openxmlformats.org/officeDocument/2006/relationships/oleObject" Target="../embeddings/oleObject12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gif"/><Relationship Id="rId3" Type="http://schemas.openxmlformats.org/officeDocument/2006/relationships/oleObject" Target="../embeddings/oleObject13.bin"/><Relationship Id="rId7" Type="http://schemas.openxmlformats.org/officeDocument/2006/relationships/image" Target="../media/image6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67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66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7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70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69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74.wmf"/><Relationship Id="rId4" Type="http://schemas.openxmlformats.org/officeDocument/2006/relationships/image" Target="../media/image73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7" Type="http://schemas.openxmlformats.org/officeDocument/2006/relationships/image" Target="../media/image5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76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75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wmf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78.wmf"/><Relationship Id="rId5" Type="http://schemas.openxmlformats.org/officeDocument/2006/relationships/oleObject" Target="../embeddings/oleObject21.bin"/><Relationship Id="rId10" Type="http://schemas.openxmlformats.org/officeDocument/2006/relationships/image" Target="../media/image80.gif"/><Relationship Id="rId4" Type="http://schemas.openxmlformats.org/officeDocument/2006/relationships/image" Target="../media/image77.wmf"/><Relationship Id="rId9" Type="http://schemas.openxmlformats.org/officeDocument/2006/relationships/image" Target="../media/image31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2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.wmf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image" Target="../media/image17.wmf"/><Relationship Id="rId7" Type="http://schemas.openxmlformats.org/officeDocument/2006/relationships/image" Target="../media/image21.jpeg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wmf"/><Relationship Id="rId4" Type="http://schemas.openxmlformats.org/officeDocument/2006/relationships/image" Target="../media/image18.wmf"/><Relationship Id="rId9" Type="http://schemas.openxmlformats.org/officeDocument/2006/relationships/image" Target="../media/image1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7" Type="http://schemas.openxmlformats.org/officeDocument/2006/relationships/image" Target="../media/image2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5.gif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image" Target="../media/image1.wmf"/><Relationship Id="rId7" Type="http://schemas.openxmlformats.org/officeDocument/2006/relationships/image" Target="../media/image34.gif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wmf"/><Relationship Id="rId5" Type="http://schemas.openxmlformats.org/officeDocument/2006/relationships/image" Target="../media/image2.gif"/><Relationship Id="rId10" Type="http://schemas.openxmlformats.org/officeDocument/2006/relationships/image" Target="../media/image28.gif"/><Relationship Id="rId4" Type="http://schemas.openxmlformats.org/officeDocument/2006/relationships/image" Target="../media/image32.gif"/><Relationship Id="rId9" Type="http://schemas.openxmlformats.org/officeDocument/2006/relationships/image" Target="../media/image3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Пользователь\Local Settings\Temporary Internet Files\Content.IE5\HQID2SYP\MC900435785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2978165" cy="36875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928662" y="4143380"/>
            <a:ext cx="74190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МЫ БЫЛИ ПЕРВЫМИ!!!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57620" y="285728"/>
            <a:ext cx="5143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9класс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 решение задач </a:t>
            </a:r>
            <a:r>
              <a:rPr lang="ru-RU" sz="3600" b="1" dirty="0" smtClean="0">
                <a:solidFill>
                  <a:srgbClr val="FF0000"/>
                </a:solidFill>
              </a:rPr>
              <a:t>ОГЭ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1029" name="Picture 5" descr="C:\Documents and Settings\Пользователь\Local Settings\Temporary Internet Files\Content.IE5\9DE0O7MU\MM900284144[1]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1857364"/>
            <a:ext cx="1728798" cy="2195299"/>
          </a:xfrm>
          <a:prstGeom prst="rect">
            <a:avLst/>
          </a:prstGeom>
          <a:noFill/>
        </p:spPr>
      </p:pic>
      <p:pic>
        <p:nvPicPr>
          <p:cNvPr id="1030" name="Picture 6" descr="C:\Documents and Settings\Пользователь\Local Settings\Temporary Internet Files\Content.IE5\5DVPCJ25\MM900300519[1]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58082" y="5286388"/>
            <a:ext cx="1333506" cy="1160150"/>
          </a:xfrm>
          <a:prstGeom prst="rect">
            <a:avLst/>
          </a:prstGeom>
          <a:noFill/>
        </p:spPr>
      </p:pic>
      <p:pic>
        <p:nvPicPr>
          <p:cNvPr id="1031" name="Picture 7" descr="C:\Documents and Settings\Пользователь\Local Settings\Temporary Internet Files\Content.IE5\P4LUKX8P\MM900219078[1]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5984" y="5143512"/>
            <a:ext cx="1500198" cy="1521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 стрелкой 2"/>
          <p:cNvCxnSpPr/>
          <p:nvPr/>
        </p:nvCxnSpPr>
        <p:spPr>
          <a:xfrm>
            <a:off x="714348" y="5072074"/>
            <a:ext cx="7572428" cy="1588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 rot="5400000" flipH="1" flipV="1">
            <a:off x="-1500230" y="3071810"/>
            <a:ext cx="5286412" cy="1588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1071538" y="4286256"/>
            <a:ext cx="142876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1071538" y="3571876"/>
            <a:ext cx="142876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1071538" y="2786058"/>
            <a:ext cx="142876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071538" y="2000240"/>
            <a:ext cx="142876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5400000">
            <a:off x="1857356" y="5072074"/>
            <a:ext cx="142876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rot="5400000">
            <a:off x="2501092" y="5071280"/>
            <a:ext cx="142876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rot="5400000">
            <a:off x="3144034" y="5071280"/>
            <a:ext cx="142876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rot="5400000">
            <a:off x="3786976" y="5071280"/>
            <a:ext cx="142876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rot="5400000">
            <a:off x="4501356" y="5071280"/>
            <a:ext cx="142876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rot="5400000">
            <a:off x="5215736" y="5071280"/>
            <a:ext cx="142876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rot="5400000" flipH="1" flipV="1">
            <a:off x="1142976" y="3571876"/>
            <a:ext cx="714380" cy="714380"/>
          </a:xfrm>
          <a:prstGeom prst="line">
            <a:avLst/>
          </a:prstGeom>
          <a:ln w="762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1857356" y="3571876"/>
            <a:ext cx="714380" cy="1588"/>
          </a:xfrm>
          <a:prstGeom prst="line">
            <a:avLst/>
          </a:prstGeom>
          <a:ln w="762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rot="5400000" flipH="1" flipV="1">
            <a:off x="2143108" y="2857496"/>
            <a:ext cx="1143008" cy="285752"/>
          </a:xfrm>
          <a:prstGeom prst="line">
            <a:avLst/>
          </a:prstGeom>
          <a:ln w="762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V="1">
            <a:off x="2857488" y="2071678"/>
            <a:ext cx="857256" cy="357190"/>
          </a:xfrm>
          <a:prstGeom prst="line">
            <a:avLst/>
          </a:prstGeom>
          <a:ln w="762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785786" y="5072074"/>
            <a:ext cx="642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10</a:t>
            </a:r>
            <a:endParaRPr lang="ru-RU" sz="32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1500166" y="5072074"/>
            <a:ext cx="714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12</a:t>
            </a:r>
            <a:endParaRPr lang="ru-RU" sz="32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2285984" y="5072074"/>
            <a:ext cx="714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14</a:t>
            </a:r>
            <a:endParaRPr lang="ru-RU" sz="32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2857488" y="5072074"/>
            <a:ext cx="714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16</a:t>
            </a:r>
            <a:endParaRPr lang="ru-RU" sz="32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3500430" y="5072074"/>
            <a:ext cx="642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18</a:t>
            </a:r>
            <a:endParaRPr lang="ru-RU" sz="32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4214810" y="5072074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20</a:t>
            </a:r>
            <a:endParaRPr lang="ru-RU" sz="32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357158" y="4000504"/>
            <a:ext cx="714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50</a:t>
            </a:r>
            <a:endParaRPr lang="ru-RU" sz="32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214282" y="3286124"/>
            <a:ext cx="1143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100</a:t>
            </a:r>
            <a:endParaRPr lang="ru-RU" sz="32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214282" y="2571744"/>
            <a:ext cx="12144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150</a:t>
            </a:r>
            <a:endParaRPr lang="ru-RU" sz="3200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214282" y="1714488"/>
            <a:ext cx="1143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200</a:t>
            </a:r>
            <a:endParaRPr lang="ru-RU" sz="3200" b="1" dirty="0"/>
          </a:p>
        </p:txBody>
      </p:sp>
      <p:cxnSp>
        <p:nvCxnSpPr>
          <p:cNvPr id="44" name="Прямая соединительная линия 43"/>
          <p:cNvCxnSpPr/>
          <p:nvPr/>
        </p:nvCxnSpPr>
        <p:spPr>
          <a:xfrm>
            <a:off x="1142976" y="3571876"/>
            <a:ext cx="642942" cy="158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rot="5400000" flipH="1" flipV="1">
            <a:off x="1607323" y="2964653"/>
            <a:ext cx="785818" cy="42862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rot="5400000" flipH="1" flipV="1">
            <a:off x="2214546" y="2428868"/>
            <a:ext cx="357190" cy="35719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rot="5400000" flipH="1" flipV="1">
            <a:off x="2571736" y="2000240"/>
            <a:ext cx="428628" cy="42862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3143240" y="1785926"/>
            <a:ext cx="571504" cy="158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 rot="5400000" flipH="1" flipV="1">
            <a:off x="2964645" y="1821645"/>
            <a:ext cx="214314" cy="142876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3571868" y="2214554"/>
            <a:ext cx="2786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/>
              <a:t>суббота</a:t>
            </a:r>
            <a:endParaRPr lang="ru-RU" sz="3600" b="1" i="1" dirty="0"/>
          </a:p>
        </p:txBody>
      </p:sp>
      <p:sp>
        <p:nvSpPr>
          <p:cNvPr id="59" name="TextBox 58"/>
          <p:cNvSpPr txBox="1"/>
          <p:nvPr/>
        </p:nvSpPr>
        <p:spPr>
          <a:xfrm>
            <a:off x="3000364" y="1071546"/>
            <a:ext cx="2786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воскресенье</a:t>
            </a:r>
            <a:endParaRPr lang="ru-RU" sz="3600" b="1" dirty="0"/>
          </a:p>
        </p:txBody>
      </p:sp>
      <p:sp>
        <p:nvSpPr>
          <p:cNvPr id="60" name="TextBox 59"/>
          <p:cNvSpPr txBox="1"/>
          <p:nvPr/>
        </p:nvSpPr>
        <p:spPr>
          <a:xfrm>
            <a:off x="1214414" y="0"/>
            <a:ext cx="35719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</a:t>
            </a:r>
          </a:p>
          <a:p>
            <a:r>
              <a:rPr lang="ru-RU" b="1" dirty="0" smtClean="0"/>
              <a:t>О</a:t>
            </a:r>
          </a:p>
          <a:p>
            <a:r>
              <a:rPr lang="ru-RU" b="1" dirty="0" smtClean="0"/>
              <a:t>С</a:t>
            </a:r>
          </a:p>
          <a:p>
            <a:r>
              <a:rPr lang="ru-RU" b="1" dirty="0" smtClean="0"/>
              <a:t>Е</a:t>
            </a:r>
          </a:p>
          <a:p>
            <a:r>
              <a:rPr lang="ru-RU" b="1" dirty="0" smtClean="0"/>
              <a:t>Т</a:t>
            </a:r>
          </a:p>
          <a:p>
            <a:r>
              <a:rPr lang="ru-RU" b="1" dirty="0" smtClean="0"/>
              <a:t>И</a:t>
            </a:r>
          </a:p>
          <a:p>
            <a:r>
              <a:rPr lang="ru-RU" b="1" dirty="0" smtClean="0"/>
              <a:t>Т</a:t>
            </a:r>
          </a:p>
          <a:p>
            <a:r>
              <a:rPr lang="ru-RU" b="1" dirty="0" smtClean="0"/>
              <a:t>Е</a:t>
            </a:r>
          </a:p>
          <a:p>
            <a:r>
              <a:rPr lang="ru-RU" b="1" dirty="0" smtClean="0"/>
              <a:t>Л</a:t>
            </a:r>
          </a:p>
          <a:p>
            <a:r>
              <a:rPr lang="ru-RU" b="1" dirty="0" smtClean="0"/>
              <a:t>И</a:t>
            </a:r>
          </a:p>
          <a:p>
            <a:endParaRPr lang="ru-RU" b="1" dirty="0"/>
          </a:p>
        </p:txBody>
      </p:sp>
      <p:sp>
        <p:nvSpPr>
          <p:cNvPr id="61" name="TextBox 60"/>
          <p:cNvSpPr txBox="1"/>
          <p:nvPr/>
        </p:nvSpPr>
        <p:spPr>
          <a:xfrm>
            <a:off x="6786578" y="5143512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время</a:t>
            </a:r>
            <a:endParaRPr lang="ru-RU" i="1" dirty="0"/>
          </a:p>
        </p:txBody>
      </p:sp>
      <p:sp>
        <p:nvSpPr>
          <p:cNvPr id="62" name="Прямоугольник 61"/>
          <p:cNvSpPr/>
          <p:nvPr/>
        </p:nvSpPr>
        <p:spPr>
          <a:xfrm>
            <a:off x="7000892" y="285728"/>
            <a:ext cx="174278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0" b="1" dirty="0" smtClean="0">
                <a:solidFill>
                  <a:srgbClr val="FF0000"/>
                </a:solidFill>
              </a:rPr>
              <a:t>375</a:t>
            </a:r>
            <a:endParaRPr lang="ru-RU" sz="8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Documents and Settings\Пользователь\Local Settings\Temporary Internet Files\Content.IE5\HQID2SYP\MC900250082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15885" y="5367196"/>
            <a:ext cx="1628115" cy="1490804"/>
          </a:xfrm>
          <a:prstGeom prst="rect">
            <a:avLst/>
          </a:prstGeom>
          <a:noFill/>
        </p:spPr>
      </p:pic>
      <p:pic>
        <p:nvPicPr>
          <p:cNvPr id="33795" name="Picture 3" descr="C:\Documents and Settings\Пользователь\Local Settings\Temporary Internet Files\Content.IE5\HQID2SYP\MC90023281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43834" y="142852"/>
            <a:ext cx="1368582" cy="1012479"/>
          </a:xfrm>
          <a:prstGeom prst="rect">
            <a:avLst/>
          </a:prstGeom>
          <a:noFill/>
        </p:spPr>
      </p:pic>
      <p:pic>
        <p:nvPicPr>
          <p:cNvPr id="33796" name="Picture 4" descr="C:\Documents and Settings\Пользователь\Local Settings\Temporary Internet Files\Content.IE5\P4LUKX8P\MM900234677[1]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0"/>
            <a:ext cx="1152525" cy="117157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00166" y="214290"/>
            <a:ext cx="60007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Освоение космоса требует создания новых материалов. </a:t>
            </a:r>
            <a:r>
              <a:rPr lang="ru-RU" sz="2800" b="1" i="1" dirty="0" smtClean="0">
                <a:solidFill>
                  <a:srgbClr val="FF0000"/>
                </a:solidFill>
              </a:rPr>
              <a:t>РЕШИТЕ ЗАДАЧУ: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500174"/>
            <a:ext cx="900115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Имеются два сплава с разным содержанием железа: в первом содержится </a:t>
            </a:r>
            <a:r>
              <a:rPr lang="ru-RU" sz="4000" b="1" dirty="0" smtClean="0">
                <a:solidFill>
                  <a:srgbClr val="FF0000"/>
                </a:solidFill>
              </a:rPr>
              <a:t>75%</a:t>
            </a:r>
            <a:r>
              <a:rPr lang="ru-RU" sz="4000" b="1" dirty="0" smtClean="0"/>
              <a:t>, а в втором – </a:t>
            </a:r>
            <a:r>
              <a:rPr lang="ru-RU" sz="4000" b="1" dirty="0" smtClean="0">
                <a:solidFill>
                  <a:srgbClr val="FF0000"/>
                </a:solidFill>
              </a:rPr>
              <a:t>25% </a:t>
            </a:r>
            <a:r>
              <a:rPr lang="ru-RU" sz="4000" b="1" dirty="0" smtClean="0"/>
              <a:t>железа. В каком отношении надо взять первый и второй сплавы, чтобы получить из них новый сплав, содержащий </a:t>
            </a:r>
            <a:r>
              <a:rPr lang="ru-RU" sz="4000" b="1" dirty="0" smtClean="0">
                <a:solidFill>
                  <a:srgbClr val="FF0000"/>
                </a:solidFill>
              </a:rPr>
              <a:t>40%</a:t>
            </a:r>
            <a:r>
              <a:rPr lang="ru-RU" sz="4000" b="1" dirty="0" smtClean="0"/>
              <a:t> железа?</a:t>
            </a:r>
            <a:endParaRPr lang="ru-RU" sz="4000" b="1" dirty="0"/>
          </a:p>
        </p:txBody>
      </p:sp>
      <p:pic>
        <p:nvPicPr>
          <p:cNvPr id="33797" name="Picture 5" descr="C:\Documents and Settings\Пользователь\Local Settings\Temporary Internet Files\Content.IE5\HQID2SYP\MC900083253[1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15206" y="1142984"/>
            <a:ext cx="1773936" cy="1626718"/>
          </a:xfrm>
          <a:prstGeom prst="rect">
            <a:avLst/>
          </a:prstGeom>
          <a:noFill/>
        </p:spPr>
      </p:pic>
      <p:pic>
        <p:nvPicPr>
          <p:cNvPr id="33798" name="Picture 6" descr="C:\Documents and Settings\Пользователь\Local Settings\Temporary Internet Files\Content.IE5\HQID2SYP\MC900292838[1]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701284" y="4143380"/>
            <a:ext cx="1066808" cy="1143008"/>
          </a:xfrm>
          <a:prstGeom prst="rect">
            <a:avLst/>
          </a:prstGeom>
          <a:noFill/>
        </p:spPr>
      </p:pic>
      <p:pic>
        <p:nvPicPr>
          <p:cNvPr id="33799" name="Picture 7" descr="C:\Documents and Settings\Пользователь\Local Settings\Temporary Internet Files\Content.IE5\9DE0O7MU\MC900286538[1].wm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429256" y="5500702"/>
            <a:ext cx="1813255" cy="1271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214290"/>
            <a:ext cx="31341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Решение: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4818" name="Picture 2" descr="C:\Documents and Settings\Пользователь\Local Settings\Temporary Internet Files\Content.IE5\5DVPCJ25\MC900237404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66776" y="142852"/>
            <a:ext cx="1477224" cy="1703560"/>
          </a:xfrm>
          <a:prstGeom prst="rect">
            <a:avLst/>
          </a:prstGeom>
          <a:noFill/>
        </p:spPr>
      </p:pic>
      <p:pic>
        <p:nvPicPr>
          <p:cNvPr id="34819" name="Picture 3" descr="C:\Documents and Settings\Пользователь\Local Settings\Temporary Internet Files\Content.IE5\HQID2SYP\MM900309709[1]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0" y="142852"/>
            <a:ext cx="1400175" cy="1028700"/>
          </a:xfrm>
          <a:prstGeom prst="rect">
            <a:avLst/>
          </a:prstGeom>
          <a:noFill/>
        </p:spPr>
      </p:pic>
      <p:pic>
        <p:nvPicPr>
          <p:cNvPr id="34820" name="Picture 4" descr="C:\Documents and Settings\Пользователь\Local Settings\Temporary Internet Files\Content.IE5\HQID2SYP\MM900219076[1]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3504" y="142852"/>
            <a:ext cx="1052518" cy="1067342"/>
          </a:xfrm>
          <a:prstGeom prst="rect">
            <a:avLst/>
          </a:prstGeom>
          <a:noFill/>
        </p:spPr>
      </p:pic>
      <p:pic>
        <p:nvPicPr>
          <p:cNvPr id="34821" name="Picture 5" descr="C:\Documents and Settings\Пользователь\Local Settings\Temporary Internet Files\Content.IE5\P4LUKX8P\MM900219082[1]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72264" y="142852"/>
            <a:ext cx="981080" cy="99489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85720" y="1571612"/>
            <a:ext cx="87154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/>
              <a:t>Пусть Х и У – количество первого и второго сплавов соответственно</a:t>
            </a:r>
            <a:endParaRPr lang="ru-RU" sz="3200" b="1" i="1" dirty="0"/>
          </a:p>
        </p:txBody>
      </p:sp>
      <p:sp>
        <p:nvSpPr>
          <p:cNvPr id="8" name="TextBox 7"/>
          <p:cNvSpPr txBox="1"/>
          <p:nvPr/>
        </p:nvSpPr>
        <p:spPr>
          <a:xfrm>
            <a:off x="285720" y="2928934"/>
            <a:ext cx="85725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/>
              <a:t>Тогда концентрация железа в новом сплаве будет</a:t>
            </a:r>
            <a:endParaRPr lang="ru-RU" sz="3200" b="1" i="1" dirty="0"/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/>
        </p:nvGraphicFramePr>
        <p:xfrm>
          <a:off x="1785918" y="3500438"/>
          <a:ext cx="4440986" cy="14954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5" name="Формула" r:id="rId7" imgW="1244520" imgH="419040" progId="Equation.3">
                  <p:embed/>
                </p:oleObj>
              </mc:Choice>
              <mc:Fallback>
                <p:oleObj name="Формула" r:id="rId7" imgW="1244520" imgH="41904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5918" y="3500438"/>
                        <a:ext cx="4440986" cy="149543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Объект 9"/>
          <p:cNvGraphicFramePr>
            <a:graphicFrameLocks noChangeAspect="1"/>
          </p:cNvGraphicFramePr>
          <p:nvPr/>
        </p:nvGraphicFramePr>
        <p:xfrm>
          <a:off x="285720" y="5357826"/>
          <a:ext cx="3826990" cy="8874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6" name="Формула" r:id="rId9" imgW="876240" imgH="203040" progId="Equation.3">
                  <p:embed/>
                </p:oleObj>
              </mc:Choice>
              <mc:Fallback>
                <p:oleObj name="Формула" r:id="rId9" imgW="876240" imgH="20304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20" y="5357826"/>
                        <a:ext cx="3826990" cy="88741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Объект 10"/>
          <p:cNvGraphicFramePr>
            <a:graphicFrameLocks noChangeAspect="1"/>
          </p:cNvGraphicFramePr>
          <p:nvPr/>
        </p:nvGraphicFramePr>
        <p:xfrm>
          <a:off x="4572000" y="4857760"/>
          <a:ext cx="1638310" cy="16383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7" name="Формула" r:id="rId11" imgW="419040" imgH="419040" progId="Equation.3">
                  <p:embed/>
                </p:oleObj>
              </mc:Choice>
              <mc:Fallback>
                <p:oleObj name="Формула" r:id="rId11" imgW="419040" imgH="41904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4857760"/>
                        <a:ext cx="1638310" cy="163831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4825" name="Picture 9" descr="C:\Documents and Settings\Пользователь\Local Settings\Temporary Internet Files\Content.IE5\P4LUKX8P\MM900234677[1].gif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858016" y="5500702"/>
            <a:ext cx="1152525" cy="1171575"/>
          </a:xfrm>
          <a:prstGeom prst="rect">
            <a:avLst/>
          </a:prstGeom>
          <a:noFill/>
        </p:spPr>
      </p:pic>
      <p:pic>
        <p:nvPicPr>
          <p:cNvPr id="34826" name="Picture 10" descr="C:\Documents and Settings\Пользователь\Local Settings\Temporary Internet Files\Content.IE5\5DVPCJ25\MC900282010[1].wmf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715140" y="3500438"/>
            <a:ext cx="1876349" cy="1350569"/>
          </a:xfrm>
          <a:prstGeom prst="rect">
            <a:avLst/>
          </a:prstGeom>
          <a:noFill/>
        </p:spPr>
      </p:pic>
      <p:pic>
        <p:nvPicPr>
          <p:cNvPr id="34827" name="Picture 11" descr="C:\Documents and Settings\Пользователь\Local Settings\Temporary Internet Files\Content.IE5\P4LUKX8P\MC900083251[1].wmf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8072462" y="4786322"/>
            <a:ext cx="930517" cy="9939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Пользователь\Local Settings\Temporary Internet Files\Content.IE5\5DVPCJ25\MM900285324[1]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38250" cy="876300"/>
          </a:xfrm>
          <a:prstGeom prst="rect">
            <a:avLst/>
          </a:prstGeom>
          <a:noFill/>
        </p:spPr>
      </p:pic>
      <p:pic>
        <p:nvPicPr>
          <p:cNvPr id="6147" name="Picture 3" descr="C:\Documents and Settings\Пользователь\Local Settings\Temporary Internet Files\Content.IE5\P4LUKX8P\MC900149831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0"/>
            <a:ext cx="3094776" cy="1142246"/>
          </a:xfrm>
          <a:prstGeom prst="rect">
            <a:avLst/>
          </a:prstGeom>
          <a:noFill/>
        </p:spPr>
      </p:pic>
      <p:pic>
        <p:nvPicPr>
          <p:cNvPr id="6148" name="Picture 4" descr="C:\Documents and Settings\Пользователь\Local Settings\Temporary Internet Files\Content.IE5\HQID2SYP\MC900250082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15885" y="5367196"/>
            <a:ext cx="1628115" cy="1490804"/>
          </a:xfrm>
          <a:prstGeom prst="rect">
            <a:avLst/>
          </a:prstGeom>
          <a:noFill/>
        </p:spPr>
      </p:pic>
      <p:pic>
        <p:nvPicPr>
          <p:cNvPr id="6149" name="Picture 5" descr="C:\Documents and Settings\Пользователь\Local Settings\Temporary Internet Files\Content.IE5\9DE0O7MU\MM900303421[1]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4929198"/>
            <a:ext cx="1337172" cy="1738323"/>
          </a:xfrm>
          <a:prstGeom prst="rect">
            <a:avLst/>
          </a:prstGeom>
          <a:noFill/>
        </p:spPr>
      </p:pic>
      <p:pic>
        <p:nvPicPr>
          <p:cNvPr id="6150" name="Picture 6" descr="C:\Documents and Settings\Пользователь\Local Settings\Temporary Internet Files\Content.IE5\5DVPCJ25\MC900237404[1]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44" y="1285860"/>
            <a:ext cx="1477224" cy="1703560"/>
          </a:xfrm>
          <a:prstGeom prst="rect">
            <a:avLst/>
          </a:prstGeom>
          <a:noFill/>
        </p:spPr>
      </p:pic>
      <p:pic>
        <p:nvPicPr>
          <p:cNvPr id="6151" name="Picture 7" descr="C:\Documents and Settings\Пользователь\Local Settings\Temporary Internet Files\Content.IE5\P4LUKX8P\MC900250215[1].wm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4282" y="3214686"/>
            <a:ext cx="1578418" cy="1371277"/>
          </a:xfrm>
          <a:prstGeom prst="rect">
            <a:avLst/>
          </a:prstGeom>
          <a:noFill/>
        </p:spPr>
      </p:pic>
      <p:pic>
        <p:nvPicPr>
          <p:cNvPr id="6152" name="Picture 8" descr="C:\Documents and Settings\Пользователь\Local Settings\Temporary Internet Files\Content.IE5\HQID2SYP\MC900232787[1].wm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143768" y="1357298"/>
            <a:ext cx="1919335" cy="1407814"/>
          </a:xfrm>
          <a:prstGeom prst="rect">
            <a:avLst/>
          </a:prstGeom>
          <a:noFill/>
        </p:spPr>
      </p:pic>
      <p:pic>
        <p:nvPicPr>
          <p:cNvPr id="6153" name="Picture 9" descr="C:\Documents and Settings\Пользователь\Local Settings\Temporary Internet Files\Content.IE5\9DE0O7MU\MM900318143[1]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428728" y="142852"/>
            <a:ext cx="1018984" cy="928694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000232" y="1714488"/>
            <a:ext cx="4880953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Олимпиада</a:t>
            </a:r>
          </a:p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Будущих</a:t>
            </a:r>
          </a:p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космонавтов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154" name="Picture 10" descr="C:\Documents and Settings\Пользователь\Local Settings\Temporary Internet Files\Content.IE5\HQID2SYP\MM900219085[1].gif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428992" y="4500570"/>
            <a:ext cx="2240174" cy="2271726"/>
          </a:xfrm>
          <a:prstGeom prst="rect">
            <a:avLst/>
          </a:prstGeom>
          <a:noFill/>
        </p:spPr>
      </p:pic>
      <p:pic>
        <p:nvPicPr>
          <p:cNvPr id="6155" name="Picture 11" descr="C:\Documents and Settings\Пользователь\Local Settings\Temporary Internet Files\Content.IE5\5DVPCJ25\MC900295803[1].wmf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143768" y="3143248"/>
            <a:ext cx="1785918" cy="1668855"/>
          </a:xfrm>
          <a:prstGeom prst="rect">
            <a:avLst/>
          </a:prstGeom>
          <a:noFill/>
        </p:spPr>
      </p:pic>
      <p:pic>
        <p:nvPicPr>
          <p:cNvPr id="6156" name="Picture 12" descr="C:\Documents and Settings\Пользователь\Local Settings\Temporary Internet Files\Content.IE5\P4LUKX8P\MC900351973[1].wmf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143240" y="357166"/>
            <a:ext cx="1815220" cy="9762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2844" y="214290"/>
            <a:ext cx="71903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Упростить выражение: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142844" y="1357298"/>
          <a:ext cx="8622987" cy="19288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0" name="Формула" r:id="rId3" imgW="1930320" imgH="431640" progId="Equation.3">
                  <p:embed/>
                </p:oleObj>
              </mc:Choice>
              <mc:Fallback>
                <p:oleObj name="Формула" r:id="rId3" imgW="1930320" imgH="4316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44" y="1357298"/>
                        <a:ext cx="8622987" cy="192882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340" name="Picture 4" descr="C:\Documents and Settings\Пользователь\Local Settings\Temporary Internet Files\Content.IE5\5DVPCJ25\MC900295803[1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3786190"/>
            <a:ext cx="2785450" cy="2602871"/>
          </a:xfrm>
          <a:prstGeom prst="rect">
            <a:avLst/>
          </a:prstGeom>
          <a:noFill/>
        </p:spPr>
      </p:pic>
      <p:pic>
        <p:nvPicPr>
          <p:cNvPr id="14341" name="Picture 5" descr="C:\Documents and Settings\Пользователь\Local Settings\Temporary Internet Files\Content.IE5\9DE0O7MU\MM900284144[1]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72198" y="4214818"/>
            <a:ext cx="1818988" cy="2309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428604"/>
            <a:ext cx="71903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Упростить выражение: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/>
        </p:nvGraphicFramePr>
        <p:xfrm>
          <a:off x="500034" y="1571612"/>
          <a:ext cx="7072362" cy="31049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3" name="Формула" r:id="rId3" imgW="1041120" imgH="457200" progId="Equation.3">
                  <p:embed/>
                </p:oleObj>
              </mc:Choice>
              <mc:Fallback>
                <p:oleObj name="Формула" r:id="rId3" imgW="1041120" imgH="457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34" y="1571612"/>
                        <a:ext cx="7072362" cy="310493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23" name="Picture 3" descr="C:\Documents and Settings\Пользователь\Local Settings\Temporary Internet Files\Content.IE5\HQID2SYP\MM900219085[1]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72330" y="4714884"/>
            <a:ext cx="1887945" cy="1914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Documents and Settings\Пользователь\Local Settings\Temporary Internet Files\Content.IE5\5DVPCJ25\MM900303367[1]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40" y="214290"/>
            <a:ext cx="2192229" cy="2095513"/>
          </a:xfrm>
          <a:prstGeom prst="rect">
            <a:avLst/>
          </a:prstGeom>
          <a:noFill/>
        </p:spPr>
      </p:pic>
      <p:pic>
        <p:nvPicPr>
          <p:cNvPr id="15363" name="Picture 3" descr="C:\Documents and Settings\Пользователь\Local Settings\Temporary Internet Files\Content.IE5\HQID2SYP\MC900083253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5231282"/>
            <a:ext cx="1773936" cy="1626718"/>
          </a:xfrm>
          <a:prstGeom prst="rect">
            <a:avLst/>
          </a:prstGeom>
          <a:noFill/>
        </p:spPr>
      </p:pic>
      <p:pic>
        <p:nvPicPr>
          <p:cNvPr id="15364" name="Picture 4" descr="C:\Documents and Settings\Пользователь\Local Settings\Temporary Internet Files\Content.IE5\9DE0O7MU\MC900083547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42852"/>
            <a:ext cx="1843430" cy="1500530"/>
          </a:xfrm>
          <a:prstGeom prst="rect">
            <a:avLst/>
          </a:prstGeom>
          <a:noFill/>
        </p:spPr>
      </p:pic>
      <p:pic>
        <p:nvPicPr>
          <p:cNvPr id="15365" name="Picture 5" descr="C:\Documents and Settings\Пользователь\Local Settings\Temporary Internet Files\Content.IE5\5DVPCJ25\MC900295694[1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63819" y="5000637"/>
            <a:ext cx="1980182" cy="185736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42844" y="2000240"/>
            <a:ext cx="67151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Один литр жидкости весит </a:t>
            </a:r>
            <a:r>
              <a:rPr lang="ru-RU" sz="3600" b="1" i="1" dirty="0" err="1" smtClean="0">
                <a:solidFill>
                  <a:srgbClr val="FF0000"/>
                </a:solidFill>
              </a:rPr>
              <a:t>х</a:t>
            </a:r>
            <a:r>
              <a:rPr lang="ru-RU" sz="3600" b="1" dirty="0" smtClean="0"/>
              <a:t> кг. Составьте выражение для вычисления объёма </a:t>
            </a:r>
            <a:r>
              <a:rPr lang="ru-RU" sz="3600" b="1" dirty="0" smtClean="0">
                <a:solidFill>
                  <a:srgbClr val="FF0000"/>
                </a:solidFill>
              </a:rPr>
              <a:t>у</a:t>
            </a:r>
            <a:r>
              <a:rPr lang="ru-RU" sz="3600" b="1" dirty="0" smtClean="0"/>
              <a:t> тонн этой жидкости (в литрах)</a:t>
            </a:r>
            <a:endParaRPr lang="ru-RU" sz="3600" b="1" dirty="0"/>
          </a:p>
        </p:txBody>
      </p:sp>
      <p:pic>
        <p:nvPicPr>
          <p:cNvPr id="15366" name="Picture 6" descr="C:\Documents and Settings\Пользователь\Local Settings\Temporary Internet Files\Content.IE5\P4LUKX8P\MC900292324[1]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715272" y="2786058"/>
            <a:ext cx="743407" cy="1772107"/>
          </a:xfrm>
          <a:prstGeom prst="rect">
            <a:avLst/>
          </a:prstGeom>
          <a:noFill/>
        </p:spPr>
      </p:pic>
      <p:pic>
        <p:nvPicPr>
          <p:cNvPr id="15367" name="Picture 7" descr="C:\Documents and Settings\Пользователь\Local Settings\Temporary Internet Files\Content.IE5\HQID2SYP\MC900198199[1].wm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57554" y="4643446"/>
            <a:ext cx="2403695" cy="2035521"/>
          </a:xfrm>
          <a:prstGeom prst="rect">
            <a:avLst/>
          </a:prstGeom>
          <a:noFill/>
        </p:spPr>
      </p:pic>
      <p:pic>
        <p:nvPicPr>
          <p:cNvPr id="15368" name="Picture 8" descr="C:\Documents and Settings\Пользователь\Local Settings\Temporary Internet Files\Content.IE5\9DE0O7MU\MC900310594[1].wm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643306" y="214290"/>
            <a:ext cx="1462126" cy="18031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214290"/>
            <a:ext cx="33201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РЕШЕНИЕ: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6386" name="Picture 2" descr="C:\Documents and Settings\Пользователь\Local Settings\Temporary Internet Files\Content.IE5\5DVPCJ25\MC900295105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92" y="142852"/>
            <a:ext cx="1853489" cy="1480414"/>
          </a:xfrm>
          <a:prstGeom prst="rect">
            <a:avLst/>
          </a:prstGeom>
          <a:noFill/>
        </p:spPr>
      </p:pic>
      <p:pic>
        <p:nvPicPr>
          <p:cNvPr id="16387" name="Picture 3" descr="C:\Documents and Settings\Пользователь\Local Settings\Temporary Internet Files\Content.IE5\9DE0O7MU\MM900284144[1]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285728"/>
            <a:ext cx="1157293" cy="146957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2844" y="1714488"/>
            <a:ext cx="87868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/>
              <a:t>Пусть </a:t>
            </a:r>
            <a:r>
              <a:rPr lang="ru-RU" sz="3200" b="1" i="1" dirty="0" err="1" smtClean="0">
                <a:solidFill>
                  <a:srgbClr val="FF0000"/>
                </a:solidFill>
              </a:rPr>
              <a:t>р</a:t>
            </a:r>
            <a:r>
              <a:rPr lang="ru-RU" sz="3200" b="1" i="1" dirty="0" smtClean="0">
                <a:solidFill>
                  <a:srgbClr val="FF0000"/>
                </a:solidFill>
              </a:rPr>
              <a:t> </a:t>
            </a:r>
            <a:r>
              <a:rPr lang="ru-RU" sz="3200" b="1" i="1" dirty="0" smtClean="0"/>
              <a:t>л составляет объём </a:t>
            </a:r>
            <a:r>
              <a:rPr lang="ru-RU" sz="3200" b="1" i="1" dirty="0" smtClean="0">
                <a:solidFill>
                  <a:srgbClr val="FF0000"/>
                </a:solidFill>
              </a:rPr>
              <a:t>у </a:t>
            </a:r>
            <a:r>
              <a:rPr lang="ru-RU" sz="3200" b="1" i="1" dirty="0" smtClean="0"/>
              <a:t>тонн жидкости</a:t>
            </a:r>
            <a:endParaRPr lang="ru-RU" sz="32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214282" y="3000372"/>
            <a:ext cx="31432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/>
              <a:t>Составим пропорцию:</a:t>
            </a:r>
            <a:endParaRPr lang="ru-RU" sz="3200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3786182" y="2786058"/>
            <a:ext cx="40005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</a:rPr>
              <a:t>х</a:t>
            </a:r>
            <a:r>
              <a:rPr lang="ru-RU" sz="4400" b="1" dirty="0" smtClean="0"/>
              <a:t> кг – 1л</a:t>
            </a:r>
          </a:p>
          <a:p>
            <a:r>
              <a:rPr lang="ru-RU" sz="4400" b="1" dirty="0" smtClean="0"/>
              <a:t>1000</a:t>
            </a:r>
            <a:r>
              <a:rPr lang="ru-RU" sz="4400" b="1" dirty="0" smtClean="0">
                <a:solidFill>
                  <a:srgbClr val="FF0000"/>
                </a:solidFill>
              </a:rPr>
              <a:t>у</a:t>
            </a:r>
            <a:r>
              <a:rPr lang="ru-RU" sz="4400" b="1" dirty="0" smtClean="0"/>
              <a:t> кг – </a:t>
            </a:r>
            <a:r>
              <a:rPr lang="ru-RU" sz="4400" b="1" dirty="0" err="1" smtClean="0">
                <a:solidFill>
                  <a:srgbClr val="FF0000"/>
                </a:solidFill>
              </a:rPr>
              <a:t>р</a:t>
            </a:r>
            <a:r>
              <a:rPr lang="ru-RU" sz="4400" b="1" dirty="0" smtClean="0"/>
              <a:t> л </a:t>
            </a:r>
            <a:endParaRPr lang="ru-RU" sz="4400" b="1" dirty="0"/>
          </a:p>
        </p:txBody>
      </p:sp>
      <p:cxnSp>
        <p:nvCxnSpPr>
          <p:cNvPr id="9" name="Прямая со стрелкой 8"/>
          <p:cNvCxnSpPr/>
          <p:nvPr/>
        </p:nvCxnSpPr>
        <p:spPr>
          <a:xfrm rot="5400000">
            <a:off x="3071802" y="3571876"/>
            <a:ext cx="1000132" cy="1588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5400000">
            <a:off x="6858016" y="3571876"/>
            <a:ext cx="1000132" cy="1588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Объект 11"/>
          <p:cNvGraphicFramePr>
            <a:graphicFrameLocks noChangeAspect="1"/>
          </p:cNvGraphicFramePr>
          <p:nvPr/>
        </p:nvGraphicFramePr>
        <p:xfrm>
          <a:off x="3857620" y="4500570"/>
          <a:ext cx="3714776" cy="20937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9" name="Формула" r:id="rId5" imgW="698400" imgH="393480" progId="Equation.3">
                  <p:embed/>
                </p:oleObj>
              </mc:Choice>
              <mc:Fallback>
                <p:oleObj name="Формула" r:id="rId5" imgW="698400" imgH="3934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7620" y="4500570"/>
                        <a:ext cx="3714776" cy="209378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429124" y="3500438"/>
            <a:ext cx="21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85728"/>
            <a:ext cx="66743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Решите неравенство: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1746" name="Picture 2" descr="C:\Documents and Settings\Пользователь\Local Settings\Temporary Internet Files\Content.IE5\P4LUKX8P\MC900230927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2500306"/>
            <a:ext cx="2107420" cy="2307425"/>
          </a:xfrm>
          <a:prstGeom prst="rect">
            <a:avLst/>
          </a:prstGeom>
          <a:noFill/>
        </p:spPr>
      </p:pic>
      <p:pic>
        <p:nvPicPr>
          <p:cNvPr id="31747" name="Picture 3" descr="C:\Documents and Settings\Пользователь\Local Settings\Temporary Internet Files\Content.IE5\HQID2SYP\MM900283778[1]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43834" y="500042"/>
            <a:ext cx="1166819" cy="1143483"/>
          </a:xfrm>
          <a:prstGeom prst="rect">
            <a:avLst/>
          </a:prstGeom>
          <a:noFill/>
        </p:spPr>
      </p:pic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500033" y="1500174"/>
          <a:ext cx="6563367" cy="10715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1" name="Формула" r:id="rId5" imgW="1244520" imgH="203040" progId="Equation.3">
                  <p:embed/>
                </p:oleObj>
              </mc:Choice>
              <mc:Fallback>
                <p:oleObj name="Формула" r:id="rId5" imgW="1244520" imgH="2030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33" y="1500174"/>
                        <a:ext cx="6563367" cy="107157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642910" y="2714620"/>
          <a:ext cx="3537333" cy="20306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2" name="Формула" r:id="rId7" imgW="685800" imgH="393480" progId="Equation.3">
                  <p:embed/>
                </p:oleObj>
              </mc:Choice>
              <mc:Fallback>
                <p:oleObj name="Формула" r:id="rId7" imgW="685800" imgH="3934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910" y="2714620"/>
                        <a:ext cx="3537333" cy="203069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/>
        </p:nvGraphicFramePr>
        <p:xfrm>
          <a:off x="285720" y="4929198"/>
          <a:ext cx="7110856" cy="13874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3" name="Формула" r:id="rId9" imgW="1041120" imgH="203040" progId="Equation.3">
                  <p:embed/>
                </p:oleObj>
              </mc:Choice>
              <mc:Fallback>
                <p:oleObj name="Формула" r:id="rId9" imgW="1041120" imgH="20304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20" y="4929198"/>
                        <a:ext cx="7110856" cy="138748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0"/>
            <a:ext cx="61000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Решить уравнение: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/>
        </p:nvGraphicFramePr>
        <p:xfrm>
          <a:off x="492125" y="1214438"/>
          <a:ext cx="4733925" cy="191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3" name="Формула" r:id="rId3" imgW="939600" imgH="393480" progId="Equation.3">
                  <p:embed/>
                </p:oleObj>
              </mc:Choice>
              <mc:Fallback>
                <p:oleObj name="Формула" r:id="rId3" imgW="939600" imgH="3934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125" y="1214438"/>
                        <a:ext cx="4733925" cy="1911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2" name="Object 4"/>
          <p:cNvGraphicFramePr>
            <a:graphicFrameLocks noChangeAspect="1"/>
          </p:cNvGraphicFramePr>
          <p:nvPr/>
        </p:nvGraphicFramePr>
        <p:xfrm>
          <a:off x="142844" y="3857628"/>
          <a:ext cx="8893175" cy="2714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4" name="Формула" r:id="rId5" imgW="2412720" imgH="736560" progId="Equation.3">
                  <p:embed/>
                </p:oleObj>
              </mc:Choice>
              <mc:Fallback>
                <p:oleObj name="Формула" r:id="rId5" imgW="2412720" imgH="73656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44" y="3857628"/>
                        <a:ext cx="8893175" cy="2714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293" name="Picture 5" descr="C:\Documents and Settings\Пользователь\Local Settings\Temporary Internet Files\Content.IE5\P4LUKX8P\MC900312630[1].wm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58016" y="285728"/>
            <a:ext cx="1787652" cy="1820570"/>
          </a:xfrm>
          <a:prstGeom prst="rect">
            <a:avLst/>
          </a:prstGeom>
          <a:noFill/>
        </p:spPr>
      </p:pic>
      <p:pic>
        <p:nvPicPr>
          <p:cNvPr id="12294" name="Picture 6" descr="C:\Documents and Settings\Пользователь\Local Settings\Temporary Internet Files\Content.IE5\HQID2SYP\MM900283778[1]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929454" y="2571744"/>
            <a:ext cx="1000132" cy="9801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Пользователь\Local Settings\Temporary Internet Files\Content.IE5\HQID2SYP\MM900219085[1]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85728"/>
            <a:ext cx="1887945" cy="191453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85984" y="428604"/>
            <a:ext cx="635798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Средний радиус орбиты Земли приближённо равен 149,6 </a:t>
            </a:r>
            <a:r>
              <a:rPr lang="ru-RU" sz="4000" b="1" dirty="0" err="1" smtClean="0"/>
              <a:t>млн</a:t>
            </a:r>
            <a:r>
              <a:rPr lang="ru-RU" sz="4000" b="1" dirty="0" smtClean="0"/>
              <a:t> км. Как эта величина записывается в стандартном виде?</a:t>
            </a:r>
            <a:endParaRPr lang="ru-RU" sz="4000" b="1" dirty="0"/>
          </a:p>
        </p:txBody>
      </p:sp>
      <p:pic>
        <p:nvPicPr>
          <p:cNvPr id="2050" name="Picture 2" descr="C:\Documents and Settings\Пользователь\Local Settings\Temporary Internet Files\Content.IE5\HQID2SYP\MM900219076[1]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4071942"/>
            <a:ext cx="2381066" cy="2414602"/>
          </a:xfrm>
          <a:prstGeom prst="rect">
            <a:avLst/>
          </a:prstGeom>
          <a:noFill/>
        </p:spPr>
      </p:pic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571472" y="4071942"/>
          <a:ext cx="5413413" cy="15716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Формула" r:id="rId5" imgW="787320" imgH="228600" progId="Equation.3">
                  <p:embed/>
                </p:oleObj>
              </mc:Choice>
              <mc:Fallback>
                <p:oleObj name="Формула" r:id="rId5" imgW="787320" imgH="2286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472" y="4071942"/>
                        <a:ext cx="5413413" cy="157163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142852"/>
            <a:ext cx="31341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Решение: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2844" y="1214422"/>
            <a:ext cx="90011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Левая часть уравнения всегда неотрицательна, правая часть - </a:t>
            </a:r>
            <a:r>
              <a:rPr lang="ru-RU" sz="3200" b="1" dirty="0" err="1" smtClean="0"/>
              <a:t>неположительна</a:t>
            </a:r>
            <a:endParaRPr lang="ru-RU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14282" y="2428868"/>
            <a:ext cx="81439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Равенство возможно при условии, когда обе части равны 0</a:t>
            </a:r>
            <a:endParaRPr lang="ru-RU" sz="3200" b="1" dirty="0"/>
          </a:p>
        </p:txBody>
      </p:sp>
      <p:graphicFrame>
        <p:nvGraphicFramePr>
          <p:cNvPr id="13315" name="Object 3"/>
          <p:cNvGraphicFramePr>
            <a:graphicFrameLocks noChangeAspect="1"/>
          </p:cNvGraphicFramePr>
          <p:nvPr/>
        </p:nvGraphicFramePr>
        <p:xfrm>
          <a:off x="428596" y="3571876"/>
          <a:ext cx="8566150" cy="2714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7" name="Формула" r:id="rId3" imgW="2323800" imgH="736560" progId="Equation.3">
                  <p:embed/>
                </p:oleObj>
              </mc:Choice>
              <mc:Fallback>
                <p:oleObj name="Формула" r:id="rId3" imgW="2323800" imgH="73656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596" y="3571876"/>
                        <a:ext cx="8566150" cy="2714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/>
        </p:nvGraphicFramePr>
        <p:xfrm>
          <a:off x="142844" y="3500438"/>
          <a:ext cx="379414" cy="2608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8" name="Формула" r:id="rId5" imgW="164880" imgH="215640" progId="Equation.3">
                  <p:embed/>
                </p:oleObj>
              </mc:Choice>
              <mc:Fallback>
                <p:oleObj name="Формула" r:id="rId5" imgW="164880" imgH="2156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44" y="3500438"/>
                        <a:ext cx="379414" cy="26082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428604"/>
            <a:ext cx="842968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Два студента и два школьника решают 10 задач. Первый студент и два школьника решают их за 7минут . Второй студент и два школьника решают их за 10 минут. Два студента решают эти задачи за 12 минут. За какое время решат все задачи два школьника и два студента?</a:t>
            </a:r>
            <a:endParaRPr lang="ru-RU" sz="3600" b="1" dirty="0"/>
          </a:p>
        </p:txBody>
      </p:sp>
      <p:pic>
        <p:nvPicPr>
          <p:cNvPr id="7170" name="Picture 2" descr="C:\Documents and Settings\Пользователь\Local Settings\Temporary Internet Files\Content.IE5\P4LUKX8P\MC90043324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78" y="4500570"/>
            <a:ext cx="2128830" cy="2128830"/>
          </a:xfrm>
          <a:prstGeom prst="rect">
            <a:avLst/>
          </a:prstGeom>
          <a:noFill/>
        </p:spPr>
      </p:pic>
      <p:pic>
        <p:nvPicPr>
          <p:cNvPr id="7171" name="Picture 3" descr="C:\Documents and Settings\Пользователь\Local Settings\Temporary Internet Files\Content.IE5\HQID2SYP\MC90023334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4357694"/>
            <a:ext cx="2513521" cy="2386198"/>
          </a:xfrm>
          <a:prstGeom prst="rect">
            <a:avLst/>
          </a:prstGeom>
          <a:noFill/>
        </p:spPr>
      </p:pic>
      <p:pic>
        <p:nvPicPr>
          <p:cNvPr id="7172" name="Picture 4" descr="C:\Documents and Settings\Пользователь\Local Settings\Temporary Internet Files\Content.IE5\9DE0O7MU\MM900303441[1]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71604" y="4857760"/>
            <a:ext cx="2000262" cy="17859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142852"/>
            <a:ext cx="31248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Решение: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282" y="1000108"/>
            <a:ext cx="87868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Пусть производительность первого студента – </a:t>
            </a:r>
            <a:r>
              <a:rPr lang="ru-RU" sz="3200" b="1" dirty="0" err="1" smtClean="0"/>
              <a:t>х</a:t>
            </a:r>
            <a:r>
              <a:rPr lang="ru-RU" sz="3200" b="1" dirty="0" smtClean="0"/>
              <a:t>, второго – у, первого школьника  - </a:t>
            </a:r>
            <a:r>
              <a:rPr lang="en-US" sz="3200" b="1" dirty="0" smtClean="0"/>
              <a:t>z</a:t>
            </a:r>
            <a:r>
              <a:rPr lang="ru-RU" sz="3200" b="1" dirty="0" smtClean="0"/>
              <a:t>, второго школьника – </a:t>
            </a:r>
            <a:r>
              <a:rPr lang="en-US" sz="3200" b="1" dirty="0" smtClean="0"/>
              <a:t>t</a:t>
            </a:r>
            <a:r>
              <a:rPr lang="ru-RU" sz="3200" b="1" dirty="0" smtClean="0"/>
              <a:t>. </a:t>
            </a:r>
            <a:endParaRPr lang="ru-RU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57158" y="3000372"/>
            <a:ext cx="4286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Необходимо</a:t>
            </a:r>
            <a:r>
              <a:rPr lang="ru-RU" sz="2800" b="1" dirty="0" smtClean="0"/>
              <a:t> найти:</a:t>
            </a:r>
            <a:endParaRPr lang="ru-RU" sz="2800" b="1" dirty="0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4214810" y="2428868"/>
          <a:ext cx="3896619" cy="21431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" name="Формула" r:id="rId3" imgW="761760" imgH="419040" progId="Equation.3">
                  <p:embed/>
                </p:oleObj>
              </mc:Choice>
              <mc:Fallback>
                <p:oleObj name="Формула" r:id="rId3" imgW="761760" imgH="4190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4810" y="2428868"/>
                        <a:ext cx="3896619" cy="214314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428728" y="5286388"/>
            <a:ext cx="61436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Составим систему:</a:t>
            </a:r>
            <a:endParaRPr lang="ru-RU" sz="4000" b="1" dirty="0"/>
          </a:p>
        </p:txBody>
      </p:sp>
      <p:pic>
        <p:nvPicPr>
          <p:cNvPr id="9220" name="Picture 4" descr="C:\Documents and Settings\Пользователь\Local Settings\Temporary Internet Files\Content.IE5\9DE0O7MU\MC900239739[1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72330" y="5357826"/>
            <a:ext cx="1692554" cy="13066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2"/>
          <p:cNvGraphicFramePr>
            <a:graphicFrameLocks noChangeAspect="1"/>
          </p:cNvGraphicFramePr>
          <p:nvPr/>
        </p:nvGraphicFramePr>
        <p:xfrm>
          <a:off x="285720" y="214290"/>
          <a:ext cx="3286148" cy="52953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4" name="Формула" r:id="rId3" imgW="914400" imgH="1473120" progId="Equation.3">
                  <p:embed/>
                </p:oleObj>
              </mc:Choice>
              <mc:Fallback>
                <p:oleObj name="Формула" r:id="rId3" imgW="914400" imgH="147312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20" y="214290"/>
                        <a:ext cx="3286148" cy="529538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000628" y="642918"/>
            <a:ext cx="371477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Сложим </a:t>
            </a:r>
            <a:r>
              <a:rPr lang="ru-RU" sz="4000" b="1" dirty="0" err="1" smtClean="0"/>
              <a:t>почленно</a:t>
            </a:r>
            <a:r>
              <a:rPr lang="ru-RU" sz="4000" b="1" dirty="0" smtClean="0"/>
              <a:t> все уравнения системы</a:t>
            </a:r>
            <a:endParaRPr lang="ru-RU" sz="4000" b="1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1000100" y="5072074"/>
          <a:ext cx="7210929" cy="14059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5" name="Формула" r:id="rId5" imgW="2019240" imgH="393480" progId="Equation.3">
                  <p:embed/>
                </p:oleObj>
              </mc:Choice>
              <mc:Fallback>
                <p:oleObj name="Формула" r:id="rId5" imgW="2019240" imgH="3934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100" y="5072074"/>
                        <a:ext cx="7210929" cy="140590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44" name="Picture 4" descr="C:\Documents and Settings\Пользователь\Local Settings\Temporary Internet Files\Content.IE5\P4LUKX8P\MC900250215[1].wm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29388" y="2857496"/>
            <a:ext cx="2299580" cy="19977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/>
        </p:nvGraphicFramePr>
        <p:xfrm>
          <a:off x="285720" y="500042"/>
          <a:ext cx="4981708" cy="16256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9" name="Формула" r:id="rId3" imgW="1206360" imgH="393480" progId="Equation.3">
                  <p:embed/>
                </p:oleObj>
              </mc:Choice>
              <mc:Fallback>
                <p:oleObj name="Формула" r:id="rId3" imgW="1206360" imgH="3934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20" y="500042"/>
                        <a:ext cx="4981708" cy="162561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Объект 2"/>
          <p:cNvGraphicFramePr>
            <a:graphicFrameLocks noChangeAspect="1"/>
          </p:cNvGraphicFramePr>
          <p:nvPr/>
        </p:nvGraphicFramePr>
        <p:xfrm>
          <a:off x="357158" y="2643182"/>
          <a:ext cx="4567410" cy="16383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0" name="Формула" r:id="rId5" imgW="1168200" imgH="419040" progId="Equation.3">
                  <p:embed/>
                </p:oleObj>
              </mc:Choice>
              <mc:Fallback>
                <p:oleObj name="Формула" r:id="rId5" imgW="1168200" imgH="4190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58" y="2643182"/>
                        <a:ext cx="4567410" cy="163831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500034" y="5143512"/>
            <a:ext cx="21098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Ответ: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7572396" y="5000636"/>
          <a:ext cx="1451805" cy="10001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1" name="Формула" r:id="rId7" imgW="571320" imgH="393480" progId="Equation.3">
                  <p:embed/>
                </p:oleObj>
              </mc:Choice>
              <mc:Fallback>
                <p:oleObj name="Формула" r:id="rId7" imgW="571320" imgH="3934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72396" y="5000636"/>
                        <a:ext cx="1451805" cy="100013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643174" y="5357826"/>
            <a:ext cx="5000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Вместе решают 10 задач за </a:t>
            </a:r>
            <a:endParaRPr lang="ru-RU" sz="3200" b="1" dirty="0"/>
          </a:p>
        </p:txBody>
      </p:sp>
      <p:pic>
        <p:nvPicPr>
          <p:cNvPr id="11269" name="Picture 5" descr="C:\Documents and Settings\Пользователь\Local Settings\Temporary Internet Files\Content.IE5\5DVPCJ25\MM900303367[1]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86578" y="2428868"/>
            <a:ext cx="2109800" cy="2016721"/>
          </a:xfrm>
          <a:prstGeom prst="rect">
            <a:avLst/>
          </a:prstGeom>
          <a:noFill/>
        </p:spPr>
      </p:pic>
      <p:pic>
        <p:nvPicPr>
          <p:cNvPr id="11270" name="Picture 6" descr="C:\Documents and Settings\Пользователь\Local Settings\Temporary Internet Files\Content.IE5\P4LUKX8P\MM900219081[1].gif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929454" y="428604"/>
            <a:ext cx="1500198" cy="1521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3" descr="C:\Documents and Settings\Пользователь\Local Settings\Temporary Internet Files\Content.IE5\9DE0O7MU\MC900286538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1813255" cy="1271016"/>
          </a:xfrm>
          <a:prstGeom prst="rect">
            <a:avLst/>
          </a:prstGeom>
          <a:noFill/>
        </p:spPr>
      </p:pic>
      <p:pic>
        <p:nvPicPr>
          <p:cNvPr id="35844" name="Picture 4" descr="C:\Documents and Settings\Пользователь\Local Settings\Temporary Internet Files\Content.IE5\9DE0O7MU\MP900289276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572008"/>
            <a:ext cx="2686056" cy="2081693"/>
          </a:xfrm>
          <a:prstGeom prst="rect">
            <a:avLst/>
          </a:prstGeom>
          <a:noFill/>
        </p:spPr>
      </p:pic>
      <p:pic>
        <p:nvPicPr>
          <p:cNvPr id="35845" name="Picture 5" descr="C:\Documents and Settings\Пользователь\Local Settings\Temporary Internet Files\Content.IE5\5DVPCJ25\MP900289227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4572008"/>
            <a:ext cx="2690103" cy="2143116"/>
          </a:xfrm>
          <a:prstGeom prst="rect">
            <a:avLst/>
          </a:prstGeom>
          <a:noFill/>
        </p:spPr>
      </p:pic>
      <p:pic>
        <p:nvPicPr>
          <p:cNvPr id="35846" name="Picture 6" descr="C:\Documents and Settings\Пользователь\Local Settings\Temporary Internet Files\Content.IE5\HQID2SYP\MC900435785[1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57620" y="4613275"/>
            <a:ext cx="1812925" cy="224472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57158" y="1285860"/>
            <a:ext cx="821537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Для участия  фотовыставке, посвящённой </a:t>
            </a:r>
            <a:r>
              <a:rPr lang="ru-RU" sz="3200" b="1" dirty="0" smtClean="0">
                <a:solidFill>
                  <a:srgbClr val="FF0000"/>
                </a:solidFill>
              </a:rPr>
              <a:t>50 </a:t>
            </a:r>
            <a:r>
              <a:rPr lang="ru-RU" sz="3200" b="1" dirty="0" smtClean="0"/>
              <a:t>- </a:t>
            </a:r>
            <a:r>
              <a:rPr lang="ru-RU" sz="3200" b="1" dirty="0" err="1" smtClean="0"/>
              <a:t>летию</a:t>
            </a:r>
            <a:r>
              <a:rPr lang="ru-RU" sz="3200" b="1" dirty="0" smtClean="0"/>
              <a:t> первого полёта человека в космос, было собрано </a:t>
            </a:r>
            <a:r>
              <a:rPr lang="ru-RU" sz="3200" b="1" dirty="0" smtClean="0">
                <a:solidFill>
                  <a:srgbClr val="FF0000"/>
                </a:solidFill>
              </a:rPr>
              <a:t>32</a:t>
            </a:r>
            <a:r>
              <a:rPr lang="ru-RU" sz="3200" b="1" dirty="0" smtClean="0"/>
              <a:t> фотографии. На стендах можно разместить только </a:t>
            </a:r>
            <a:r>
              <a:rPr lang="ru-RU" sz="3200" b="1" dirty="0" smtClean="0">
                <a:solidFill>
                  <a:srgbClr val="FF0000"/>
                </a:solidFill>
              </a:rPr>
              <a:t>30</a:t>
            </a:r>
            <a:r>
              <a:rPr lang="ru-RU" sz="3200" b="1" dirty="0" smtClean="0"/>
              <a:t> фотографий. Сколько различных вариантов из </a:t>
            </a:r>
            <a:r>
              <a:rPr lang="ru-RU" sz="3200" b="1" dirty="0" smtClean="0">
                <a:solidFill>
                  <a:srgbClr val="FF0000"/>
                </a:solidFill>
              </a:rPr>
              <a:t>30 </a:t>
            </a:r>
            <a:r>
              <a:rPr lang="ru-RU" sz="3200" b="1" dirty="0" smtClean="0"/>
              <a:t>фотографий можно разместить на стендах? </a:t>
            </a:r>
            <a:endParaRPr lang="ru-RU" sz="3200" b="1" dirty="0"/>
          </a:p>
        </p:txBody>
      </p:sp>
      <p:pic>
        <p:nvPicPr>
          <p:cNvPr id="35847" name="Picture 7" descr="C:\Documents and Settings\Пользователь\Local Settings\Temporary Internet Files\Content.IE5\P4LUKX8P\MP900403743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94010" y="142852"/>
            <a:ext cx="1607984" cy="1071570"/>
          </a:xfrm>
          <a:prstGeom prst="rect">
            <a:avLst/>
          </a:prstGeom>
          <a:noFill/>
        </p:spPr>
      </p:pic>
      <p:pic>
        <p:nvPicPr>
          <p:cNvPr id="35848" name="Picture 8" descr="C:\Documents and Settings\Пользователь\Local Settings\Temporary Internet Files\Content.IE5\P4LUKX8P\MC900290359[1].wm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001024" y="2571744"/>
            <a:ext cx="1010970" cy="1309735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143240" y="142852"/>
            <a:ext cx="20717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496</a:t>
            </a:r>
            <a:endParaRPr lang="ru-RU" sz="6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Пользователь\Local Settings\Temporary Internet Files\Content.IE5\P4LUKX8P\MM900219078[1]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85728"/>
            <a:ext cx="1838336" cy="1864228"/>
          </a:xfrm>
          <a:prstGeom prst="rect">
            <a:avLst/>
          </a:prstGeom>
          <a:noFill/>
        </p:spPr>
      </p:pic>
      <p:pic>
        <p:nvPicPr>
          <p:cNvPr id="3075" name="Picture 3" descr="C:\Documents and Settings\Пользователь\Local Settings\Temporary Internet Files\Content.IE5\9DE0O7MU\MM900219075[1]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6578" y="4500570"/>
            <a:ext cx="2124088" cy="2154005"/>
          </a:xfrm>
          <a:prstGeom prst="rect">
            <a:avLst/>
          </a:prstGeom>
          <a:noFill/>
        </p:spPr>
      </p:pic>
      <p:pic>
        <p:nvPicPr>
          <p:cNvPr id="3076" name="Picture 4" descr="C:\Documents and Settings\Пользователь\Local Settings\Temporary Internet Files\Content.IE5\5DVPCJ25\MM900219084[1]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4572008"/>
            <a:ext cx="2028837" cy="205741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14546" y="357166"/>
            <a:ext cx="678661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Расстояние от планеты Земля до Солнца равно 139,5 </a:t>
            </a:r>
            <a:r>
              <a:rPr lang="ru-RU" sz="4000" b="1" dirty="0" err="1" smtClean="0"/>
              <a:t>млн</a:t>
            </a:r>
            <a:r>
              <a:rPr lang="ru-RU" sz="4000" b="1" dirty="0" smtClean="0"/>
              <a:t> км. Как эта величина записывается в стандартном виде?</a:t>
            </a:r>
            <a:endParaRPr lang="ru-RU" sz="4000" b="1" dirty="0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2357422" y="3571876"/>
          <a:ext cx="4650611" cy="13287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Формула" r:id="rId6" imgW="799920" imgH="228600" progId="Equation.3">
                  <p:embed/>
                </p:oleObj>
              </mc:Choice>
              <mc:Fallback>
                <p:oleObj name="Формула" r:id="rId6" imgW="799920" imgH="2286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7422" y="3571876"/>
                        <a:ext cx="4650611" cy="132874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Documents and Settings\Пользователь\Local Settings\Temporary Internet Files\Content.IE5\HQID2SYP\MC900239741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15206" y="142852"/>
            <a:ext cx="1791310" cy="1101852"/>
          </a:xfrm>
          <a:prstGeom prst="rect">
            <a:avLst/>
          </a:prstGeom>
          <a:noFill/>
        </p:spPr>
      </p:pic>
      <p:pic>
        <p:nvPicPr>
          <p:cNvPr id="36867" name="Picture 3" descr="C:\Documents and Settings\Пользователь\Local Settings\Temporary Internet Files\Content.IE5\9DE0O7MU\MC900229143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5286388"/>
            <a:ext cx="1826971" cy="1424635"/>
          </a:xfrm>
          <a:prstGeom prst="rect">
            <a:avLst/>
          </a:prstGeom>
          <a:noFill/>
        </p:spPr>
      </p:pic>
      <p:pic>
        <p:nvPicPr>
          <p:cNvPr id="36868" name="Picture 4" descr="C:\Documents and Settings\Пользователь\Local Settings\Temporary Internet Files\Content.IE5\P4LUKX8P\MC900292324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15338" y="3143248"/>
            <a:ext cx="743407" cy="1772107"/>
          </a:xfrm>
          <a:prstGeom prst="rect">
            <a:avLst/>
          </a:prstGeom>
          <a:noFill/>
        </p:spPr>
      </p:pic>
      <p:pic>
        <p:nvPicPr>
          <p:cNvPr id="36869" name="Picture 5" descr="C:\Documents and Settings\Пользователь\Local Settings\Temporary Internet Files\Content.IE5\5DVPCJ25\MC900241437[1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10551" y="5032858"/>
            <a:ext cx="1533449" cy="1825142"/>
          </a:xfrm>
          <a:prstGeom prst="rect">
            <a:avLst/>
          </a:prstGeom>
          <a:noFill/>
        </p:spPr>
      </p:pic>
      <p:pic>
        <p:nvPicPr>
          <p:cNvPr id="36870" name="Picture 6" descr="C:\Documents and Settings\Пользователь\Local Settings\Temporary Internet Files\Content.IE5\P4LUKX8P\MP900425204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28860" y="214290"/>
            <a:ext cx="1928794" cy="1282346"/>
          </a:xfrm>
          <a:prstGeom prst="rect">
            <a:avLst/>
          </a:prstGeom>
          <a:noFill/>
        </p:spPr>
      </p:pic>
      <p:pic>
        <p:nvPicPr>
          <p:cNvPr id="36871" name="Picture 7" descr="C:\Documents and Settings\Пользователь\Local Settings\Temporary Internet Files\Content.IE5\HQID2SYP\MP900438511[1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57752" y="142852"/>
            <a:ext cx="2319226" cy="1504184"/>
          </a:xfrm>
          <a:prstGeom prst="rect">
            <a:avLst/>
          </a:prstGeom>
          <a:noFill/>
        </p:spPr>
      </p:pic>
      <p:pic>
        <p:nvPicPr>
          <p:cNvPr id="36872" name="Picture 8" descr="C:\Documents and Settings\Пользователь\Local Settings\Temporary Internet Files\Content.IE5\P4LUKX8P\MC900083251[1].wm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001024" y="1571612"/>
            <a:ext cx="1001955" cy="1070209"/>
          </a:xfrm>
          <a:prstGeom prst="rect">
            <a:avLst/>
          </a:prstGeom>
          <a:noFill/>
        </p:spPr>
      </p:pic>
      <p:pic>
        <p:nvPicPr>
          <p:cNvPr id="36873" name="Picture 9" descr="C:\Documents and Settings\Пользователь\Local Settings\Temporary Internet Files\Content.IE5\HQID2SYP\MC900435785[1].wm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42844" y="142852"/>
            <a:ext cx="1812925" cy="2244725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071670" y="1714488"/>
            <a:ext cx="61436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Всем известно, что Ю.А.Гагарин пришёл в отряд космонавтов из </a:t>
            </a:r>
            <a:r>
              <a:rPr lang="ru-RU" sz="2400" b="1" i="1" dirty="0" smtClean="0">
                <a:solidFill>
                  <a:srgbClr val="FF0000"/>
                </a:solidFill>
              </a:rPr>
              <a:t>АВИАЦИИ</a:t>
            </a:r>
            <a:r>
              <a:rPr lang="ru-RU" sz="2400" b="1" dirty="0" smtClean="0">
                <a:solidFill>
                  <a:srgbClr val="FF0000"/>
                </a:solidFill>
              </a:rPr>
              <a:t>.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214546" y="5786454"/>
            <a:ext cx="53329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Решите задачу: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2643182"/>
            <a:ext cx="81439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По мосту производится бомбометание из двух самолётов. Вероятность попадания из первого самолёта 0,8; второго – 0,6. Мост будет разрушен, если в него попадёт хотя бы одна бомба. Какова вероятность, что в результате одного бомбометания из двух самолётов мост будет разрушен?</a:t>
            </a:r>
            <a:endParaRPr lang="ru-RU" sz="2400" b="1" i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857884" y="4929198"/>
            <a:ext cx="14157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0,92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Пользователь\Local Settings\Temporary Internet Files\Content.IE5\P4LUKX8P\MC900290359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85728"/>
            <a:ext cx="2049467" cy="2655132"/>
          </a:xfrm>
          <a:prstGeom prst="rect">
            <a:avLst/>
          </a:prstGeom>
          <a:noFill/>
        </p:spPr>
      </p:pic>
      <p:pic>
        <p:nvPicPr>
          <p:cNvPr id="4099" name="Picture 3" descr="C:\Documents and Settings\Пользователь\Local Settings\Temporary Internet Files\Content.IE5\HQID2SYP\MC900434719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43702" y="285728"/>
            <a:ext cx="2285714" cy="2285714"/>
          </a:xfrm>
          <a:prstGeom prst="rect">
            <a:avLst/>
          </a:prstGeom>
          <a:noFill/>
        </p:spPr>
      </p:pic>
      <p:pic>
        <p:nvPicPr>
          <p:cNvPr id="4100" name="Picture 4" descr="C:\Documents and Settings\Пользователь\Local Settings\Temporary Internet Files\Content.IE5\9DE0O7MU\MM900283809[1]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7554" y="214290"/>
            <a:ext cx="1895486" cy="181186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85786" y="2928934"/>
            <a:ext cx="82153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Ракета расходует </a:t>
            </a:r>
            <a:r>
              <a:rPr lang="ru-RU" sz="4000" b="1" i="1" dirty="0" smtClean="0">
                <a:solidFill>
                  <a:srgbClr val="FF0000"/>
                </a:solidFill>
              </a:rPr>
              <a:t>а</a:t>
            </a:r>
            <a:r>
              <a:rPr lang="ru-RU" sz="4000" b="1" i="1" dirty="0" smtClean="0"/>
              <a:t> </a:t>
            </a:r>
            <a:r>
              <a:rPr lang="ru-RU" sz="4000" b="1" dirty="0" smtClean="0"/>
              <a:t>т топлива на </a:t>
            </a:r>
            <a:r>
              <a:rPr lang="ru-RU" sz="4000" b="1" dirty="0" smtClean="0">
                <a:solidFill>
                  <a:srgbClr val="FF0000"/>
                </a:solidFill>
              </a:rPr>
              <a:t>100</a:t>
            </a:r>
            <a:r>
              <a:rPr lang="ru-RU" sz="4000" b="1" dirty="0" smtClean="0"/>
              <a:t>км. Сколько тонн топлива расходует ракета на </a:t>
            </a:r>
            <a:r>
              <a:rPr lang="en-US" sz="4000" b="1" dirty="0" smtClean="0">
                <a:solidFill>
                  <a:srgbClr val="FF0000"/>
                </a:solidFill>
              </a:rPr>
              <a:t>b</a:t>
            </a:r>
            <a:r>
              <a:rPr lang="ru-RU" sz="4000" b="1" dirty="0" smtClean="0">
                <a:solidFill>
                  <a:srgbClr val="FF0000"/>
                </a:solidFill>
              </a:rPr>
              <a:t> </a:t>
            </a:r>
            <a:r>
              <a:rPr lang="ru-RU" sz="4000" b="1" dirty="0" smtClean="0"/>
              <a:t>км?</a:t>
            </a:r>
            <a:endParaRPr lang="ru-RU" sz="4000" b="1" i="1" dirty="0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7215206" y="4412896"/>
          <a:ext cx="1520067" cy="2141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Формула" r:id="rId6" imgW="279360" imgH="393480" progId="Equation.3">
                  <p:embed/>
                </p:oleObj>
              </mc:Choice>
              <mc:Fallback>
                <p:oleObj name="Формула" r:id="rId6" imgW="279360" imgH="3934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15206" y="4412896"/>
                        <a:ext cx="1520067" cy="2141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Пользователь\Local Settings\Temporary Internet Files\Content.IE5\5DVPCJ25\MM900254452[1]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1836974" cy="1543058"/>
          </a:xfrm>
          <a:prstGeom prst="rect">
            <a:avLst/>
          </a:prstGeom>
          <a:noFill/>
        </p:spPr>
      </p:pic>
      <p:pic>
        <p:nvPicPr>
          <p:cNvPr id="5123" name="Picture 3" descr="C:\Documents and Settings\Пользователь\Local Settings\Temporary Internet Files\Content.IE5\P4LUKX8P\MM900219082[1]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29520" y="214290"/>
            <a:ext cx="1481146" cy="1502007"/>
          </a:xfrm>
          <a:prstGeom prst="rect">
            <a:avLst/>
          </a:prstGeom>
          <a:noFill/>
        </p:spPr>
      </p:pic>
      <p:pic>
        <p:nvPicPr>
          <p:cNvPr id="5124" name="Picture 4" descr="C:\Documents and Settings\Пользователь\Local Settings\Temporary Internet Files\Content.IE5\HQID2SYP\MM900219072[1]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6050" y="214290"/>
            <a:ext cx="1608146" cy="1630796"/>
          </a:xfrm>
          <a:prstGeom prst="rect">
            <a:avLst/>
          </a:prstGeom>
          <a:noFill/>
        </p:spPr>
      </p:pic>
      <p:pic>
        <p:nvPicPr>
          <p:cNvPr id="5125" name="Picture 5" descr="C:\Documents and Settings\Пользователь\Local Settings\Temporary Internet Files\Content.IE5\9DE0O7MU\MC900438714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57818" y="214290"/>
            <a:ext cx="1643058" cy="164305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42844" y="2285992"/>
            <a:ext cx="900115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По расчётам одной группы физиков, масса барионной материи (нейтроны, протоны и электроны) составляет 0,04 массы Вселенной, а по расчётам другой группы физиков, масса всех нейтронов, протонов и электронов во Вселенной составляет 4,5% всей её массы. Какая группа физиков отводит массе барионной материи большую долю?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142852"/>
            <a:ext cx="31341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Решение: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194" name="Picture 2" descr="C:\Documents and Settings\Пользователь\Local Settings\Temporary Internet Files\Content.IE5\5DVPCJ25\MC900287605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68" y="4143380"/>
            <a:ext cx="1896701" cy="259532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00034" y="1357298"/>
            <a:ext cx="6715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Данные второй группы:  4,5%</a:t>
            </a:r>
            <a:endParaRPr lang="ru-RU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42910" y="2357430"/>
            <a:ext cx="5429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Данные первой группы : 0,04 ∙ 100% = 4%</a:t>
            </a:r>
            <a:endParaRPr lang="ru-RU" sz="36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4643446"/>
            <a:ext cx="21098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Ответ: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43174" y="4786322"/>
            <a:ext cx="41434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Вторая группа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Documents and Settings\Пользователь\Local Settings\Temporary Internet Files\Content.IE5\5DVPCJ25\MM900303367[1]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58082" y="142852"/>
            <a:ext cx="1681172" cy="1607003"/>
          </a:xfrm>
          <a:prstGeom prst="rect">
            <a:avLst/>
          </a:prstGeom>
          <a:noFill/>
        </p:spPr>
      </p:pic>
      <p:pic>
        <p:nvPicPr>
          <p:cNvPr id="32771" name="Picture 3" descr="C:\Documents and Settings\Пользователь\Local Settings\Temporary Internet Files\Content.IE5\HQID2SYP\MC900435785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1812925" cy="2244725"/>
          </a:xfrm>
          <a:prstGeom prst="rect">
            <a:avLst/>
          </a:prstGeom>
          <a:noFill/>
        </p:spPr>
      </p:pic>
      <p:pic>
        <p:nvPicPr>
          <p:cNvPr id="32772" name="Picture 4" descr="C:\Documents and Settings\Пользователь\Local Settings\Temporary Internet Files\Content.IE5\9DE0O7MU\MM900303441[1]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86644" y="5214950"/>
            <a:ext cx="1680220" cy="1500196"/>
          </a:xfrm>
          <a:prstGeom prst="rect">
            <a:avLst/>
          </a:prstGeom>
          <a:noFill/>
        </p:spPr>
      </p:pic>
      <p:pic>
        <p:nvPicPr>
          <p:cNvPr id="32773" name="Picture 5" descr="C:\Documents and Settings\Пользователь\Local Settings\Temporary Internet Files\Content.IE5\9DE0O7MU\MM900284144[1]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388" y="1357298"/>
            <a:ext cx="1143899" cy="1452570"/>
          </a:xfrm>
          <a:prstGeom prst="rect">
            <a:avLst/>
          </a:prstGeom>
          <a:noFill/>
        </p:spPr>
      </p:pic>
      <p:pic>
        <p:nvPicPr>
          <p:cNvPr id="32774" name="Picture 6" descr="C:\Documents and Settings\Пользователь\Local Settings\Temporary Internet Files\Content.IE5\5DVPCJ25\MC900295694[1]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14546" y="0"/>
            <a:ext cx="1581339" cy="1483259"/>
          </a:xfrm>
          <a:prstGeom prst="rect">
            <a:avLst/>
          </a:prstGeom>
          <a:noFill/>
        </p:spPr>
      </p:pic>
      <p:pic>
        <p:nvPicPr>
          <p:cNvPr id="32775" name="Picture 7" descr="C:\Documents and Settings\Пользователь\Local Settings\Temporary Internet Files\Content.IE5\5DVPCJ25\MM900296929[1]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000496" y="142852"/>
            <a:ext cx="1524008" cy="1123956"/>
          </a:xfrm>
          <a:prstGeom prst="rect">
            <a:avLst/>
          </a:prstGeom>
          <a:noFill/>
        </p:spPr>
      </p:pic>
      <p:pic>
        <p:nvPicPr>
          <p:cNvPr id="32776" name="Picture 8" descr="C:\Documents and Settings\Пользователь\Local Settings\Temporary Internet Files\Content.IE5\9DE0O7MU\MC900083547[1].wm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572132" y="142852"/>
            <a:ext cx="1623819" cy="1321769"/>
          </a:xfrm>
          <a:prstGeom prst="rect">
            <a:avLst/>
          </a:prstGeom>
          <a:noFill/>
        </p:spPr>
      </p:pic>
      <p:pic>
        <p:nvPicPr>
          <p:cNvPr id="32777" name="Picture 9" descr="C:\Documents and Settings\Пользователь\Local Settings\Temporary Internet Files\Content.IE5\HQID2SYP\MM900309709[1]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643834" y="2000240"/>
            <a:ext cx="1400175" cy="1028700"/>
          </a:xfrm>
          <a:prstGeom prst="rect">
            <a:avLst/>
          </a:prstGeom>
          <a:noFill/>
        </p:spPr>
      </p:pic>
      <p:pic>
        <p:nvPicPr>
          <p:cNvPr id="32778" name="Picture 10" descr="C:\Documents and Settings\Пользователь\Local Settings\Temporary Internet Files\Content.IE5\HQID2SYP\MM900219072[1].gif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715272" y="3429000"/>
            <a:ext cx="1268025" cy="128588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42844" y="2643182"/>
            <a:ext cx="735811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Центральный выставочный зал «Манеж» провёл выставку достижений освоения космического пространства. Выставочный зал работал с 10ч до 18ч. На графике показано изменение числа посетителей выставки за время её работы в субботу и воскресенье. Сколько всего посетителей было на выставке в течение двух дней за первые пять часов работы?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563</Words>
  <Application>Microsoft Office PowerPoint</Application>
  <PresentationFormat>Экран (4:3)</PresentationFormat>
  <Paragraphs>72</Paragraphs>
  <Slides>24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8" baseType="lpstr">
      <vt:lpstr>Arial</vt:lpstr>
      <vt:lpstr>Calibri</vt:lpstr>
      <vt:lpstr>Тема Office</vt:lpstr>
      <vt:lpstr>Формула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-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-</dc:creator>
  <cp:lastModifiedBy>Ivan</cp:lastModifiedBy>
  <cp:revision>144</cp:revision>
  <dcterms:created xsi:type="dcterms:W3CDTF">2011-04-09T16:07:26Z</dcterms:created>
  <dcterms:modified xsi:type="dcterms:W3CDTF">2015-11-01T09:01:15Z</dcterms:modified>
</cp:coreProperties>
</file>