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80" r:id="rId4"/>
    <p:sldId id="281" r:id="rId5"/>
    <p:sldId id="274" r:id="rId6"/>
    <p:sldId id="275" r:id="rId7"/>
    <p:sldId id="278" r:id="rId8"/>
    <p:sldId id="277" r:id="rId9"/>
    <p:sldId id="279" r:id="rId10"/>
    <p:sldId id="276" r:id="rId11"/>
    <p:sldId id="288" r:id="rId12"/>
    <p:sldId id="287" r:id="rId13"/>
    <p:sldId id="286" r:id="rId14"/>
    <p:sldId id="282" r:id="rId15"/>
    <p:sldId id="285" r:id="rId16"/>
    <p:sldId id="294" r:id="rId17"/>
    <p:sldId id="293" r:id="rId18"/>
    <p:sldId id="290" r:id="rId19"/>
    <p:sldId id="291" r:id="rId20"/>
    <p:sldId id="306" r:id="rId21"/>
    <p:sldId id="305" r:id="rId22"/>
    <p:sldId id="304" r:id="rId23"/>
    <p:sldId id="303" r:id="rId24"/>
    <p:sldId id="307" r:id="rId25"/>
    <p:sldId id="299" r:id="rId26"/>
    <p:sldId id="296" r:id="rId27"/>
    <p:sldId id="308" r:id="rId28"/>
    <p:sldId id="309" r:id="rId29"/>
    <p:sldId id="302" r:id="rId30"/>
    <p:sldId id="315" r:id="rId31"/>
    <p:sldId id="301" r:id="rId32"/>
    <p:sldId id="314" r:id="rId33"/>
    <p:sldId id="317" r:id="rId34"/>
    <p:sldId id="321" r:id="rId35"/>
    <p:sldId id="320" r:id="rId36"/>
    <p:sldId id="316" r:id="rId37"/>
    <p:sldId id="270" r:id="rId38"/>
    <p:sldId id="284" r:id="rId39"/>
    <p:sldId id="298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45B3-145F-4310-886E-521E9AB21051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2831-BEE7-416D-9755-AB7A1A1C3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9883-D8FD-470B-B8D4-9528E131A288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730E-556B-4388-8FD4-1B0FCE30A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070C-E23F-441D-A579-BABA07896684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11D4-B28F-4B4E-88EE-032D6DE5F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76A5-2B77-45DB-BA49-6656D5DC09BD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8BEB-0527-431B-9054-D36D57FCB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231-E792-43D0-ACC1-E8F47B493F53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551C-3D6E-42D5-961C-002FB8292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3225-47B2-4510-A6C2-E5134F0AC0C8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8F7F-2594-4152-A58D-7B20CB965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8DBD-B78F-4D4B-877A-DF90DB2F0DF5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89F2-5DCF-453D-B7AA-7062B7B14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568F-5464-4616-9127-55024A60FEB7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A339-6EB0-42B4-A0BF-0B4B52A0D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A75F-88FB-42AE-9F39-516FDFAAE4A8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3A83-9E60-4E57-B711-9172AA8D8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49EF-E543-42BC-A832-2C6A9D23F29B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5544-A3B4-4756-BDCB-91DFF5AF7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6D78-27C1-4187-93FC-2685FC068CFC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892BD-7372-4AC7-BEA1-3059602B7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6B027-858B-426D-B8C1-7B0188CBD201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86A78B-B780-40BB-B19F-16FC9FE5E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9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4;&#1077;&#1085;&#1100;%20&#1079;&#1085;&#1072;&#1085;&#1080;&#1081;\2\&#1079;&#1074;&#1086;&#1085;&#1086;&#1082;%20&#1074;%20&#1096;&#1082;&#1086;&#1083;&#1077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file:///C:\Users\admin\Desktop\&#1044;&#1077;&#1085;&#1100;%20&#1079;&#1085;&#1072;&#1085;&#1080;&#1081;\2\&#1087;&#1077;&#1085;&#1080;&#1077;%20&#1087;&#1090;&#1080;&#1094;.mp3" TargetMode="External"/><Relationship Id="rId7" Type="http://schemas.openxmlformats.org/officeDocument/2006/relationships/image" Target="../media/image21.jpeg"/><Relationship Id="rId2" Type="http://schemas.openxmlformats.org/officeDocument/2006/relationships/audio" Target="file:///C:\Users\admin\Desktop\&#1044;&#1077;&#1085;&#1100;%20&#1079;&#1085;&#1072;&#1085;&#1080;&#1081;\2\&#1084;&#1086;&#1088;&#1089;&#1082;&#1086;&#1081;%20&#1087;&#1088;&#1080;&#1073;&#1086;&#1081;.mp3" TargetMode="External"/><Relationship Id="rId1" Type="http://schemas.openxmlformats.org/officeDocument/2006/relationships/audio" Target="file:///C:\Users\admin\Desktop\&#1044;&#1077;&#1085;&#1100;%20&#1079;&#1085;&#1072;&#1085;&#1080;&#1081;\2\&#1076;&#1086;&#1078;&#1076;&#1100;.mp3" TargetMode="External"/><Relationship Id="rId6" Type="http://schemas.openxmlformats.org/officeDocument/2006/relationships/slide" Target="slide18.xml"/><Relationship Id="rId5" Type="http://schemas.openxmlformats.org/officeDocument/2006/relationships/image" Target="../media/image6.jpe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9.xml"/><Relationship Id="rId9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3/4/76/4076845_marschak.jpg" TargetMode="External"/><Relationship Id="rId13" Type="http://schemas.openxmlformats.org/officeDocument/2006/relationships/hyperlink" Target="http://uchastie.com/uploads/posts/2012-12/thumbs/1354719260_tomaty.jpeg" TargetMode="External"/><Relationship Id="rId18" Type="http://schemas.openxmlformats.org/officeDocument/2006/relationships/hyperlink" Target="http://www.simsar.az/up/news/article/2013/%C4%B0yul/18/142/xeber1.jpg" TargetMode="External"/><Relationship Id="rId3" Type="http://schemas.openxmlformats.org/officeDocument/2006/relationships/hyperlink" Target="http://pedsovet.su/load/393-1-0-43298" TargetMode="External"/><Relationship Id="rId7" Type="http://schemas.openxmlformats.org/officeDocument/2006/relationships/hyperlink" Target="http://static.newsland.com/news_images/806/big_806845.jpg" TargetMode="External"/><Relationship Id="rId12" Type="http://schemas.openxmlformats.org/officeDocument/2006/relationships/hyperlink" Target="http://surpriserecipes.com/site/calories/veg/potato.jpg" TargetMode="External"/><Relationship Id="rId17" Type="http://schemas.openxmlformats.org/officeDocument/2006/relationships/hyperlink" Target="http://www.corrupcia.net/resampled/files/news/509_sq215.jpg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st.clopotel.t1.ro/imgs/userimg/p294456_250_4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nicipalrussia.ru/image/623164/239267.jpg" TargetMode="External"/><Relationship Id="rId11" Type="http://schemas.openxmlformats.org/officeDocument/2006/relationships/hyperlink" Target="http://kivinvest.ru/d/63925/d/220260203_5.jpg" TargetMode="External"/><Relationship Id="rId5" Type="http://schemas.openxmlformats.org/officeDocument/2006/relationships/hyperlink" Target="http://zaycev.net/pages/21826/2182655.shtml" TargetMode="External"/><Relationship Id="rId15" Type="http://schemas.openxmlformats.org/officeDocument/2006/relationships/hyperlink" Target="http://cs309522.vk.me/v309522863/3f64/Js50xX_qRoI.jpg" TargetMode="External"/><Relationship Id="rId10" Type="http://schemas.openxmlformats.org/officeDocument/2006/relationships/hyperlink" Target="http://rastim.com.ua/images/goods/mini/100_149.jpg" TargetMode="External"/><Relationship Id="rId19" Type="http://schemas.openxmlformats.org/officeDocument/2006/relationships/hyperlink" Target="http://w7t.ru/previews/7da7/j/479d7077d8.jpg" TargetMode="External"/><Relationship Id="rId4" Type="http://schemas.openxmlformats.org/officeDocument/2006/relationships/hyperlink" Target="http://img12.proshkolu.ru/content/media/pic/std/5000000/4391000/4390489-eb0f8b12cc9a06a1.gif" TargetMode="External"/><Relationship Id="rId9" Type="http://schemas.openxmlformats.org/officeDocument/2006/relationships/hyperlink" Target="http://www.eshape.ru/images/diets/detox-diet3.jpg" TargetMode="External"/><Relationship Id="rId14" Type="http://schemas.openxmlformats.org/officeDocument/2006/relationships/hyperlink" Target="http://fashionstylist.kupivip.ru/sites/fashion-kupivip/files/styles/article-main/public/main-1318-153b0fc12c8d4858a2be8440e103b1a9.jpe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sconcert.com/ic/img.lenta.ru/news/2008/08/12/mother/picture.jpg" TargetMode="External"/><Relationship Id="rId13" Type="http://schemas.openxmlformats.org/officeDocument/2006/relationships/hyperlink" Target="http://skaz.com.ua/pars_docs/refs/1/843/843_html_14bce6b4.jpg" TargetMode="External"/><Relationship Id="rId18" Type="http://schemas.openxmlformats.org/officeDocument/2006/relationships/hyperlink" Target="http://actualnews.org/uploads/posts/2013-03/thumbs/1362204873_2.jpg" TargetMode="External"/><Relationship Id="rId3" Type="http://schemas.openxmlformats.org/officeDocument/2006/relationships/hyperlink" Target="http://zaycev.net/pages/5721/572182.shtml" TargetMode="External"/><Relationship Id="rId7" Type="http://schemas.openxmlformats.org/officeDocument/2006/relationships/hyperlink" Target="http://admireworld.ru/wp-content/uploads/2013/07/sinij-kit-300x160.jpg" TargetMode="External"/><Relationship Id="rId12" Type="http://schemas.openxmlformats.org/officeDocument/2006/relationships/hyperlink" Target="http://ru.static.z-dn.net/files/d5d/e4053d0ded6fbdbe3e1450a39b7c588e.png" TargetMode="External"/><Relationship Id="rId17" Type="http://schemas.openxmlformats.org/officeDocument/2006/relationships/hyperlink" Target="http://wallpaperswiki.org/wallpapers/2012/10/Green-Scenery-Landscape-Selection--240x320.jpg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chuy-karamal.ru/rimage/429580/6104.jpg" TargetMode="External"/><Relationship Id="rId20" Type="http://schemas.openxmlformats.org/officeDocument/2006/relationships/hyperlink" Target="http://2.bp.blogspot.com/-drbwb04ABOU/Tn6bkjtPYKI/AAAAAAAAF5k/2cZXWor2zc8/s400/Valadon+Suzane,+Etude+de+Chat,+French+1865-1938+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istnews.com/Picture/20121117103651_6.jpg" TargetMode="External"/><Relationship Id="rId11" Type="http://schemas.openxmlformats.org/officeDocument/2006/relationships/hyperlink" Target="http://i046.radikal.ru/0805/c8/0622c26067d0.jpg" TargetMode="External"/><Relationship Id="rId5" Type="http://schemas.openxmlformats.org/officeDocument/2006/relationships/hyperlink" Target="http://zaycev.net/pages/13159/1315946.shtml" TargetMode="External"/><Relationship Id="rId15" Type="http://schemas.openxmlformats.org/officeDocument/2006/relationships/hyperlink" Target="http://upload.wikimedia.org/wikipedia/commons/thumb/9/96/Pyrrhula_pyrrhula_bl1.jpg/275px-Pyrrhula_pyrrhula_bl1.jpg" TargetMode="External"/><Relationship Id="rId10" Type="http://schemas.openxmlformats.org/officeDocument/2006/relationships/hyperlink" Target="http://www.kuponika.ru/img/actions/1704009_572.jpg" TargetMode="External"/><Relationship Id="rId19" Type="http://schemas.openxmlformats.org/officeDocument/2006/relationships/hyperlink" Target="http://www.picin.net.ru/pic/p1/m1/m939.jpg" TargetMode="External"/><Relationship Id="rId4" Type="http://schemas.openxmlformats.org/officeDocument/2006/relationships/hyperlink" Target="http://zaycev.net/pages/5721/572148.shtml" TargetMode="External"/><Relationship Id="rId9" Type="http://schemas.openxmlformats.org/officeDocument/2006/relationships/hyperlink" Target="http://imonmytravels.ru/plinw/8399735.jpg" TargetMode="External"/><Relationship Id="rId14" Type="http://schemas.openxmlformats.org/officeDocument/2006/relationships/hyperlink" Target="http://onhook.net/files/article/2/2/3/normal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mg3.proshkolu.ru/content/media/pic/std/1000000/733000/732183-747ce4393b996092.jpg" TargetMode="External"/><Relationship Id="rId13" Type="http://schemas.openxmlformats.org/officeDocument/2006/relationships/hyperlink" Target="http://cs308925.userapi.com/v308925151/616d/eaTNWP8f4EA.jpg" TargetMode="External"/><Relationship Id="rId3" Type="http://schemas.openxmlformats.org/officeDocument/2006/relationships/hyperlink" Target="http://www.wiki.vladimir.i-edu.ru/images/d/d2/%D0%97%D0%B4%D1%80%D0%B0%D0%B2%D1%81%D1%82%D0%B2%D1%83%D0%B9,_%D1%88%D0%BA%D0%BE%D0%BB%D0%B0!.gif" TargetMode="External"/><Relationship Id="rId7" Type="http://schemas.openxmlformats.org/officeDocument/2006/relationships/hyperlink" Target="http://www.tacomaworld.com/forum/attachments/buy-sell-trade/235688-need-headlight-bulb-retaining-clip-images.jpg" TargetMode="External"/><Relationship Id="rId12" Type="http://schemas.openxmlformats.org/officeDocument/2006/relationships/hyperlink" Target="http://976338.ru/images/3-1000-1000-shop-979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kordmuzyczny.pl/gallery_image/medium/792.jpg" TargetMode="External"/><Relationship Id="rId11" Type="http://schemas.openxmlformats.org/officeDocument/2006/relationships/hyperlink" Target="http://taro.orakul.ua/img/dream/balkon.jpg" TargetMode="External"/><Relationship Id="rId5" Type="http://schemas.openxmlformats.org/officeDocument/2006/relationships/hyperlink" Target="http://stol-zakaza.ru/data/small/dayana_s_2.jpg" TargetMode="External"/><Relationship Id="rId15" Type="http://schemas.openxmlformats.org/officeDocument/2006/relationships/hyperlink" Target="http://muzofon.com/search/%D0%B7%D0%B0%D1%80%D1%8F%D0%B4%D0%BA%D0%B0%20%D0%BC%D1%83%D0%B7%D1%8B%D0%BA%D0%B0" TargetMode="External"/><Relationship Id="rId10" Type="http://schemas.openxmlformats.org/officeDocument/2006/relationships/hyperlink" Target="http://www.hip-hop.ru/forum/img/2010/10/26/small_1114254cc663608f54a.jpg" TargetMode="External"/><Relationship Id="rId4" Type="http://schemas.openxmlformats.org/officeDocument/2006/relationships/hyperlink" Target="http://2.bp.blogspot.com/_iTB-MYigGSA/Soa9x8b6SxI/AAAAAAAAARs/wqFfiRG_MVU/S220/lips.jpg" TargetMode="External"/><Relationship Id="rId9" Type="http://schemas.openxmlformats.org/officeDocument/2006/relationships/hyperlink" Target="http://www.kominet.ru/upload/Vika/1234567890.jpg" TargetMode="External"/><Relationship Id="rId14" Type="http://schemas.openxmlformats.org/officeDocument/2006/relationships/hyperlink" Target="http://im37.gulfup.com/tKSPY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619250" y="765175"/>
            <a:ext cx="5905500" cy="15113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Путешествие по Школьной стране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2781300"/>
            <a:ext cx="4679950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1236663" y="333375"/>
            <a:ext cx="6288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Словарные слова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38" y="1628775"/>
            <a:ext cx="2087562" cy="13255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1628775"/>
            <a:ext cx="1954213" cy="13033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628775"/>
            <a:ext cx="1871662" cy="13255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030663"/>
            <a:ext cx="1905000" cy="1270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4000500"/>
            <a:ext cx="1905000" cy="13001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962400"/>
            <a:ext cx="2095500" cy="13303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16000" y="3032125"/>
            <a:ext cx="1975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М…РКОВЬ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8600" y="2954338"/>
            <a:ext cx="1406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Г…РОХ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6375" y="2932113"/>
            <a:ext cx="1898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К…ПУСТА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4875" y="5300663"/>
            <a:ext cx="2395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К…РТОФЕЛЬ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3372" y="5357826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…ГУРЕЦ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10338" y="5343525"/>
            <a:ext cx="2079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П…МИДОР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6" name="Развернутая стрелка 15">
            <a:hlinkClick r:id="rId9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000373"/>
            <a:ext cx="436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2928934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2928934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5286388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5357826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86578" y="5357826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1071538" y="285728"/>
            <a:ext cx="6858047" cy="8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Крылатые выражени</a:t>
            </a:r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я</a:t>
            </a:r>
            <a:endParaRPr lang="ru-RU" sz="4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Развернутая стрелка 15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928670"/>
            <a:ext cx="792961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  <a:t>Трудится как …    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Трещит как …        </a:t>
            </a: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  <a:t>Поёт как …             </a:t>
            </a:r>
            <a:b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Назойливая как … </a:t>
            </a: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  <a:t>Красный как …      </a:t>
            </a:r>
          </a:p>
          <a:p>
            <a:pPr lvl="0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Топает как …       </a:t>
            </a:r>
          </a:p>
          <a:p>
            <a:pPr lvl="0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  <a:t>Надулся как …   </a:t>
            </a:r>
            <a:br>
              <a:rPr lang="ru-RU" sz="28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Нем как …         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071546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муравей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1643050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сорока	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2214554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соловей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2928934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муха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3571876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рак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4214818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слон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4857760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индюк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9124" y="5500702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рыба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928662" y="428604"/>
            <a:ext cx="7143800" cy="6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Правописание безударной гласной</a:t>
            </a:r>
          </a:p>
          <a:p>
            <a:pPr algn="ctr">
              <a:lnSpc>
                <a:spcPct val="200000"/>
              </a:lnSpc>
            </a:pPr>
            <a:r>
              <a:rPr lang="ru-RU" sz="4000" b="1" dirty="0" smtClean="0">
                <a:latin typeface="Georgia" pitchFamily="18" charset="0"/>
              </a:rPr>
              <a:t>ТР…ПА            Т…ЙНИК</a:t>
            </a:r>
          </a:p>
          <a:p>
            <a:pPr algn="ctr">
              <a:lnSpc>
                <a:spcPct val="200000"/>
              </a:lnSpc>
            </a:pPr>
            <a:r>
              <a:rPr lang="ru-RU" sz="4000" b="1" dirty="0" smtClean="0">
                <a:latin typeface="Georgia" pitchFamily="18" charset="0"/>
              </a:rPr>
              <a:t>ОЗ …РО            СТ…ЛБЫ</a:t>
            </a:r>
          </a:p>
          <a:p>
            <a:pPr algn="ctr">
              <a:lnSpc>
                <a:spcPct val="200000"/>
              </a:lnSpc>
            </a:pPr>
            <a:r>
              <a:rPr lang="ru-RU" sz="4000" b="1" dirty="0" smtClean="0">
                <a:latin typeface="Georgia" pitchFamily="18" charset="0"/>
              </a:rPr>
              <a:t>З…МЛЯ           Л…СНИК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81575" y="4246563"/>
            <a:ext cx="240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9" name="Развернутая стрелка 18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32" y="2071678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71670" y="328612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4500570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14942" y="2071678"/>
            <a:ext cx="574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715008" y="328612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endParaRPr lang="ru-RU" sz="4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4500570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endParaRPr lang="ru-RU" sz="40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2471738" y="404813"/>
            <a:ext cx="3457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Антонимы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14450" y="1700213"/>
            <a:ext cx="2160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ГОРЯЧИЙ -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14450" y="2636838"/>
            <a:ext cx="231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ВЫСОКИЙ -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41438" y="3573463"/>
            <a:ext cx="218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ВЕСЁЛЫЙ -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0963" y="4437063"/>
            <a:ext cx="2398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ГЛУБОКИЙ -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62075" y="5445125"/>
            <a:ext cx="2392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ШИРОКИЙ -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11625" y="1700213"/>
            <a:ext cx="2319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ХОЛОДНЫЙ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2636838"/>
            <a:ext cx="167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НИЗКИЙ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0200" y="3573463"/>
            <a:ext cx="206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ГРУСТНЫЙ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92600" y="4437063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МЕЛКИЙ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02125" y="5457825"/>
            <a:ext cx="137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УЗКИЙ</a:t>
            </a:r>
          </a:p>
        </p:txBody>
      </p:sp>
      <p:sp>
        <p:nvSpPr>
          <p:cNvPr id="14" name="Развернутая стрелка 13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Математика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876425"/>
            <a:ext cx="3744913" cy="136683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2060"/>
                </a:solidFill>
              </a:rPr>
              <a:t>ТАБЛИЦА </a:t>
            </a:r>
            <a:r>
              <a:rPr lang="ru-RU" sz="2400" b="1" u="sng" dirty="0" smtClean="0">
                <a:solidFill>
                  <a:srgbClr val="002060"/>
                </a:solidFill>
              </a:rPr>
              <a:t>СЛОЖЕНИЯ И ВЫЧИТАНИЯ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3857628"/>
            <a:ext cx="3240087" cy="10429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002060"/>
                </a:solidFill>
              </a:rPr>
              <a:t>ЗАДАЧИ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9138" y="2022475"/>
            <a:ext cx="3743325" cy="107473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ГЕОМЕТРИЧЕСКАЯ ФИГУРА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1187450" y="333375"/>
            <a:ext cx="6885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Таблица сложения и вычитания</a:t>
            </a:r>
            <a:endParaRPr lang="ru-RU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1989138"/>
            <a:ext cx="1967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36 + 6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22" y="1989138"/>
            <a:ext cx="7143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42</a:t>
            </a:r>
            <a:r>
              <a:rPr lang="ru-RU" sz="3200" b="1" dirty="0">
                <a:latin typeface="Georgia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2924175"/>
            <a:ext cx="1789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18 - 9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1863" y="2924175"/>
            <a:ext cx="555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9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473" y="4005263"/>
            <a:ext cx="2071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30 + 15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60" y="4005263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45</a:t>
            </a:r>
            <a:r>
              <a:rPr lang="ru-RU" sz="3200" b="1" dirty="0">
                <a:latin typeface="Georgia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10" y="5084763"/>
            <a:ext cx="2160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48 - 40=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0298" y="5084763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8</a:t>
            </a:r>
            <a:r>
              <a:rPr lang="ru-RU" sz="3200" b="1" dirty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8038" y="1989138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60 - 6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29190" y="1989138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54</a:t>
            </a:r>
            <a:r>
              <a:rPr lang="ru-RU" sz="3200" b="1" dirty="0">
                <a:latin typeface="Georgia" pitchFamily="18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48038" y="2924175"/>
            <a:ext cx="1923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18 - 11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28" y="2924175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7</a:t>
            </a:r>
            <a:r>
              <a:rPr lang="ru-RU" sz="3200" b="1" dirty="0">
                <a:latin typeface="Georgia" pitchFamily="18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7554" y="4005263"/>
            <a:ext cx="2368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20 + 20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57818" y="4005263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40</a:t>
            </a:r>
            <a:r>
              <a:rPr lang="ru-RU" sz="3200" b="1" dirty="0">
                <a:latin typeface="Georgia" pitchFamily="18" charset="0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73438" y="5097463"/>
            <a:ext cx="1757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15 - 9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40300" y="5084763"/>
            <a:ext cx="555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6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1863" y="1989138"/>
            <a:ext cx="2169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25 + 10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29586" y="1989138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35</a:t>
            </a:r>
            <a:r>
              <a:rPr lang="ru-RU" sz="3200" b="1" dirty="0">
                <a:latin typeface="Georgia" pitchFamily="18" charset="0"/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1863" y="2925763"/>
            <a:ext cx="17780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14 - 9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48575" y="2925763"/>
            <a:ext cx="534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5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45200" y="4005263"/>
            <a:ext cx="1989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28 + 8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86710" y="4005263"/>
            <a:ext cx="857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36</a:t>
            </a:r>
            <a:r>
              <a:rPr lang="ru-RU" sz="3200" b="1" dirty="0">
                <a:latin typeface="Georgia" pitchFamily="18" charset="0"/>
              </a:rPr>
              <a:t>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35688" y="5084763"/>
            <a:ext cx="18004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10 - 6 </a:t>
            </a:r>
            <a:r>
              <a:rPr lang="ru-RU" sz="3200" b="1" dirty="0">
                <a:latin typeface="Georgia" pitchFamily="18" charset="0"/>
              </a:rPr>
              <a:t>=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721600" y="5084763"/>
            <a:ext cx="555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4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428596" y="285728"/>
            <a:ext cx="87154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ЗАДАЧИ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дворе куры. У всех кур 10 ног. Сколько кур во дворе?  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В люстре 7 лампочек, 5 из них перегорели. Сколько лампочек надо  заменить?    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Миши 3 пары варежек. Сколько варежек на левую руку?  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Два дачника шли из деревни в город, а навстречу им ещё пять дачников. Сколько дачников шло из деревни в город?    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 и Оля — сестры. Вера сказала, что у нее два брата, и Оля сказала, что у нее два брата. Сколько детей в семье у Веры и Оли? 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395288" y="333375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Геометрическая фигура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0" name="Picture 2" descr="http://i046.radikal.ru/0805/c8/0622c26067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3963" y="1752600"/>
            <a:ext cx="4095750" cy="44005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12938" y="11938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Сколько всего треугольников?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3075" y="5170488"/>
            <a:ext cx="51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Georgia" pitchFamily="18" charset="0"/>
              </a:rPr>
              <a:t>6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Окружающий мир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713" y="3789363"/>
            <a:ext cx="3392487" cy="107473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ЗВУКИ ПРИРОДЫ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9138" y="1700213"/>
            <a:ext cx="3943350" cy="13684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4" action="ppaction://hlinksldjump"/>
              </a:rPr>
              <a:t>ОТЛИЧИТЕЛЬНЫЕ ЧЕРТЫ ЖИВОТНЫХ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0700" y="1700213"/>
            <a:ext cx="3743325" cy="13684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5" action="ppaction://hlinksldjump"/>
              </a:rPr>
              <a:t>ЗАГАДКИ ПРО ЯВЛЕНИЯ ПРИРОДЫ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538" y="3789363"/>
            <a:ext cx="3457575" cy="107473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6" action="ppaction://hlinksldjump"/>
              </a:rPr>
              <a:t>КТО САМЫЙ-САМЫЙ?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7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Загадки про явления природы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773238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На минуту в землю врос Разноцветный чудо-мост.</a:t>
            </a:r>
          </a:p>
          <a:p>
            <a:r>
              <a:rPr lang="ru-RU" sz="2400" b="1">
                <a:latin typeface="Georgia" pitchFamily="18" charset="0"/>
              </a:rPr>
              <a:t>Чудо-мастер мастерил Мост высокий без перил.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5" y="3386138"/>
            <a:ext cx="1541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РАДУГА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655763"/>
            <a:ext cx="2381250" cy="17907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4221163"/>
            <a:ext cx="3600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Летит орлица</a:t>
            </a:r>
          </a:p>
          <a:p>
            <a:r>
              <a:rPr lang="ru-RU" sz="2400" b="1">
                <a:latin typeface="Georgia" pitchFamily="18" charset="0"/>
              </a:rPr>
              <a:t>По синему небу,</a:t>
            </a:r>
          </a:p>
          <a:p>
            <a:r>
              <a:rPr lang="ru-RU" sz="2400" b="1">
                <a:latin typeface="Georgia" pitchFamily="18" charset="0"/>
              </a:rPr>
              <a:t>Крылья распустила,</a:t>
            </a:r>
          </a:p>
          <a:p>
            <a:r>
              <a:rPr lang="ru-RU" sz="2400" b="1">
                <a:latin typeface="Georgia" pitchFamily="18" charset="0"/>
              </a:rPr>
              <a:t>Солнце затенило.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81563" y="5791200"/>
            <a:ext cx="1109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ТУЧА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125" y="3995738"/>
            <a:ext cx="2381250" cy="17954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7950" y="908050"/>
            <a:ext cx="89281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</a:rPr>
              <a:t>Здравствуй, школа дорогая!</a:t>
            </a:r>
            <a:br>
              <a:rPr lang="ru-RU" sz="4000" b="1" smtClean="0">
                <a:solidFill>
                  <a:srgbClr val="002060"/>
                </a:solidFill>
              </a:rPr>
            </a:br>
            <a:r>
              <a:rPr lang="ru-RU" sz="4000" b="1" smtClean="0">
                <a:solidFill>
                  <a:srgbClr val="002060"/>
                </a:solidFill>
              </a:rPr>
              <a:t>Здравствуй, наш любимый класс!</a:t>
            </a:r>
          </a:p>
        </p:txBody>
      </p:sp>
      <p:pic>
        <p:nvPicPr>
          <p:cNvPr id="1433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420938"/>
            <a:ext cx="3333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вонок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86578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Загадки про явления природы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1975" y="1700213"/>
            <a:ext cx="2466975" cy="18478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1722438"/>
            <a:ext cx="49799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Гуляю в поле, летаю на воле,</a:t>
            </a:r>
          </a:p>
          <a:p>
            <a:r>
              <a:rPr lang="ru-RU" sz="2400" b="1">
                <a:latin typeface="Georgia" pitchFamily="18" charset="0"/>
              </a:rPr>
              <a:t>Кручу, бурчу, знать никого не хочу.</a:t>
            </a:r>
          </a:p>
          <a:p>
            <a:r>
              <a:rPr lang="ru-RU" sz="2400" b="1">
                <a:latin typeface="Georgia" pitchFamily="18" charset="0"/>
              </a:rPr>
              <a:t>Вдоль села пробегаю, сугробы наметаю.</a:t>
            </a:r>
            <a:endParaRPr lang="ru-RU">
              <a:latin typeface="Georg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0788" y="3548063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ВЕТЕР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1650" y="42545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Летит огневая стрела, </a:t>
            </a:r>
          </a:p>
          <a:p>
            <a:r>
              <a:rPr lang="ru-RU" sz="2400" b="1">
                <a:latin typeface="Georgia" pitchFamily="18" charset="0"/>
              </a:rPr>
              <a:t>Никто её не поймает: </a:t>
            </a:r>
          </a:p>
          <a:p>
            <a:r>
              <a:rPr lang="ru-RU" sz="2400" b="1">
                <a:latin typeface="Georgia" pitchFamily="18" charset="0"/>
              </a:rPr>
              <a:t>Ни царь, ни царица, </a:t>
            </a:r>
          </a:p>
          <a:p>
            <a:r>
              <a:rPr lang="ru-RU" sz="2400" b="1">
                <a:latin typeface="Georgia" pitchFamily="18" charset="0"/>
              </a:rPr>
              <a:t>Ни красная девица.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17963"/>
            <a:ext cx="3048000" cy="1905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9388" y="5922963"/>
            <a:ext cx="181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МОЛНИЯ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Звуки природы</a:t>
            </a:r>
          </a:p>
        </p:txBody>
      </p:sp>
      <p:sp>
        <p:nvSpPr>
          <p:cNvPr id="3" name="Развернутая стрелка 2">
            <a:hlinkClick r:id="rId6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дож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500166" y="5715016"/>
            <a:ext cx="304800" cy="304800"/>
          </a:xfrm>
          <a:prstGeom prst="rect">
            <a:avLst/>
          </a:prstGeom>
        </p:spPr>
      </p:pic>
      <p:pic>
        <p:nvPicPr>
          <p:cNvPr id="9" name="морской прибо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357686" y="5715016"/>
            <a:ext cx="304800" cy="304800"/>
          </a:xfrm>
          <a:prstGeom prst="rect">
            <a:avLst/>
          </a:prstGeom>
        </p:spPr>
      </p:pic>
      <p:pic>
        <p:nvPicPr>
          <p:cNvPr id="10" name="пение пти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678657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9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Отличительные черты животных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628775"/>
            <a:ext cx="2381250" cy="18002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363" y="1628775"/>
            <a:ext cx="2489200" cy="180181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4575" y="4059238"/>
            <a:ext cx="2514600" cy="18637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059238"/>
            <a:ext cx="2667000" cy="18002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01875" y="3416300"/>
            <a:ext cx="123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6 ЛАП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27200" y="5927725"/>
            <a:ext cx="1370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ПЕРЬЯ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233988" y="5859463"/>
            <a:ext cx="167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ШЕРСТЬ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667375" y="3430588"/>
            <a:ext cx="1525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ЧЕШУЯ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Кто самый-самый?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38" y="1127125"/>
            <a:ext cx="785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Самое большое животное на воде?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00213"/>
            <a:ext cx="3306763" cy="17653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388" y="4233863"/>
            <a:ext cx="2808287" cy="21066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58813" y="3649663"/>
            <a:ext cx="7935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Самое большое животное на суше?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8563" y="2352675"/>
            <a:ext cx="2354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СИНИЙ КИТ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24375" y="4948238"/>
            <a:ext cx="4078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АФРИКАНСКИЙ СЛОН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Кто самый-самый?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38" y="1127125"/>
            <a:ext cx="785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Самая маленькая птичка в мире?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58813" y="3649663"/>
            <a:ext cx="687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Самая большая птица в мире?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8563" y="2352675"/>
            <a:ext cx="195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КОЛИБРИ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859338" y="4945063"/>
            <a:ext cx="1509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СТРАУС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163" y="1698625"/>
            <a:ext cx="2733675" cy="20510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214813"/>
            <a:ext cx="2476500" cy="21605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79400" y="476250"/>
            <a:ext cx="8497888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Изобразительное искусство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8538" y="2492375"/>
            <a:ext cx="4248150" cy="15128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ЖАНРЫ ИЗОБРАЗИТЕЛЬНОГО ИСКУССТВА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Жанры изобразительного искусства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060575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Если видишь на картине</a:t>
            </a:r>
          </a:p>
          <a:p>
            <a:r>
              <a:rPr lang="ru-RU" sz="2400" b="1">
                <a:latin typeface="Georgia" pitchFamily="18" charset="0"/>
              </a:rPr>
              <a:t>Нарисована река,</a:t>
            </a:r>
          </a:p>
          <a:p>
            <a:r>
              <a:rPr lang="ru-RU" sz="2400" b="1">
                <a:latin typeface="Georgia" pitchFamily="18" charset="0"/>
              </a:rPr>
              <a:t>Или ель и белый иней,</a:t>
            </a:r>
          </a:p>
          <a:p>
            <a:r>
              <a:rPr lang="ru-RU" sz="2400" b="1">
                <a:latin typeface="Georgia" pitchFamily="18" charset="0"/>
              </a:rPr>
              <a:t>Или сад и облака,</a:t>
            </a:r>
          </a:p>
          <a:p>
            <a:r>
              <a:rPr lang="ru-RU" sz="2400" b="1">
                <a:latin typeface="Georgia" pitchFamily="18" charset="0"/>
              </a:rPr>
              <a:t>Или снежная равнина, </a:t>
            </a:r>
          </a:p>
          <a:p>
            <a:r>
              <a:rPr lang="ru-RU" sz="2400" b="1">
                <a:latin typeface="Georgia" pitchFamily="18" charset="0"/>
              </a:rPr>
              <a:t>Или поле и шалаш, </a:t>
            </a:r>
          </a:p>
          <a:p>
            <a:r>
              <a:rPr lang="ru-RU" sz="2400" b="1">
                <a:latin typeface="Georgia" pitchFamily="18" charset="0"/>
              </a:rPr>
              <a:t>Обязательно картина называется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300" y="2273300"/>
            <a:ext cx="3268663" cy="24511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46788" y="4724400"/>
            <a:ext cx="1757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ПЕЙЗАЖ</a:t>
            </a:r>
          </a:p>
        </p:txBody>
      </p:sp>
      <p:sp>
        <p:nvSpPr>
          <p:cNvPr id="8" name="Развернутая стрелка 7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a typeface="+mn-ea"/>
                <a:cs typeface="+mn-cs"/>
              </a:rPr>
              <a:t>Жанры изобразительного искусства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06057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Если видишь на картине</a:t>
            </a:r>
          </a:p>
          <a:p>
            <a:r>
              <a:rPr lang="ru-RU" sz="2400" b="1">
                <a:latin typeface="Georgia" pitchFamily="18" charset="0"/>
              </a:rPr>
              <a:t>Чашку кофе на столе, </a:t>
            </a:r>
          </a:p>
          <a:p>
            <a:r>
              <a:rPr lang="ru-RU" sz="2400" b="1">
                <a:latin typeface="Georgia" pitchFamily="18" charset="0"/>
              </a:rPr>
              <a:t>Или морс в большом графине,</a:t>
            </a:r>
          </a:p>
          <a:p>
            <a:r>
              <a:rPr lang="ru-RU" sz="2400" b="1">
                <a:latin typeface="Georgia" pitchFamily="18" charset="0"/>
              </a:rPr>
              <a:t>Или розу в хрустале, </a:t>
            </a:r>
          </a:p>
          <a:p>
            <a:r>
              <a:rPr lang="ru-RU" sz="2400" b="1">
                <a:latin typeface="Georgia" pitchFamily="18" charset="0"/>
              </a:rPr>
              <a:t>Или бронзовую вазу,</a:t>
            </a:r>
          </a:p>
          <a:p>
            <a:r>
              <a:rPr lang="ru-RU" sz="2400" b="1">
                <a:latin typeface="Georgia" pitchFamily="18" charset="0"/>
              </a:rPr>
              <a:t>Или грушу, или торт,</a:t>
            </a:r>
          </a:p>
          <a:p>
            <a:r>
              <a:rPr lang="ru-RU" sz="2400" b="1">
                <a:latin typeface="Georgia" pitchFamily="18" charset="0"/>
              </a:rPr>
              <a:t>Или все предметы сразу,</a:t>
            </a:r>
          </a:p>
          <a:p>
            <a:r>
              <a:rPr lang="ru-RU" sz="2400" b="1">
                <a:latin typeface="Georgia" pitchFamily="18" charset="0"/>
              </a:rPr>
              <a:t>Знай, что это – …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26100" y="472440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НАТЮРМОРТ</a:t>
            </a:r>
          </a:p>
        </p:txBody>
      </p:sp>
      <p:sp>
        <p:nvSpPr>
          <p:cNvPr id="8" name="Развернутая стрелка 7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122488"/>
            <a:ext cx="3517900" cy="26019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a typeface="+mn-ea"/>
                <a:cs typeface="+mn-cs"/>
              </a:rPr>
              <a:t>Жанры изобразительного искусства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4663" y="2205038"/>
            <a:ext cx="5111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Если видишь, что с картины</a:t>
            </a:r>
          </a:p>
          <a:p>
            <a:r>
              <a:rPr lang="ru-RU" sz="2400" b="1">
                <a:latin typeface="Georgia" pitchFamily="18" charset="0"/>
              </a:rPr>
              <a:t>Смотрит кто-нибудь на нас,</a:t>
            </a:r>
          </a:p>
          <a:p>
            <a:r>
              <a:rPr lang="ru-RU" sz="2400" b="1">
                <a:latin typeface="Georgia" pitchFamily="18" charset="0"/>
              </a:rPr>
              <a:t>Или принц в плаще старинном, </a:t>
            </a:r>
          </a:p>
          <a:p>
            <a:r>
              <a:rPr lang="ru-RU" sz="2400" b="1">
                <a:latin typeface="Georgia" pitchFamily="18" charset="0"/>
              </a:rPr>
              <a:t>Или вроде верхолаз,</a:t>
            </a:r>
          </a:p>
          <a:p>
            <a:r>
              <a:rPr lang="ru-RU" sz="2400" b="1">
                <a:latin typeface="Georgia" pitchFamily="18" charset="0"/>
              </a:rPr>
              <a:t>Летчик или балерина,</a:t>
            </a:r>
          </a:p>
          <a:p>
            <a:r>
              <a:rPr lang="ru-RU" sz="2400" b="1">
                <a:latin typeface="Georgia" pitchFamily="18" charset="0"/>
              </a:rPr>
              <a:t>Или Колька, твой сосед,</a:t>
            </a:r>
          </a:p>
          <a:p>
            <a:r>
              <a:rPr lang="ru-RU" sz="2400" b="1">
                <a:latin typeface="Georgia" pitchFamily="18" charset="0"/>
              </a:rPr>
              <a:t>Обязательно картина называется  …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65838" y="5005388"/>
            <a:ext cx="178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ПОРТРЕТ</a:t>
            </a:r>
          </a:p>
        </p:txBody>
      </p:sp>
      <p:sp>
        <p:nvSpPr>
          <p:cNvPr id="8" name="Развернутая стрелка 7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13" y="2205038"/>
            <a:ext cx="2857500" cy="28003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Технология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75" y="2492375"/>
            <a:ext cx="3744913" cy="13684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ПОСЛОВИЦЫ О ТРУДЕ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327025"/>
            <a:ext cx="8229600" cy="86995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План путешествия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258888" y="1196975"/>
            <a:ext cx="6913562" cy="4895850"/>
          </a:xfrm>
          <a:prstGeom prst="vertic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3" action="ppaction://hlinksldjump"/>
              </a:rPr>
              <a:t>ЛИТЕРАТУРНОЕ ЧТЕНИЕ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4" action="ppaction://hlinksldjump"/>
              </a:rPr>
              <a:t>РУССКИЙ ЯЗЫК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5" action="ppaction://hlinksldjump"/>
              </a:rPr>
              <a:t>МАТЕМАТИКА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6" action="ppaction://hlinksldjump"/>
              </a:rPr>
              <a:t>ОКРУЖАЮЩИЙ МИР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7" action="ppaction://hlinksldjump"/>
              </a:rPr>
              <a:t>ИЗОБРАЗИТЕЛЬНОЕ ИСКУССТВО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hlinkClick r:id="rId8" action="ppaction://hlinksldjump"/>
              </a:rPr>
              <a:t>ТЕХНОЛОГИЯ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9" action="ppaction://hlinksldjump"/>
              </a:rPr>
              <a:t>МУЗЫКА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10" action="ppaction://hlinksldjump" highlightClick="1"/>
          </p:cNvPr>
          <p:cNvSpPr/>
          <p:nvPr/>
        </p:nvSpPr>
        <p:spPr>
          <a:xfrm>
            <a:off x="468313" y="5822950"/>
            <a:ext cx="520700" cy="520700"/>
          </a:xfrm>
          <a:prstGeom prst="actionButtonHome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Пословицы о труде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11188" y="1408113"/>
            <a:ext cx="365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Без труда не вынешь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59375" y="4768850"/>
            <a:ext cx="3138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и рыбку из пруда.</a:t>
            </a:r>
          </a:p>
        </p:txBody>
      </p:sp>
      <p:sp>
        <p:nvSpPr>
          <p:cNvPr id="47110" name="Прямоугольник 5"/>
          <p:cNvSpPr>
            <a:spLocks noChangeArrowheads="1"/>
          </p:cNvSpPr>
          <p:nvPr/>
        </p:nvSpPr>
        <p:spPr bwMode="auto">
          <a:xfrm>
            <a:off x="611188" y="2319338"/>
            <a:ext cx="2370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Труд кормит,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9850" y="5707063"/>
            <a:ext cx="2574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а лень портит.</a:t>
            </a:r>
          </a:p>
        </p:txBody>
      </p:sp>
      <p:sp>
        <p:nvSpPr>
          <p:cNvPr id="47112" name="Прямоугольник 7"/>
          <p:cNvSpPr>
            <a:spLocks noChangeArrowheads="1"/>
          </p:cNvSpPr>
          <p:nvPr/>
        </p:nvSpPr>
        <p:spPr bwMode="auto">
          <a:xfrm>
            <a:off x="611188" y="3271838"/>
            <a:ext cx="3995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Скучен день до вечера,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48263" y="4306888"/>
            <a:ext cx="348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коли делать нечего.</a:t>
            </a:r>
          </a:p>
        </p:txBody>
      </p:sp>
      <p:sp>
        <p:nvSpPr>
          <p:cNvPr id="47114" name="Прямоугольник 9"/>
          <p:cNvSpPr>
            <a:spLocks noChangeArrowheads="1"/>
          </p:cNvSpPr>
          <p:nvPr/>
        </p:nvSpPr>
        <p:spPr bwMode="auto">
          <a:xfrm>
            <a:off x="611188" y="4308475"/>
            <a:ext cx="2678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Кончил дело —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159375" y="5245100"/>
            <a:ext cx="2295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гуляй смело.</a:t>
            </a:r>
          </a:p>
        </p:txBody>
      </p:sp>
      <p:sp>
        <p:nvSpPr>
          <p:cNvPr id="47116" name="Прямоугольник 11"/>
          <p:cNvSpPr>
            <a:spLocks noChangeArrowheads="1"/>
          </p:cNvSpPr>
          <p:nvPr/>
        </p:nvSpPr>
        <p:spPr bwMode="auto">
          <a:xfrm>
            <a:off x="611188" y="5305425"/>
            <a:ext cx="390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Хочешь есть калачи —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118100" y="6092825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не сиди на печи.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2326 -7.40741E-7 C -0.03385 -7.40741E-7 -0.04653 -0.03264 -0.04653 -0.0588 L -0.04653 -0.1175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6267 -7.40741E-7 C -0.0908 -7.40741E-7 -0.12535 -0.02963 -0.12535 -0.05347 L -0.12535 -0.1069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926 L -0.10555 0.00926 C -0.1533 0.00926 -0.2118 -0.13194 -0.2118 -0.24653 L -0.2118 -0.50231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4.07407E-6 L -0.00487 -4.07407E-6 C -0.02813 -4.07407E-6 -0.05677 -0.04189 -0.05677 -0.07569 L -0.05677 -0.15115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42 L -0.04323 -0.01042 C -0.0625 -0.01042 -0.08611 -0.1463 -0.08611 -0.25625 L -0.08611 -0.50186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9097 -4.81481E-6 C -0.13194 -4.81481E-6 -0.18194 -0.03611 -0.18194 -0.06527 L -0.18194 -0.13032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Музыка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75" y="2559050"/>
            <a:ext cx="3744913" cy="13684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РЕБУСЫ ПРО МУЗЫКАЛЬНЫЕ ИНСТРУМЕНТЫ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Ребусы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1547813"/>
            <a:ext cx="2286000" cy="1752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915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0" y="1439863"/>
            <a:ext cx="1219200" cy="1905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2600325" y="976313"/>
            <a:ext cx="438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Georgia" pitchFamily="18" charset="0"/>
              </a:rPr>
              <a:t>,</a:t>
            </a:r>
          </a:p>
        </p:txBody>
      </p:sp>
      <p:sp>
        <p:nvSpPr>
          <p:cNvPr id="49159" name="TextBox 11"/>
          <p:cNvSpPr txBox="1">
            <a:spLocks noChangeArrowheads="1"/>
          </p:cNvSpPr>
          <p:nvPr/>
        </p:nvSpPr>
        <p:spPr bwMode="auto">
          <a:xfrm>
            <a:off x="5314950" y="931863"/>
            <a:ext cx="692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Georgia" pitchFamily="18" charset="0"/>
              </a:rPr>
              <a:t>,,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00188" y="4543425"/>
            <a:ext cx="184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БАРАБАН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4288" y="3814763"/>
            <a:ext cx="2981325" cy="23812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Ребусы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13" y="1412875"/>
            <a:ext cx="1905000" cy="17716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844675"/>
            <a:ext cx="2049463" cy="15367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2805113" y="976313"/>
            <a:ext cx="944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Georgia" pitchFamily="18" charset="0"/>
              </a:rPr>
              <a:t>,,,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3557588" y="1484313"/>
            <a:ext cx="1117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629150" y="1093788"/>
            <a:ext cx="2051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7030A0"/>
                </a:solidFill>
                <a:latin typeface="Georgia" pitchFamily="18" charset="0"/>
              </a:rPr>
              <a:t>Е = 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00188" y="4543425"/>
            <a:ext cx="239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БАЛАЛАЙКА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3644900"/>
            <a:ext cx="2936875" cy="28273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Ребусы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68413"/>
            <a:ext cx="2085975" cy="20955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363663"/>
            <a:ext cx="1524000" cy="1905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1206" name="TextBox 3"/>
          <p:cNvSpPr txBox="1">
            <a:spLocks noChangeArrowheads="1"/>
          </p:cNvSpPr>
          <p:nvPr/>
        </p:nvSpPr>
        <p:spPr bwMode="auto">
          <a:xfrm>
            <a:off x="4211638" y="1125538"/>
            <a:ext cx="20732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7030A0"/>
                </a:solidFill>
                <a:latin typeface="Georgia" pitchFamily="18" charset="0"/>
              </a:rPr>
              <a:t>Е = Я</a:t>
            </a:r>
          </a:p>
        </p:txBody>
      </p:sp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2106613" y="760413"/>
            <a:ext cx="438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Georgia" pitchFamily="18" charset="0"/>
              </a:rPr>
              <a:t>,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00188" y="4543425"/>
            <a:ext cx="1379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РОЯЛЬ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3389313"/>
            <a:ext cx="3000375" cy="30003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Ребусы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571625"/>
            <a:ext cx="2619375" cy="17430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3835400" y="1981200"/>
            <a:ext cx="2162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7030A0"/>
                </a:solidFill>
                <a:latin typeface="Georgia" pitchFamily="18" charset="0"/>
              </a:rPr>
              <a:t>Е = 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00188" y="4543425"/>
            <a:ext cx="1906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СКРИПКА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8125" y="2935288"/>
            <a:ext cx="3429000" cy="3429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214313" y="504825"/>
            <a:ext cx="8929687" cy="8540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Добро пожаловать в </a:t>
            </a:r>
            <a:r>
              <a:rPr lang="ru-RU" sz="4000" b="1" dirty="0" smtClean="0">
                <a:solidFill>
                  <a:srgbClr val="002060"/>
                </a:solidFill>
              </a:rPr>
              <a:t>3 </a:t>
            </a:r>
            <a:r>
              <a:rPr lang="ru-RU" sz="4000" b="1" dirty="0" smtClean="0">
                <a:solidFill>
                  <a:srgbClr val="002060"/>
                </a:solidFill>
              </a:rPr>
              <a:t>класс!</a:t>
            </a:r>
          </a:p>
        </p:txBody>
      </p:sp>
      <p:pic>
        <p:nvPicPr>
          <p:cNvPr id="5325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335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16238" y="260350"/>
            <a:ext cx="3178175" cy="5762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Интернет ресурсы</a:t>
            </a:r>
            <a:endParaRPr lang="ru-RU" sz="2400" b="1" dirty="0"/>
          </a:p>
        </p:txBody>
      </p:sp>
      <p:sp>
        <p:nvSpPr>
          <p:cNvPr id="54275" name="Содержимое 2"/>
          <p:cNvSpPr txBox="1">
            <a:spLocks/>
          </p:cNvSpPr>
          <p:nvPr/>
        </p:nvSpPr>
        <p:spPr bwMode="auto">
          <a:xfrm>
            <a:off x="390525" y="693738"/>
            <a:ext cx="82296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3"/>
              </a:rPr>
              <a:t>http://pedsovet.su/load/393-1-0-43298</a:t>
            </a:r>
            <a:r>
              <a:rPr lang="ru-RU" altLang="ru-RU" sz="1400">
                <a:latin typeface="Georgia" pitchFamily="18" charset="0"/>
              </a:rPr>
              <a:t> - Шаблон презентации "Здравствуй, школа!«, автор Ранько Елена Алексеевна, учитель начальных классов  МАОУ  лицей №21 г. Иваново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4"/>
              </a:rPr>
              <a:t>http://img12.proshkolu.ru/content/media/pic/std/5000000/4391000/4390489-eb0f8b12cc9a06a1.gif</a:t>
            </a:r>
            <a:r>
              <a:rPr lang="ru-RU" altLang="ru-RU" sz="1400">
                <a:latin typeface="Georgia" pitchFamily="18" charset="0"/>
              </a:rPr>
              <a:t> - анимация школьного колокольчика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5"/>
              </a:rPr>
              <a:t>http://zaycev.net/pages/21826/2182655.shtml</a:t>
            </a:r>
            <a:r>
              <a:rPr lang="ru-RU" altLang="ru-RU" sz="1400">
                <a:latin typeface="Georgia" pitchFamily="18" charset="0"/>
              </a:rPr>
              <a:t> - звук звонка в школе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6"/>
              </a:rPr>
              <a:t>http://municipalrussia.ru/image/623164/239267.jpg</a:t>
            </a:r>
            <a:r>
              <a:rPr lang="ru-RU" altLang="ru-RU" sz="1400">
                <a:latin typeface="Georgia" pitchFamily="18" charset="0"/>
              </a:rPr>
              <a:t> - изображение книги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7"/>
              </a:rPr>
              <a:t>http://static.newsland.com/news_images/806/big_806845.jpg</a:t>
            </a:r>
            <a:r>
              <a:rPr lang="ru-RU" altLang="ru-RU" sz="1400">
                <a:latin typeface="Georgia" pitchFamily="18" charset="0"/>
              </a:rPr>
              <a:t>  - изображение А.С. Пушкина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8"/>
              </a:rPr>
              <a:t>http://img0.liveinternet.ru/images/attach/b/3/4/76/4076845_marschak.jpg</a:t>
            </a:r>
            <a:r>
              <a:rPr lang="ru-RU" altLang="ru-RU" sz="1400">
                <a:latin typeface="Georgia" pitchFamily="18" charset="0"/>
              </a:rPr>
              <a:t>  - изображение С.Я. Маршака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9"/>
              </a:rPr>
              <a:t>http://www.eshape.ru/images/diets/detox-diet3.jpg</a:t>
            </a:r>
            <a:r>
              <a:rPr lang="ru-RU" altLang="ru-RU" sz="1400">
                <a:latin typeface="Georgia" pitchFamily="18" charset="0"/>
              </a:rPr>
              <a:t> - изображение моркови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0"/>
              </a:rPr>
              <a:t>http://rastim.com.ua/images/goods/mini/100_149.jpg</a:t>
            </a:r>
            <a:r>
              <a:rPr lang="ru-RU" altLang="ru-RU" sz="1400">
                <a:latin typeface="Georgia" pitchFamily="18" charset="0"/>
              </a:rPr>
              <a:t> - изображение капусты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1"/>
              </a:rPr>
              <a:t>http://kivinvest.ru/d/63925/d/220260203_5.jpg</a:t>
            </a:r>
            <a:r>
              <a:rPr lang="ru-RU" altLang="ru-RU" sz="1400">
                <a:latin typeface="Georgia" pitchFamily="18" charset="0"/>
              </a:rPr>
              <a:t> - изображение гороха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2"/>
              </a:rPr>
              <a:t>http://surpriserecipes.com/site/calories/veg/potato.jpg</a:t>
            </a:r>
            <a:r>
              <a:rPr lang="ru-RU" altLang="ru-RU" sz="1400">
                <a:latin typeface="Georgia" pitchFamily="18" charset="0"/>
              </a:rPr>
              <a:t> - изображение картофеля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3"/>
              </a:rPr>
              <a:t>http://uchastie.com/uploads/posts/2012-12/thumbs/1354719260_tomaty.jpeg</a:t>
            </a:r>
            <a:r>
              <a:rPr lang="ru-RU" altLang="ru-RU" sz="1400">
                <a:latin typeface="Georgia" pitchFamily="18" charset="0"/>
              </a:rPr>
              <a:t> - изображение помидора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4"/>
              </a:rPr>
              <a:t>http://fashionstylist.kupivip.ru/sites/fashion-kupivip/files/styles/article-main/public/main-1318-153b0fc12c8d4858a2be8440e103b1a9.jpeg</a:t>
            </a:r>
            <a:r>
              <a:rPr lang="ru-RU" altLang="ru-RU" sz="1400">
                <a:latin typeface="Georgia" pitchFamily="18" charset="0"/>
              </a:rPr>
              <a:t> - изображение огурца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5"/>
              </a:rPr>
              <a:t>http://cs309522.vk.me/v309522863/3f64/Js50xX_qRoI.jpg</a:t>
            </a:r>
            <a:r>
              <a:rPr lang="ru-RU" altLang="ru-RU" sz="1400">
                <a:latin typeface="Georgia" pitchFamily="18" charset="0"/>
              </a:rPr>
              <a:t> - изображение цыплёнка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6"/>
              </a:rPr>
              <a:t>http://st.clopotel.t1.ro/imgs/userimg/p294456_250_400.jpg</a:t>
            </a:r>
            <a:r>
              <a:rPr lang="ru-RU" altLang="ru-RU" sz="1400">
                <a:latin typeface="Georgia" pitchFamily="18" charset="0"/>
              </a:rPr>
              <a:t> - изображение радуги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7"/>
              </a:rPr>
              <a:t>http://www.corrupcia.net/resampled/files/news/509_sq215.jpg</a:t>
            </a:r>
            <a:r>
              <a:rPr lang="ru-RU" altLang="ru-RU" sz="1400">
                <a:latin typeface="Georgia" pitchFamily="18" charset="0"/>
              </a:rPr>
              <a:t> - изображение тучи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8"/>
              </a:rPr>
              <a:t>http://www.simsar.az/up/news/article/2013/%C4%B0yul/18/142/xeber1.jpg</a:t>
            </a:r>
            <a:r>
              <a:rPr lang="ru-RU" altLang="ru-RU" sz="1400">
                <a:latin typeface="Georgia" pitchFamily="18" charset="0"/>
              </a:rPr>
              <a:t> - изображение ветра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9"/>
              </a:rPr>
              <a:t>http://w7t.ru/previews/7da7/j/479d7077d8.jpg</a:t>
            </a:r>
            <a:r>
              <a:rPr lang="ru-RU" altLang="ru-RU" sz="1400">
                <a:latin typeface="Georgia" pitchFamily="18" charset="0"/>
              </a:rPr>
              <a:t> - изображение молнии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14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16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20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20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20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0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8313" y="692150"/>
            <a:ext cx="8229600" cy="5976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zaycev.net/pages/5721/572182.shtml</a:t>
            </a:r>
            <a:r>
              <a:rPr lang="ru-RU" sz="1400" dirty="0" smtClean="0"/>
              <a:t> - Звуки природы. Пение птиц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zaycev.net/pages/5721/572148.shtml</a:t>
            </a:r>
            <a:r>
              <a:rPr lang="ru-RU" sz="1400" dirty="0" smtClean="0"/>
              <a:t> - Звуки природы. Морской прибой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zaycev.net/pages/13159/1315946.shtml</a:t>
            </a:r>
            <a:r>
              <a:rPr lang="ru-RU" sz="1400" dirty="0" smtClean="0"/>
              <a:t> - Звуки природы. Дождь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zistnews.com/Picture/20121117103651_6.jpg</a:t>
            </a:r>
            <a:r>
              <a:rPr lang="ru-RU" sz="1400" dirty="0" smtClean="0"/>
              <a:t> - изображение природы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admireworld.ru/wp-content/uploads/2013/07/sinij-kit-300x160.jpg</a:t>
            </a:r>
            <a:r>
              <a:rPr lang="ru-RU" sz="1400" dirty="0" smtClean="0"/>
              <a:t> - изображение синего кита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www.rosconcert.com/ic/img.lenta.ru/news/2008/08/12/mother/picture.jpg</a:t>
            </a:r>
            <a:r>
              <a:rPr lang="ru-RU" sz="1400" dirty="0" smtClean="0"/>
              <a:t> - изображение африканского слона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imonmytravels.ru/plinw/8399735.jpg</a:t>
            </a:r>
            <a:r>
              <a:rPr lang="ru-RU" sz="1400" dirty="0" smtClean="0"/>
              <a:t> - изображение колибри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www.kuponika.ru/img/actions/1704009_572.jpg</a:t>
            </a:r>
            <a:r>
              <a:rPr lang="ru-RU" sz="1400" dirty="0" smtClean="0"/>
              <a:t> - изображение страуса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hlinkClick r:id="rId11"/>
              </a:rPr>
              <a:t>http</a:t>
            </a:r>
            <a:r>
              <a:rPr lang="en-US" sz="1400" dirty="0">
                <a:hlinkClick r:id="rId11"/>
              </a:rPr>
              <a:t>://</a:t>
            </a:r>
            <a:r>
              <a:rPr lang="en-US" sz="1400" dirty="0" smtClean="0">
                <a:hlinkClick r:id="rId11"/>
              </a:rPr>
              <a:t>i046.radikal.ru/0805/c8/0622c26067d0.jpg</a:t>
            </a:r>
            <a:r>
              <a:rPr lang="ru-RU" sz="1400" dirty="0" smtClean="0"/>
              <a:t> - изображение треугольника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ru.static.z-dn.net/files/d5d/e4053d0ded6fbdbe3e1450a39b7c588e.png</a:t>
            </a:r>
            <a:r>
              <a:rPr lang="ru-RU" sz="1400" dirty="0" smtClean="0"/>
              <a:t> - изображение прямоугольника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skaz.com.ua/pars_docs/refs/1/843/843_html_14bce6b4.jpg</a:t>
            </a:r>
            <a:r>
              <a:rPr lang="ru-RU" sz="1400" dirty="0" smtClean="0"/>
              <a:t> - изображение жука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onhook.net/files/article/2/2/3/normal.jpg</a:t>
            </a:r>
            <a:r>
              <a:rPr lang="ru-RU" sz="1400" dirty="0" smtClean="0"/>
              <a:t> - изображение рыбы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upload.wikimedia.org/wikipedia/commons/thumb/9/96/Pyrrhula_pyrrhula_bl1.jpg/275px-Pyrrhula_pyrrhula_bl1.jpg</a:t>
            </a:r>
            <a:r>
              <a:rPr lang="ru-RU" sz="1400" dirty="0" smtClean="0"/>
              <a:t> - изображение снегиря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chuy-karamal.ru/rimage/429580/6104.jpg</a:t>
            </a:r>
            <a:r>
              <a:rPr lang="ru-RU" sz="1400" dirty="0" smtClean="0"/>
              <a:t> - изображение медведя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7"/>
              </a:rPr>
              <a:t>http://wallpaperswiki.org/wallpapers/2012/10/Green-Scenery-Landscape-Selection--</a:t>
            </a:r>
            <a:r>
              <a:rPr lang="en-US" sz="1400" dirty="0" smtClean="0">
                <a:hlinkClick r:id="rId17"/>
              </a:rPr>
              <a:t>240x320.jpg</a:t>
            </a:r>
            <a:r>
              <a:rPr lang="ru-RU" sz="1400" dirty="0" smtClean="0"/>
              <a:t> - изображение пейзажа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actualnews.org/uploads/posts/2013-03/thumbs/1362204873_2.jpg</a:t>
            </a:r>
            <a:r>
              <a:rPr lang="ru-RU" sz="1400" dirty="0" smtClean="0"/>
              <a:t> - изображение натюрморта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www.picin.net.ru/pic/p1/m1/m939.jpg</a:t>
            </a:r>
            <a:r>
              <a:rPr lang="ru-RU" sz="1400" dirty="0" smtClean="0"/>
              <a:t> - изображение портрета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20"/>
              </a:rPr>
              <a:t>http://2.bp.blogspot.com/-</a:t>
            </a:r>
            <a:r>
              <a:rPr lang="en-US" sz="1400" dirty="0" smtClean="0">
                <a:hlinkClick r:id="rId20"/>
              </a:rPr>
              <a:t>drbwb04ABOU/Tn6bkjtPYKI/AAAAAAAAF5k/2cZXWor2zc8/s400/Valadon%2BSuzane%252C%2BEtude%2Bde%2BChat%252C%2BFrench%2B1865-1938%2B.jpg</a:t>
            </a:r>
            <a:r>
              <a:rPr lang="ru-RU" sz="1400" dirty="0" smtClean="0"/>
              <a:t> – изображение кошки</a:t>
            </a:r>
            <a:endParaRPr lang="ru-RU" sz="1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82900" y="260350"/>
            <a:ext cx="3178175" cy="5762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Интернет ресурсы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82900" y="260350"/>
            <a:ext cx="3178175" cy="5762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Интернет ресурсы</a:t>
            </a:r>
            <a:endParaRPr lang="ru-RU" sz="2400" b="1" dirty="0"/>
          </a:p>
        </p:txBody>
      </p:sp>
      <p:sp>
        <p:nvSpPr>
          <p:cNvPr id="56323" name="Объект 2"/>
          <p:cNvSpPr txBox="1">
            <a:spLocks/>
          </p:cNvSpPr>
          <p:nvPr/>
        </p:nvSpPr>
        <p:spPr bwMode="auto">
          <a:xfrm>
            <a:off x="468313" y="692150"/>
            <a:ext cx="82296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>
              <a:latin typeface="Georgia" pitchFamily="18" charset="0"/>
            </a:endParaRPr>
          </a:p>
        </p:txBody>
      </p:sp>
      <p:sp>
        <p:nvSpPr>
          <p:cNvPr id="56324" name="Прямоугольник 1"/>
          <p:cNvSpPr>
            <a:spLocks noChangeArrowheads="1"/>
          </p:cNvSpPr>
          <p:nvPr/>
        </p:nvSpPr>
        <p:spPr bwMode="auto">
          <a:xfrm>
            <a:off x="349250" y="869950"/>
            <a:ext cx="8424863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1400">
              <a:latin typeface="Georgia" pitchFamily="18" charset="0"/>
              <a:hlinkClick r:id="rId3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3"/>
              </a:rPr>
              <a:t>http://www.wiki.vladimir.i-edu.ru/images/d/d2/%D0%97%D0%B4%D1%80%D0%B0%D0%B2%D1%81%D1%82%D0%B2%D1%83%D0%B9,_%D1%88%D0%BA%D0%BE%D0%BB%D0%B0!.gif</a:t>
            </a:r>
            <a:r>
              <a:rPr lang="ru-RU" sz="1400">
                <a:latin typeface="Georgia" pitchFamily="18" charset="0"/>
              </a:rPr>
              <a:t> – анимация «Здравствуй, школа!»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4"/>
              </a:rPr>
              <a:t>http://2.bp.blogspot.com/_iTB-MYigGSA/Soa9x8b6SxI/AAAAAAAAARs/wqFfiRG_MVU/S220/lips.jpg</a:t>
            </a:r>
            <a:r>
              <a:rPr lang="ru-RU" sz="1400">
                <a:latin typeface="Georgia" pitchFamily="18" charset="0"/>
              </a:rPr>
              <a:t> - изображение рта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5"/>
              </a:rPr>
              <a:t>http://stol-zakaza.ru/data/small/dayana_s_2.jpg</a:t>
            </a:r>
            <a:r>
              <a:rPr lang="ru-RU" sz="1400">
                <a:latin typeface="Georgia" pitchFamily="18" charset="0"/>
              </a:rPr>
              <a:t> - изображение ели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6"/>
              </a:rPr>
              <a:t>http://www.akordmuzyczny.pl/gallery_image/medium/792.jpg</a:t>
            </a:r>
            <a:r>
              <a:rPr lang="ru-RU" sz="1400">
                <a:latin typeface="Georgia" pitchFamily="18" charset="0"/>
              </a:rPr>
              <a:t> - изображение рояля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7"/>
              </a:rPr>
              <a:t>http://www.tacomaworld.com/forum/attachments/buy-sell-trade/235688-need-headlight-bulb-retaining-clip-images.jpg</a:t>
            </a:r>
            <a:r>
              <a:rPr lang="ru-RU" sz="1400">
                <a:latin typeface="Georgia" pitchFamily="18" charset="0"/>
              </a:rPr>
              <a:t> - изображение скрепки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8"/>
              </a:rPr>
              <a:t>http://img3.proshkolu.ru/content/media/pic/std/1000000/733000/732183-747ce4393b996092.jpg</a:t>
            </a:r>
            <a:r>
              <a:rPr lang="ru-RU" sz="1400">
                <a:latin typeface="Georgia" pitchFamily="18" charset="0"/>
              </a:rPr>
              <a:t> - изображение скрипки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9"/>
              </a:rPr>
              <a:t>http://www.kominet.ru/upload/Vika/1234567890.jpg</a:t>
            </a:r>
            <a:r>
              <a:rPr lang="ru-RU" sz="1400">
                <a:latin typeface="Georgia" pitchFamily="18" charset="0"/>
              </a:rPr>
              <a:t> - изображение барана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0"/>
              </a:rPr>
              <a:t>http://www.hip-hop.ru/forum/img/2010/10/26/small_1114254cc663608f54a.jpg</a:t>
            </a:r>
            <a:r>
              <a:rPr lang="ru-RU" sz="1400">
                <a:latin typeface="Georgia" pitchFamily="18" charset="0"/>
              </a:rPr>
              <a:t> - изображение банки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1"/>
              </a:rPr>
              <a:t>http://taro.orakul.ua/img/dream/balkon.jpg</a:t>
            </a:r>
            <a:r>
              <a:rPr lang="ru-RU" sz="1400">
                <a:latin typeface="Georgia" pitchFamily="18" charset="0"/>
              </a:rPr>
              <a:t> - изображение балкона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2"/>
              </a:rPr>
              <a:t>http://976338.ru/images/3-1000-1000-shop-9791.jpg</a:t>
            </a:r>
            <a:r>
              <a:rPr lang="ru-RU" sz="1400">
                <a:latin typeface="Georgia" pitchFamily="18" charset="0"/>
              </a:rPr>
              <a:t> - изображение лейки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3"/>
              </a:rPr>
              <a:t>http://cs308925.userapi.com/v308925151/616d/eaTNWP8f4EA.jpg</a:t>
            </a:r>
            <a:r>
              <a:rPr lang="ru-RU" sz="1400">
                <a:latin typeface="Georgia" pitchFamily="18" charset="0"/>
              </a:rPr>
              <a:t> - изображение балалайки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4"/>
              </a:rPr>
              <a:t>http://im37.gulfup.com/tKSPY.gif</a:t>
            </a:r>
            <a:r>
              <a:rPr lang="ru-RU" sz="1400">
                <a:latin typeface="Georgia" pitchFamily="18" charset="0"/>
              </a:rPr>
              <a:t> - анимация спортсменки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5"/>
              </a:rPr>
              <a:t>http://muzofon.com/search/%D0%B7%D0%B0%D1%80%D1%8F%D0%B4%D0%BA%D0%B0%20%D0%BC%D1%83%D0%B7%D1%8B%D0%BA%D0%B0</a:t>
            </a:r>
            <a:r>
              <a:rPr lang="ru-RU" sz="1400">
                <a:latin typeface="Georgia" pitchFamily="18" charset="0"/>
              </a:rPr>
              <a:t>  - Музыка с мамой - зарядка</a:t>
            </a:r>
            <a:br>
              <a:rPr lang="ru-RU" sz="1400">
                <a:latin typeface="Georgia" pitchFamily="18" charset="0"/>
              </a:rPr>
            </a:br>
            <a:endParaRPr lang="ru-RU" sz="1400">
              <a:latin typeface="Georgia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400">
              <a:latin typeface="Georgia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400">
              <a:latin typeface="Georgia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Литературное чтение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0113" y="3624263"/>
            <a:ext cx="3243262" cy="8985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УКАЖИ ВИДЫ ФОЛЬКЛОРА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9950" y="1985963"/>
            <a:ext cx="3571875" cy="115570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4" action="ppaction://hlinksldjump"/>
              </a:rPr>
              <a:t>УКАЖИ ИМЯ И ОТЧЕСТВО МАРШАКА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9950" y="3624263"/>
            <a:ext cx="3240088" cy="8985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5" action="ppaction://hlinksldjump"/>
              </a:rPr>
              <a:t>УКАЖИ СКАЗКИ А.С. ПУШКИНА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1989138"/>
            <a:ext cx="3595687" cy="11525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6" action="ppaction://hlinksldjump"/>
              </a:rPr>
              <a:t>ЧТО ЯВЛЯЕТСЯ ЭЛЕМЕНТОМ КНИГИ?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7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288925" y="188913"/>
            <a:ext cx="578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Что является </a:t>
            </a:r>
          </a:p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элементом книги?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5513" y="1639888"/>
            <a:ext cx="2584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БИБЛИОТЕКА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3213100"/>
            <a:ext cx="2038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ОБЛОЖКА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2500313"/>
            <a:ext cx="298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ИЛЛЮСТРАЦИЯ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6375" y="4067175"/>
            <a:ext cx="343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ТИТУЛЬНЫЙ ЛИСТ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89450" y="4941888"/>
            <a:ext cx="2535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ОГЛАВЛЕНИЕ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1025" y="5688013"/>
            <a:ext cx="3244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ЧИТАЛЬНЫЙ ЗАЛ</a:t>
            </a: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938" y="333375"/>
            <a:ext cx="2667000" cy="16002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Развернутая стрелка 9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Укажи виды фольклора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3713" y="1557338"/>
            <a:ext cx="172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РАССКАЗ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24525" y="1560513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БАСНЯ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350" y="4048125"/>
            <a:ext cx="17922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ПОВЕСТЬ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98838" y="2752725"/>
            <a:ext cx="248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ПОСЛОВИЦА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1863" y="4048125"/>
            <a:ext cx="1776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ЗАГАДКА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86113" y="5370513"/>
            <a:ext cx="304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СКОРОГОВОРКА</a:t>
            </a:r>
          </a:p>
        </p:txBody>
      </p:sp>
      <p:sp>
        <p:nvSpPr>
          <p:cNvPr id="10" name="Развернутая стрелка 9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347663" y="404813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Укажи имя и отчество Маршака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1968500"/>
            <a:ext cx="403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Александр Сергеевич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84388" y="2854325"/>
            <a:ext cx="3538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Самуил Яковлевич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82800" y="3860800"/>
            <a:ext cx="35417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Аркадий Петрович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725" y="371475"/>
            <a:ext cx="1733550" cy="20955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76475" y="4899025"/>
            <a:ext cx="3154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Иван Андреевич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4250" y="5805488"/>
            <a:ext cx="3197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Лев Николаевич </a:t>
            </a:r>
          </a:p>
        </p:txBody>
      </p:sp>
      <p:sp>
        <p:nvSpPr>
          <p:cNvPr id="10" name="Развернутая стрелка 9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312738" y="333375"/>
            <a:ext cx="617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Укажи сказки А.С. Пушкина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025" y="333375"/>
            <a:ext cx="2381250" cy="17907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77975" y="5662613"/>
            <a:ext cx="61928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Сказка о золотом петушке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2713" y="1979613"/>
            <a:ext cx="504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Белоснежка и семь гномов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19275" y="2852738"/>
            <a:ext cx="416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Сказка о царе Салтане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8763" y="3789363"/>
            <a:ext cx="477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Сказка о рыбаке и рыбке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51050" y="4765675"/>
            <a:ext cx="4152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По щучьему велению</a:t>
            </a:r>
          </a:p>
        </p:txBody>
      </p:sp>
      <p:sp>
        <p:nvSpPr>
          <p:cNvPr id="10" name="Развернутая стрелка 9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Русский язык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6600" y="3698875"/>
            <a:ext cx="3243263" cy="8985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002060"/>
                </a:solidFill>
              </a:rPr>
              <a:t>КРЫЛАТЫЕ ВЫРАЖЕНИЯ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463" y="1916113"/>
            <a:ext cx="3708400" cy="10763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2060"/>
                </a:solidFill>
              </a:rPr>
              <a:t>ПРАВОПИСАНИЕ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002060"/>
                </a:solidFill>
              </a:rPr>
              <a:t>БЕЗУДАРНОЙ ГЛАСНОЙ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513" y="1916113"/>
            <a:ext cx="3373437" cy="10763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СЛОВАРНЫЕ СЛОВА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3643314"/>
            <a:ext cx="3190875" cy="89535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4" action="ppaction://hlinksldjump"/>
              </a:rPr>
              <a:t>АНТОНИМЫ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5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F6D3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1075</Words>
  <Application>Microsoft Office PowerPoint</Application>
  <PresentationFormat>Экран (4:3)</PresentationFormat>
  <Paragraphs>302</Paragraphs>
  <Slides>39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Путешествие по Школьной стране</vt:lpstr>
      <vt:lpstr>Здравствуй, школа дорогая! Здравствуй, наш любимый класс!</vt:lpstr>
      <vt:lpstr>План путешествия</vt:lpstr>
      <vt:lpstr>Литературное чтение</vt:lpstr>
      <vt:lpstr>Слайд 5</vt:lpstr>
      <vt:lpstr>Слайд 6</vt:lpstr>
      <vt:lpstr>Слайд 7</vt:lpstr>
      <vt:lpstr>Слайд 8</vt:lpstr>
      <vt:lpstr>Русский язык</vt:lpstr>
      <vt:lpstr>Слайд 10</vt:lpstr>
      <vt:lpstr>Слайд 11</vt:lpstr>
      <vt:lpstr>Слайд 12</vt:lpstr>
      <vt:lpstr>Слайд 13</vt:lpstr>
      <vt:lpstr>Математика</vt:lpstr>
      <vt:lpstr>Слайд 15</vt:lpstr>
      <vt:lpstr>Слайд 16</vt:lpstr>
      <vt:lpstr>Слайд 17</vt:lpstr>
      <vt:lpstr>Окружающий мир</vt:lpstr>
      <vt:lpstr>Слайд 19</vt:lpstr>
      <vt:lpstr>Слайд 20</vt:lpstr>
      <vt:lpstr>Слайд 21</vt:lpstr>
      <vt:lpstr>Слайд 22</vt:lpstr>
      <vt:lpstr>Слайд 23</vt:lpstr>
      <vt:lpstr>Слайд 24</vt:lpstr>
      <vt:lpstr>Изобразительное искусство</vt:lpstr>
      <vt:lpstr>Слайд 26</vt:lpstr>
      <vt:lpstr>Слайд 27</vt:lpstr>
      <vt:lpstr>Слайд 28</vt:lpstr>
      <vt:lpstr>Технология</vt:lpstr>
      <vt:lpstr>Слайд 30</vt:lpstr>
      <vt:lpstr>Музыка</vt:lpstr>
      <vt:lpstr>Слайд 32</vt:lpstr>
      <vt:lpstr>Слайд 33</vt:lpstr>
      <vt:lpstr>Слайд 34</vt:lpstr>
      <vt:lpstr>Слайд 35</vt:lpstr>
      <vt:lpstr>Добро пожаловать в 3 класс!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151</cp:revision>
  <dcterms:created xsi:type="dcterms:W3CDTF">2014-08-12T11:19:11Z</dcterms:created>
  <dcterms:modified xsi:type="dcterms:W3CDTF">2015-08-31T18:13:09Z</dcterms:modified>
</cp:coreProperties>
</file>