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8" r:id="rId3"/>
    <p:sldId id="256" r:id="rId4"/>
    <p:sldId id="257" r:id="rId5"/>
    <p:sldId id="259" r:id="rId6"/>
    <p:sldId id="260" r:id="rId7"/>
    <p:sldId id="261" r:id="rId8"/>
    <p:sldId id="264" r:id="rId9"/>
    <p:sldId id="263" r:id="rId10"/>
    <p:sldId id="265" r:id="rId11"/>
    <p:sldId id="266" r:id="rId12"/>
    <p:sldId id="267" r:id="rId13"/>
    <p:sldId id="268" r:id="rId14"/>
    <p:sldId id="269" r:id="rId15"/>
    <p:sldId id="270" r:id="rId16"/>
    <p:sldId id="271" r:id="rId17"/>
    <p:sldId id="272" r:id="rId18"/>
    <p:sldId id="275" r:id="rId19"/>
    <p:sldId id="273" r:id="rId20"/>
    <p:sldId id="274" r:id="rId21"/>
    <p:sldId id="276" r:id="rId22"/>
    <p:sldId id="262"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61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99BA4C4-AAAE-4FEE-B513-C47C64423177}" type="datetime1">
              <a:rPr lang="ru-RU" smtClean="0">
                <a:solidFill>
                  <a:prstClr val="black">
                    <a:tint val="75000"/>
                  </a:prstClr>
                </a:solidFill>
              </a:rPr>
              <a:pPr/>
              <a:t>02.06.2015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ru-RU" dirty="0" smtClean="0">
                <a:solidFill>
                  <a:prstClr val="black">
                    <a:tint val="75000"/>
                  </a:prstClr>
                </a:solidFill>
              </a:rPr>
              <a:t>Сокирко С.П. Мастер-класс "Всё о триггерах"</a:t>
            </a: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transition spd="med" advClick="0">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7A5A2CC-A170-4AED-A07A-281E5B5F2DC0}" type="datetime1">
              <a:rPr lang="ru-RU" smtClean="0">
                <a:solidFill>
                  <a:prstClr val="black">
                    <a:tint val="75000"/>
                  </a:prstClr>
                </a:solidFill>
              </a:rPr>
              <a:pPr/>
              <a:t>02.06.2015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ru-RU" dirty="0" smtClean="0">
                <a:solidFill>
                  <a:prstClr val="black">
                    <a:tint val="75000"/>
                  </a:prstClr>
                </a:solidFill>
              </a:rPr>
              <a:t>Сокирко С.П. Мастер-класс "Всё о триггерах"</a:t>
            </a: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transition spd="med" advClick="0">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EC99A1B-851B-4CE7-AC6E-2D606B0A3F1A}" type="datetime1">
              <a:rPr lang="ru-RU" smtClean="0">
                <a:solidFill>
                  <a:prstClr val="black">
                    <a:tint val="75000"/>
                  </a:prstClr>
                </a:solidFill>
              </a:rPr>
              <a:pPr/>
              <a:t>02.06.2015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ru-RU" dirty="0" smtClean="0">
                <a:solidFill>
                  <a:prstClr val="black">
                    <a:tint val="75000"/>
                  </a:prstClr>
                </a:solidFill>
              </a:rPr>
              <a:t>Сокирко С.П. Мастер-класс "Всё о триггерах"</a:t>
            </a: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transition spd="med" advClick="0">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99BA4C4-AAAE-4FEE-B513-C47C64423177}" type="datetime1">
              <a:rPr lang="ru-RU" smtClean="0">
                <a:solidFill>
                  <a:prstClr val="black">
                    <a:tint val="75000"/>
                  </a:prstClr>
                </a:solidFill>
              </a:rPr>
              <a:pPr/>
              <a:t>02.06.2015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ru-RU" dirty="0" smtClean="0">
                <a:solidFill>
                  <a:prstClr val="black">
                    <a:tint val="75000"/>
                  </a:prstClr>
                </a:solidFill>
              </a:rPr>
              <a:t>Сокирко С.П. Мастер-класс "Всё о триггерах"</a:t>
            </a: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transition spd="med" advClick="0">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F4E7047-E29A-4350-8B0E-E58CE2992ED4}" type="datetime1">
              <a:rPr lang="ru-RU" smtClean="0">
                <a:solidFill>
                  <a:prstClr val="black">
                    <a:tint val="75000"/>
                  </a:prstClr>
                </a:solidFill>
              </a:rPr>
              <a:pPr/>
              <a:t>02.06.2015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ru-RU" dirty="0" smtClean="0">
                <a:solidFill>
                  <a:prstClr val="black">
                    <a:tint val="75000"/>
                  </a:prstClr>
                </a:solidFill>
              </a:rPr>
              <a:t>Сокирко С.П. Мастер-класс "Всё о триггерах"</a:t>
            </a: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transition spd="med" advClick="0">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88045A2-5239-4967-9199-D49EBD8F4ACB}" type="datetime1">
              <a:rPr lang="ru-RU" smtClean="0">
                <a:solidFill>
                  <a:prstClr val="black">
                    <a:tint val="75000"/>
                  </a:prstClr>
                </a:solidFill>
              </a:rPr>
              <a:pPr/>
              <a:t>02.06.2015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ru-RU" dirty="0" smtClean="0">
                <a:solidFill>
                  <a:prstClr val="black">
                    <a:tint val="75000"/>
                  </a:prstClr>
                </a:solidFill>
              </a:rPr>
              <a:t>Сокирко С.П. Мастер-класс "Всё о триггерах"</a:t>
            </a: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transition spd="med" advClick="0">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23E5090-7848-4326-90AC-B1327271B3FE}" type="datetime1">
              <a:rPr lang="ru-RU" smtClean="0">
                <a:solidFill>
                  <a:prstClr val="black">
                    <a:tint val="75000"/>
                  </a:prstClr>
                </a:solidFill>
              </a:rPr>
              <a:pPr/>
              <a:t>02.06.2015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r>
              <a:rPr lang="ru-RU" dirty="0" smtClean="0">
                <a:solidFill>
                  <a:prstClr val="black">
                    <a:tint val="75000"/>
                  </a:prstClr>
                </a:solidFill>
              </a:rPr>
              <a:t>Сокирко С.П. Мастер-класс "Всё о триггерах"</a:t>
            </a:r>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transition spd="med" advClick="0">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960875F-696E-4171-B999-89EE932FC928}" type="datetime1">
              <a:rPr lang="ru-RU" smtClean="0">
                <a:solidFill>
                  <a:prstClr val="black">
                    <a:tint val="75000"/>
                  </a:prstClr>
                </a:solidFill>
              </a:rPr>
              <a:pPr/>
              <a:t>02.06.2015</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r>
              <a:rPr lang="ru-RU" dirty="0" smtClean="0">
                <a:solidFill>
                  <a:prstClr val="black">
                    <a:tint val="75000"/>
                  </a:prstClr>
                </a:solidFill>
              </a:rPr>
              <a:t>Сокирко С.П. Мастер-класс "Всё о триггерах"</a:t>
            </a:r>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transition spd="med" advClick="0">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DAD5C72-008A-424D-AB2E-2337B53A7716}" type="datetime1">
              <a:rPr lang="ru-RU" smtClean="0">
                <a:solidFill>
                  <a:prstClr val="black">
                    <a:tint val="75000"/>
                  </a:prstClr>
                </a:solidFill>
              </a:rPr>
              <a:pPr/>
              <a:t>02.06.2015</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r>
              <a:rPr lang="ru-RU" dirty="0" smtClean="0">
                <a:solidFill>
                  <a:prstClr val="black">
                    <a:tint val="75000"/>
                  </a:prstClr>
                </a:solidFill>
              </a:rPr>
              <a:t>Сокирко С.П. Мастер-класс "Всё о триггерах"</a:t>
            </a:r>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transition spd="med" advClick="0">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6A5120B-F225-4718-A32E-5EEBE2D071A4}" type="datetime1">
              <a:rPr lang="ru-RU" smtClean="0">
                <a:solidFill>
                  <a:prstClr val="black">
                    <a:tint val="75000"/>
                  </a:prstClr>
                </a:solidFill>
              </a:rPr>
              <a:pPr/>
              <a:t>02.06.2015</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r>
              <a:rPr lang="ru-RU" dirty="0" smtClean="0">
                <a:solidFill>
                  <a:prstClr val="black">
                    <a:tint val="75000"/>
                  </a:prstClr>
                </a:solidFill>
              </a:rPr>
              <a:t>Сокирко С.П. Мастер-класс "Всё о триггерах"</a:t>
            </a:r>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transition spd="med" advClick="0">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81EAD5B-9624-49E7-949D-FAB27074AE03}" type="datetime1">
              <a:rPr lang="ru-RU" smtClean="0">
                <a:solidFill>
                  <a:prstClr val="black">
                    <a:tint val="75000"/>
                  </a:prstClr>
                </a:solidFill>
              </a:rPr>
              <a:pPr/>
              <a:t>02.06.2015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r>
              <a:rPr lang="ru-RU" dirty="0" smtClean="0">
                <a:solidFill>
                  <a:prstClr val="black">
                    <a:tint val="75000"/>
                  </a:prstClr>
                </a:solidFill>
              </a:rPr>
              <a:t>Сокирко С.П. Мастер-класс "Всё о триггерах"</a:t>
            </a:r>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transition spd="med" advClick="0">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F4E7047-E29A-4350-8B0E-E58CE2992ED4}" type="datetime1">
              <a:rPr lang="ru-RU" smtClean="0">
                <a:solidFill>
                  <a:prstClr val="black">
                    <a:tint val="75000"/>
                  </a:prstClr>
                </a:solidFill>
              </a:rPr>
              <a:pPr/>
              <a:t>02.06.2015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ru-RU" dirty="0" smtClean="0">
                <a:solidFill>
                  <a:prstClr val="black">
                    <a:tint val="75000"/>
                  </a:prstClr>
                </a:solidFill>
              </a:rPr>
              <a:t>Сокирко С.П. Мастер-класс "Всё о триггерах"</a:t>
            </a: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transition spd="med" advClick="0">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C0A2C4B-4260-4F0E-A095-B970A43FA900}" type="datetime1">
              <a:rPr lang="ru-RU" smtClean="0">
                <a:solidFill>
                  <a:prstClr val="black">
                    <a:tint val="75000"/>
                  </a:prstClr>
                </a:solidFill>
              </a:rPr>
              <a:pPr/>
              <a:t>02.06.2015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r>
              <a:rPr lang="ru-RU" dirty="0" smtClean="0">
                <a:solidFill>
                  <a:prstClr val="black">
                    <a:tint val="75000"/>
                  </a:prstClr>
                </a:solidFill>
              </a:rPr>
              <a:t>Сокирко С.П. Мастер-класс "Всё о триггерах"</a:t>
            </a:r>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transition spd="med" advClick="0">
    <p:circl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7A5A2CC-A170-4AED-A07A-281E5B5F2DC0}" type="datetime1">
              <a:rPr lang="ru-RU" smtClean="0">
                <a:solidFill>
                  <a:prstClr val="black">
                    <a:tint val="75000"/>
                  </a:prstClr>
                </a:solidFill>
              </a:rPr>
              <a:pPr/>
              <a:t>02.06.2015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ru-RU" dirty="0" smtClean="0">
                <a:solidFill>
                  <a:prstClr val="black">
                    <a:tint val="75000"/>
                  </a:prstClr>
                </a:solidFill>
              </a:rPr>
              <a:t>Сокирко С.П. Мастер-класс "Всё о триггерах"</a:t>
            </a: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transition spd="med" advClick="0">
    <p:circl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EC99A1B-851B-4CE7-AC6E-2D606B0A3F1A}" type="datetime1">
              <a:rPr lang="ru-RU" smtClean="0">
                <a:solidFill>
                  <a:prstClr val="black">
                    <a:tint val="75000"/>
                  </a:prstClr>
                </a:solidFill>
              </a:rPr>
              <a:pPr/>
              <a:t>02.06.2015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ru-RU" dirty="0" smtClean="0">
                <a:solidFill>
                  <a:prstClr val="black">
                    <a:tint val="75000"/>
                  </a:prstClr>
                </a:solidFill>
              </a:rPr>
              <a:t>Сокирко С.П. Мастер-класс "Всё о триггерах"</a:t>
            </a: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transition spd="med" advClick="0">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88045A2-5239-4967-9199-D49EBD8F4ACB}" type="datetime1">
              <a:rPr lang="ru-RU" smtClean="0">
                <a:solidFill>
                  <a:prstClr val="black">
                    <a:tint val="75000"/>
                  </a:prstClr>
                </a:solidFill>
              </a:rPr>
              <a:pPr/>
              <a:t>02.06.2015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ru-RU" dirty="0" smtClean="0">
                <a:solidFill>
                  <a:prstClr val="black">
                    <a:tint val="75000"/>
                  </a:prstClr>
                </a:solidFill>
              </a:rPr>
              <a:t>Сокирко С.П. Мастер-класс "Всё о триггерах"</a:t>
            </a: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transition spd="med" advClick="0">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23E5090-7848-4326-90AC-B1327271B3FE}" type="datetime1">
              <a:rPr lang="ru-RU" smtClean="0">
                <a:solidFill>
                  <a:prstClr val="black">
                    <a:tint val="75000"/>
                  </a:prstClr>
                </a:solidFill>
              </a:rPr>
              <a:pPr/>
              <a:t>02.06.2015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r>
              <a:rPr lang="ru-RU" dirty="0" smtClean="0">
                <a:solidFill>
                  <a:prstClr val="black">
                    <a:tint val="75000"/>
                  </a:prstClr>
                </a:solidFill>
              </a:rPr>
              <a:t>Сокирко С.П. Мастер-класс "Всё о триггерах"</a:t>
            </a:r>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transition spd="med" advClick="0">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960875F-696E-4171-B999-89EE932FC928}" type="datetime1">
              <a:rPr lang="ru-RU" smtClean="0">
                <a:solidFill>
                  <a:prstClr val="black">
                    <a:tint val="75000"/>
                  </a:prstClr>
                </a:solidFill>
              </a:rPr>
              <a:pPr/>
              <a:t>02.06.2015</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r>
              <a:rPr lang="ru-RU" dirty="0" smtClean="0">
                <a:solidFill>
                  <a:prstClr val="black">
                    <a:tint val="75000"/>
                  </a:prstClr>
                </a:solidFill>
              </a:rPr>
              <a:t>Сокирко С.П. Мастер-класс "Всё о триггерах"</a:t>
            </a:r>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transition spd="med" advClick="0">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DAD5C72-008A-424D-AB2E-2337B53A7716}" type="datetime1">
              <a:rPr lang="ru-RU" smtClean="0">
                <a:solidFill>
                  <a:prstClr val="black">
                    <a:tint val="75000"/>
                  </a:prstClr>
                </a:solidFill>
              </a:rPr>
              <a:pPr/>
              <a:t>02.06.2015</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r>
              <a:rPr lang="ru-RU" dirty="0" smtClean="0">
                <a:solidFill>
                  <a:prstClr val="black">
                    <a:tint val="75000"/>
                  </a:prstClr>
                </a:solidFill>
              </a:rPr>
              <a:t>Сокирко С.П. Мастер-класс "Всё о триггерах"</a:t>
            </a:r>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transition spd="med" advClick="0">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6A5120B-F225-4718-A32E-5EEBE2D071A4}" type="datetime1">
              <a:rPr lang="ru-RU" smtClean="0">
                <a:solidFill>
                  <a:prstClr val="black">
                    <a:tint val="75000"/>
                  </a:prstClr>
                </a:solidFill>
              </a:rPr>
              <a:pPr/>
              <a:t>02.06.2015</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r>
              <a:rPr lang="ru-RU" dirty="0" smtClean="0">
                <a:solidFill>
                  <a:prstClr val="black">
                    <a:tint val="75000"/>
                  </a:prstClr>
                </a:solidFill>
              </a:rPr>
              <a:t>Сокирко С.П. Мастер-класс "Всё о триггерах"</a:t>
            </a:r>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transition spd="med" advClick="0">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81EAD5B-9624-49E7-949D-FAB27074AE03}" type="datetime1">
              <a:rPr lang="ru-RU" smtClean="0">
                <a:solidFill>
                  <a:prstClr val="black">
                    <a:tint val="75000"/>
                  </a:prstClr>
                </a:solidFill>
              </a:rPr>
              <a:pPr/>
              <a:t>02.06.2015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r>
              <a:rPr lang="ru-RU" dirty="0" smtClean="0">
                <a:solidFill>
                  <a:prstClr val="black">
                    <a:tint val="75000"/>
                  </a:prstClr>
                </a:solidFill>
              </a:rPr>
              <a:t>Сокирко С.П. Мастер-класс "Всё о триггерах"</a:t>
            </a:r>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transition spd="med" advClick="0">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C0A2C4B-4260-4F0E-A095-B970A43FA900}" type="datetime1">
              <a:rPr lang="ru-RU" smtClean="0">
                <a:solidFill>
                  <a:prstClr val="black">
                    <a:tint val="75000"/>
                  </a:prstClr>
                </a:solidFill>
              </a:rPr>
              <a:pPr/>
              <a:t>02.06.2015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r>
              <a:rPr lang="ru-RU" dirty="0" smtClean="0">
                <a:solidFill>
                  <a:prstClr val="black">
                    <a:tint val="75000"/>
                  </a:prstClr>
                </a:solidFill>
              </a:rPr>
              <a:t>Сокирко С.П. Мастер-класс "Всё о триггерах"</a:t>
            </a:r>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transition spd="med" advClick="0">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7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B665C3-0327-4EC0-A4B7-F6F7305FB4C2}" type="datetime1">
              <a:rPr lang="ru-RU" smtClean="0">
                <a:solidFill>
                  <a:prstClr val="black">
                    <a:tint val="75000"/>
                  </a:prstClr>
                </a:solidFill>
              </a:rPr>
              <a:pPr/>
              <a:t>02.06.2015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dirty="0" smtClean="0">
                <a:solidFill>
                  <a:prstClr val="black">
                    <a:tint val="75000"/>
                  </a:prstClr>
                </a:solidFill>
              </a:rPr>
              <a:t>Сокирко С.П. Мастер-класс "Всё о триггерах"</a:t>
            </a:r>
            <a:endParaRPr lang="ru-RU" dirty="0">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advClick="0">
    <p:circle/>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B665C3-0327-4EC0-A4B7-F6F7305FB4C2}" type="datetime1">
              <a:rPr lang="ru-RU" smtClean="0">
                <a:solidFill>
                  <a:prstClr val="black">
                    <a:tint val="75000"/>
                  </a:prstClr>
                </a:solidFill>
              </a:rPr>
              <a:pPr/>
              <a:t>02.06.2015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dirty="0" smtClean="0">
                <a:solidFill>
                  <a:prstClr val="black">
                    <a:tint val="75000"/>
                  </a:prstClr>
                </a:solidFill>
              </a:rPr>
              <a:t>Сокирко С.П. Мастер-класс "Всё о триггерах"</a:t>
            </a:r>
            <a:endParaRPr lang="ru-RU" dirty="0">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advClick="0">
    <p:circle/>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18.xml"/><Relationship Id="rId5" Type="http://schemas.openxmlformats.org/officeDocument/2006/relationships/image" Target="../media/image23.jpeg"/><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image" Target="../media/image23.jpeg"/><Relationship Id="rId5" Type="http://schemas.openxmlformats.org/officeDocument/2006/relationships/slide" Target="slide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18.xml"/><Relationship Id="rId5" Type="http://schemas.openxmlformats.org/officeDocument/2006/relationships/image" Target="../media/image23.jpeg"/><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18.xml"/><Relationship Id="rId5" Type="http://schemas.openxmlformats.org/officeDocument/2006/relationships/image" Target="../media/image1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18.xml"/><Relationship Id="rId5" Type="http://schemas.openxmlformats.org/officeDocument/2006/relationships/image" Target="../media/image15.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18.xml"/><Relationship Id="rId5" Type="http://schemas.openxmlformats.org/officeDocument/2006/relationships/image" Target="../media/image16.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18.xml"/><Relationship Id="rId5" Type="http://schemas.openxmlformats.org/officeDocument/2006/relationships/image" Target="../media/image17.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18.xml"/><Relationship Id="rId5" Type="http://schemas.openxmlformats.org/officeDocument/2006/relationships/image" Target="../media/image18.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18.xml"/><Relationship Id="rId5" Type="http://schemas.openxmlformats.org/officeDocument/2006/relationships/image" Target="../media/image19.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18.xml"/><Relationship Id="rId5" Type="http://schemas.openxmlformats.org/officeDocument/2006/relationships/image" Target="../media/image20.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8.png"/><Relationship Id="rId18" Type="http://schemas.openxmlformats.org/officeDocument/2006/relationships/slide" Target="slide9.xml"/><Relationship Id="rId26" Type="http://schemas.openxmlformats.org/officeDocument/2006/relationships/slide" Target="slide14.xml"/><Relationship Id="rId39" Type="http://schemas.openxmlformats.org/officeDocument/2006/relationships/image" Target="../media/image21.jpeg"/><Relationship Id="rId3" Type="http://schemas.openxmlformats.org/officeDocument/2006/relationships/image" Target="../media/image3.jpeg"/><Relationship Id="rId21" Type="http://schemas.openxmlformats.org/officeDocument/2006/relationships/image" Target="../media/image12.jpeg"/><Relationship Id="rId34" Type="http://schemas.openxmlformats.org/officeDocument/2006/relationships/slide" Target="slide18.xml"/><Relationship Id="rId7" Type="http://schemas.openxmlformats.org/officeDocument/2006/relationships/image" Target="../media/image5.jpeg"/><Relationship Id="rId12" Type="http://schemas.openxmlformats.org/officeDocument/2006/relationships/slide" Target="slide7.xml"/><Relationship Id="rId17" Type="http://schemas.openxmlformats.org/officeDocument/2006/relationships/image" Target="../media/image10.jpeg"/><Relationship Id="rId25" Type="http://schemas.openxmlformats.org/officeDocument/2006/relationships/image" Target="../media/image14.jpeg"/><Relationship Id="rId33" Type="http://schemas.openxmlformats.org/officeDocument/2006/relationships/image" Target="../media/image18.jpeg"/><Relationship Id="rId38" Type="http://schemas.openxmlformats.org/officeDocument/2006/relationships/slide" Target="slide20.xml"/><Relationship Id="rId2" Type="http://schemas.openxmlformats.org/officeDocument/2006/relationships/image" Target="../media/image2.jpeg"/><Relationship Id="rId16" Type="http://schemas.openxmlformats.org/officeDocument/2006/relationships/slide" Target="slide10.xml"/><Relationship Id="rId20" Type="http://schemas.openxmlformats.org/officeDocument/2006/relationships/slide" Target="slide11.xml"/><Relationship Id="rId29" Type="http://schemas.openxmlformats.org/officeDocument/2006/relationships/image" Target="../media/image16.jpeg"/><Relationship Id="rId1" Type="http://schemas.openxmlformats.org/officeDocument/2006/relationships/slideLayout" Target="../slideLayouts/slideLayout18.xml"/><Relationship Id="rId6" Type="http://schemas.openxmlformats.org/officeDocument/2006/relationships/slide" Target="slide4.xml"/><Relationship Id="rId11" Type="http://schemas.openxmlformats.org/officeDocument/2006/relationships/image" Target="../media/image7.jpeg"/><Relationship Id="rId24" Type="http://schemas.openxmlformats.org/officeDocument/2006/relationships/slide" Target="slide13.xml"/><Relationship Id="rId32" Type="http://schemas.openxmlformats.org/officeDocument/2006/relationships/slide" Target="slide17.xml"/><Relationship Id="rId37" Type="http://schemas.openxmlformats.org/officeDocument/2006/relationships/image" Target="../media/image20.jpeg"/><Relationship Id="rId40" Type="http://schemas.openxmlformats.org/officeDocument/2006/relationships/image" Target="../media/image22.jpeg"/><Relationship Id="rId5" Type="http://schemas.openxmlformats.org/officeDocument/2006/relationships/image" Target="../media/image4.jpeg"/><Relationship Id="rId15" Type="http://schemas.openxmlformats.org/officeDocument/2006/relationships/image" Target="../media/image9.jpeg"/><Relationship Id="rId23" Type="http://schemas.openxmlformats.org/officeDocument/2006/relationships/image" Target="../media/image13.jpeg"/><Relationship Id="rId28" Type="http://schemas.openxmlformats.org/officeDocument/2006/relationships/slide" Target="slide15.xml"/><Relationship Id="rId36" Type="http://schemas.openxmlformats.org/officeDocument/2006/relationships/slide" Target="slide19.xml"/><Relationship Id="rId10" Type="http://schemas.openxmlformats.org/officeDocument/2006/relationships/slide" Target="slide6.xml"/><Relationship Id="rId19" Type="http://schemas.openxmlformats.org/officeDocument/2006/relationships/image" Target="../media/image11.jpeg"/><Relationship Id="rId31" Type="http://schemas.openxmlformats.org/officeDocument/2006/relationships/image" Target="../media/image17.jpeg"/><Relationship Id="rId4" Type="http://schemas.openxmlformats.org/officeDocument/2006/relationships/slide" Target="slide3.xml"/><Relationship Id="rId9" Type="http://schemas.openxmlformats.org/officeDocument/2006/relationships/image" Target="../media/image6.jpeg"/><Relationship Id="rId14" Type="http://schemas.openxmlformats.org/officeDocument/2006/relationships/slide" Target="slide8.xml"/><Relationship Id="rId22" Type="http://schemas.openxmlformats.org/officeDocument/2006/relationships/slide" Target="slide12.xml"/><Relationship Id="rId27" Type="http://schemas.openxmlformats.org/officeDocument/2006/relationships/image" Target="../media/image15.jpeg"/><Relationship Id="rId30" Type="http://schemas.openxmlformats.org/officeDocument/2006/relationships/slide" Target="slide16.xml"/><Relationship Id="rId35" Type="http://schemas.openxmlformats.org/officeDocument/2006/relationships/image" Target="../media/image19.jpeg"/></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18.xml"/><Relationship Id="rId5" Type="http://schemas.openxmlformats.org/officeDocument/2006/relationships/image" Target="../media/image21.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8" Type="http://schemas.openxmlformats.org/officeDocument/2006/relationships/hyperlink" Target="http://obzor.westsib.ru/i/n/2006/03/60122.jpg" TargetMode="External"/><Relationship Id="rId13" Type="http://schemas.openxmlformats.org/officeDocument/2006/relationships/hyperlink" Target="http://russian.news.cn/importnews/2011-06/09/13920657_51n.jpg" TargetMode="External"/><Relationship Id="rId18" Type="http://schemas.openxmlformats.org/officeDocument/2006/relationships/hyperlink" Target="http://physik.ucoz.ru/_fr/0/0377747.jpg" TargetMode="External"/><Relationship Id="rId3" Type="http://schemas.openxmlformats.org/officeDocument/2006/relationships/image" Target="../media/image23.jpeg"/><Relationship Id="rId7" Type="http://schemas.openxmlformats.org/officeDocument/2006/relationships/hyperlink" Target="http://economicblog.myblog.it/media/00/01/310817906.jpg" TargetMode="External"/><Relationship Id="rId12" Type="http://schemas.openxmlformats.org/officeDocument/2006/relationships/hyperlink" Target="http://ua.for-ua.com/files/12-2_2007/kosmos.jpg" TargetMode="External"/><Relationship Id="rId17" Type="http://schemas.openxmlformats.org/officeDocument/2006/relationships/hyperlink" Target="http://www.theplace.ru/archive/diane_krueger/img/Ad005.jpg" TargetMode="External"/><Relationship Id="rId2" Type="http://schemas.openxmlformats.org/officeDocument/2006/relationships/image" Target="../media/image2.jpeg"/><Relationship Id="rId16" Type="http://schemas.openxmlformats.org/officeDocument/2006/relationships/hyperlink" Target="http://www.mebeldv.ru/images/super/city3_dop8.jpg" TargetMode="External"/><Relationship Id="rId1" Type="http://schemas.openxmlformats.org/officeDocument/2006/relationships/slideLayout" Target="../slideLayouts/slideLayout18.xml"/><Relationship Id="rId6" Type="http://schemas.openxmlformats.org/officeDocument/2006/relationships/hyperlink" Target="http://dizlion.at.ua/NEWS_2009/puzzles/kurochka_rjaba.jpg" TargetMode="External"/><Relationship Id="rId11" Type="http://schemas.openxmlformats.org/officeDocument/2006/relationships/hyperlink" Target="http://d1.endata.cx/data/games/16557/0006.jpg" TargetMode="External"/><Relationship Id="rId5" Type="http://schemas.openxmlformats.org/officeDocument/2006/relationships/hyperlink" Target="http://www.stampbystamp.ru/content/items/images/10/105100.jpg" TargetMode="External"/><Relationship Id="rId15" Type="http://schemas.openxmlformats.org/officeDocument/2006/relationships/hyperlink" Target="http://1k.com.ua/pictures/295/295121.jpg" TargetMode="External"/><Relationship Id="rId10" Type="http://schemas.openxmlformats.org/officeDocument/2006/relationships/hyperlink" Target="http://baikalinc.ru/res_ru/0_value_4438_207.jpg" TargetMode="External"/><Relationship Id="rId19" Type="http://schemas.openxmlformats.org/officeDocument/2006/relationships/hyperlink" Target="http://www.microavia.ru/images/samolety-pervoy-mirovoy-voyni-strani-antanti-44.jpg" TargetMode="External"/><Relationship Id="rId4" Type="http://schemas.openxmlformats.org/officeDocument/2006/relationships/hyperlink" Target="http://s13.radikal.ru/i186/0910/65/d1c8ad842f67.jpg" TargetMode="External"/><Relationship Id="rId9" Type="http://schemas.openxmlformats.org/officeDocument/2006/relationships/hyperlink" Target="http://lvivmarket.net/modules/goods/images/globus-vraschayuschyysya--krugovorot--15-sm_526.jpg" TargetMode="External"/><Relationship Id="rId14" Type="http://schemas.openxmlformats.org/officeDocument/2006/relationships/hyperlink" Target="http://rh.foto.radikal.ru/0709/0a/dc5cad1eecc2.jpg" TargetMode="Externa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18.xml"/><Relationship Id="rId5" Type="http://schemas.openxmlformats.org/officeDocument/2006/relationships/image" Target="../media/image4.jpeg"/><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8.xml"/><Relationship Id="rId5" Type="http://schemas.openxmlformats.org/officeDocument/2006/relationships/image" Target="../media/image23.jpe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8.xml"/><Relationship Id="rId5" Type="http://schemas.openxmlformats.org/officeDocument/2006/relationships/image" Target="../media/image23.jpe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8.xml"/><Relationship Id="rId5" Type="http://schemas.openxmlformats.org/officeDocument/2006/relationships/image" Target="../media/image23.jpe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8.xml"/><Relationship Id="rId5" Type="http://schemas.openxmlformats.org/officeDocument/2006/relationships/image" Target="../media/image23.jpeg"/><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18.xml"/><Relationship Id="rId5" Type="http://schemas.openxmlformats.org/officeDocument/2006/relationships/image" Target="../media/image23.jpeg"/><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18.xml"/><Relationship Id="rId5" Type="http://schemas.openxmlformats.org/officeDocument/2006/relationships/image" Target="../media/image23.jpeg"/><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сканирование002.bmp"/>
          <p:cNvPicPr>
            <a:picLocks noGrp="1" noChangeAspect="1"/>
          </p:cNvPicPr>
          <p:nvPr>
            <p:ph idx="1"/>
          </p:nvPr>
        </p:nvPicPr>
        <p:blipFill>
          <a:blip r:embed="rId2" cstate="print">
            <a:clrChange>
              <a:clrFrom>
                <a:srgbClr val="FFFFFD"/>
              </a:clrFrom>
              <a:clrTo>
                <a:srgbClr val="FFFFFD">
                  <a:alpha val="0"/>
                </a:srgbClr>
              </a:clrTo>
            </a:clrChange>
          </a:blip>
          <a:stretch>
            <a:fillRect/>
          </a:stretch>
        </p:blipFill>
        <p:spPr>
          <a:xfrm>
            <a:off x="2143108" y="208685"/>
            <a:ext cx="6809777" cy="6440630"/>
          </a:xfrm>
        </p:spPr>
      </p:pic>
      <p:sp>
        <p:nvSpPr>
          <p:cNvPr id="3" name="Текст 2"/>
          <p:cNvSpPr>
            <a:spLocks noGrp="1"/>
          </p:cNvSpPr>
          <p:nvPr>
            <p:ph type="body" sz="half" idx="2"/>
          </p:nvPr>
        </p:nvSpPr>
        <p:spPr>
          <a:xfrm>
            <a:off x="323528" y="188640"/>
            <a:ext cx="4286280" cy="1296144"/>
          </a:xfrm>
          <a:solidFill>
            <a:schemeClr val="tx1">
              <a:lumMod val="50000"/>
              <a:lumOff val="50000"/>
            </a:schemeClr>
          </a:solidFill>
          <a:ln w="38100">
            <a:solidFill>
              <a:schemeClr val="bg1"/>
            </a:solidFill>
          </a:ln>
        </p:spPr>
        <p:txBody>
          <a:bodyPr anchor="ctr">
            <a:normAutofit/>
          </a:bodyPr>
          <a:lstStyle/>
          <a:p>
            <a:pPr algn="ctr"/>
            <a:r>
              <a:rPr lang="ru-RU" sz="2400" b="1" i="1" dirty="0" smtClean="0">
                <a:solidFill>
                  <a:schemeClr val="bg1">
                    <a:lumMod val="95000"/>
                  </a:schemeClr>
                </a:solidFill>
              </a:rPr>
              <a:t>Конкурс знатоков физики</a:t>
            </a:r>
            <a:endParaRPr lang="en-US" sz="2400" b="1" i="1" dirty="0">
              <a:solidFill>
                <a:schemeClr val="bg1">
                  <a:lumMod val="95000"/>
                </a:schemeClr>
              </a:solidFill>
            </a:endParaRPr>
          </a:p>
        </p:txBody>
      </p:sp>
      <p:sp>
        <p:nvSpPr>
          <p:cNvPr id="2" name="Заголовок 1"/>
          <p:cNvSpPr>
            <a:spLocks noGrp="1"/>
          </p:cNvSpPr>
          <p:nvPr>
            <p:ph type="title"/>
          </p:nvPr>
        </p:nvSpPr>
        <p:spPr>
          <a:xfrm>
            <a:off x="1187624" y="2924944"/>
            <a:ext cx="3786214" cy="3714776"/>
          </a:xfrm>
          <a:solidFill>
            <a:schemeClr val="bg1"/>
          </a:solidFill>
          <a:ln w="38100">
            <a:solidFill>
              <a:schemeClr val="tx1">
                <a:lumMod val="50000"/>
                <a:lumOff val="50000"/>
              </a:schemeClr>
            </a:solidFill>
          </a:ln>
        </p:spPr>
        <p:txBody>
          <a:bodyPr anchor="t">
            <a:normAutofit/>
          </a:bodyPr>
          <a:lstStyle/>
          <a:p>
            <a:pPr algn="ctr"/>
            <a:r>
              <a:rPr lang="ru-RU" sz="4000" dirty="0" smtClean="0">
                <a:solidFill>
                  <a:schemeClr val="tx1">
                    <a:lumMod val="50000"/>
                    <a:lumOff val="50000"/>
                  </a:schemeClr>
                </a:solidFill>
              </a:rPr>
              <a:t>«Физика </a:t>
            </a:r>
            <a:br>
              <a:rPr lang="ru-RU" sz="4000" dirty="0" smtClean="0">
                <a:solidFill>
                  <a:schemeClr val="tx1">
                    <a:lumMod val="50000"/>
                    <a:lumOff val="50000"/>
                  </a:schemeClr>
                </a:solidFill>
              </a:rPr>
            </a:br>
            <a:r>
              <a:rPr lang="ru-RU" sz="4000" dirty="0" smtClean="0">
                <a:solidFill>
                  <a:schemeClr val="tx1">
                    <a:lumMod val="50000"/>
                    <a:lumOff val="50000"/>
                  </a:schemeClr>
                </a:solidFill>
              </a:rPr>
              <a:t>в рассказах </a:t>
            </a:r>
            <a:br>
              <a:rPr lang="ru-RU" sz="4000" dirty="0" smtClean="0">
                <a:solidFill>
                  <a:schemeClr val="tx1">
                    <a:lumMod val="50000"/>
                    <a:lumOff val="50000"/>
                  </a:schemeClr>
                </a:solidFill>
              </a:rPr>
            </a:br>
            <a:r>
              <a:rPr lang="ru-RU" sz="4000" dirty="0" smtClean="0">
                <a:solidFill>
                  <a:schemeClr val="tx1">
                    <a:lumMod val="50000"/>
                    <a:lumOff val="50000"/>
                  </a:schemeClr>
                </a:solidFill>
              </a:rPr>
              <a:t>и житейских  историях»</a:t>
            </a:r>
            <a:endParaRPr lang="en-US" sz="4000" dirty="0">
              <a:solidFill>
                <a:schemeClr val="tx1">
                  <a:lumMod val="50000"/>
                  <a:lumOff val="50000"/>
                </a:schemeClr>
              </a:solidFill>
            </a:endParaRPr>
          </a:p>
        </p:txBody>
      </p:sp>
    </p:spTree>
  </p:cSld>
  <p:clrMapOvr>
    <a:masterClrMapping/>
  </p:clrMapOvr>
  <p:transition spd="med">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27"/>
          <p:cNvGrpSpPr/>
          <p:nvPr/>
        </p:nvGrpSpPr>
        <p:grpSpPr>
          <a:xfrm>
            <a:off x="0" y="0"/>
            <a:ext cx="9144000" cy="722243"/>
            <a:chOff x="0" y="0"/>
            <a:chExt cx="9144000" cy="722243"/>
          </a:xfrm>
        </p:grpSpPr>
        <p:pic>
          <p:nvPicPr>
            <p:cNvPr id="29"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0" y="0"/>
              <a:ext cx="1547664" cy="722243"/>
            </a:xfrm>
            <a:prstGeom prst="rect">
              <a:avLst/>
            </a:prstGeom>
            <a:noFill/>
          </p:spPr>
        </p:pic>
        <p:pic>
          <p:nvPicPr>
            <p:cNvPr id="30"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1504684" y="0"/>
              <a:ext cx="1547664" cy="722243"/>
            </a:xfrm>
            <a:prstGeom prst="rect">
              <a:avLst/>
            </a:prstGeom>
            <a:noFill/>
          </p:spPr>
        </p:pic>
        <p:pic>
          <p:nvPicPr>
            <p:cNvPr id="31"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3002338" y="0"/>
              <a:ext cx="1547664" cy="722243"/>
            </a:xfrm>
            <a:prstGeom prst="rect">
              <a:avLst/>
            </a:prstGeom>
            <a:noFill/>
          </p:spPr>
        </p:pic>
        <p:pic>
          <p:nvPicPr>
            <p:cNvPr id="32"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4500554" y="0"/>
              <a:ext cx="1547664" cy="722243"/>
            </a:xfrm>
            <a:prstGeom prst="rect">
              <a:avLst/>
            </a:prstGeom>
            <a:noFill/>
          </p:spPr>
        </p:pic>
        <p:pic>
          <p:nvPicPr>
            <p:cNvPr id="33"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6013284" y="0"/>
              <a:ext cx="1547664" cy="722243"/>
            </a:xfrm>
            <a:prstGeom prst="rect">
              <a:avLst/>
            </a:prstGeom>
            <a:noFill/>
          </p:spPr>
        </p:pic>
        <p:pic>
          <p:nvPicPr>
            <p:cNvPr id="34"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7511500" y="0"/>
              <a:ext cx="1547664" cy="722243"/>
            </a:xfrm>
            <a:prstGeom prst="rect">
              <a:avLst/>
            </a:prstGeom>
            <a:noFill/>
          </p:spPr>
        </p:pic>
        <p:pic>
          <p:nvPicPr>
            <p:cNvPr id="35"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0961" r="61523" b="11060"/>
            <a:stretch>
              <a:fillRect/>
            </a:stretch>
          </p:blipFill>
          <p:spPr bwMode="auto">
            <a:xfrm>
              <a:off x="8964488" y="0"/>
              <a:ext cx="179512" cy="722243"/>
            </a:xfrm>
            <a:prstGeom prst="rect">
              <a:avLst/>
            </a:prstGeom>
            <a:noFill/>
          </p:spPr>
        </p:pic>
        <p:sp>
          <p:nvSpPr>
            <p:cNvPr id="36" name="Прямоугольник 35"/>
            <p:cNvSpPr/>
            <p:nvPr/>
          </p:nvSpPr>
          <p:spPr>
            <a:xfrm>
              <a:off x="2294" y="134910"/>
              <a:ext cx="9141706" cy="4680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bg2">
                      <a:lumMod val="25000"/>
                    </a:schemeClr>
                  </a:solidFill>
                  <a:latin typeface="Times New Roman Math" pitchFamily="18" charset="0"/>
                  <a:cs typeface="Times New Roman Math" pitchFamily="18" charset="0"/>
                </a:rPr>
                <a:t>Вопрос </a:t>
              </a:r>
              <a:r>
                <a:rPr lang="ru-RU" sz="3200" b="1" i="1" dirty="0" smtClean="0">
                  <a:solidFill>
                    <a:schemeClr val="bg2">
                      <a:lumMod val="25000"/>
                    </a:schemeClr>
                  </a:solidFill>
                  <a:latin typeface="Times New Roman Math" pitchFamily="18" charset="0"/>
                  <a:cs typeface="Times New Roman Math" pitchFamily="18" charset="0"/>
                </a:rPr>
                <a:t>8</a:t>
              </a:r>
              <a:endParaRPr lang="ru-RU" sz="3200" b="1" i="1" dirty="0">
                <a:solidFill>
                  <a:schemeClr val="bg2">
                    <a:lumMod val="25000"/>
                  </a:schemeClr>
                </a:solidFill>
                <a:latin typeface="Times New Roman Math" pitchFamily="18" charset="0"/>
                <a:cs typeface="Times New Roman Math" pitchFamily="18" charset="0"/>
              </a:endParaRPr>
            </a:p>
          </p:txBody>
        </p:sp>
      </p:grpSp>
      <p:sp>
        <p:nvSpPr>
          <p:cNvPr id="15" name="Прямоугольник 14"/>
          <p:cNvSpPr/>
          <p:nvPr/>
        </p:nvSpPr>
        <p:spPr>
          <a:xfrm>
            <a:off x="4139952" y="836712"/>
            <a:ext cx="4608512" cy="369332"/>
          </a:xfrm>
          <a:prstGeom prst="rect">
            <a:avLst/>
          </a:prstGeom>
        </p:spPr>
        <p:txBody>
          <a:bodyPr wrap="square">
            <a:spAutoFit/>
          </a:bodyPr>
          <a:lstStyle/>
          <a:p>
            <a:pPr algn="just"/>
            <a:endParaRPr lang="ru-RU" dirty="0">
              <a:cs typeface="Arial" pitchFamily="34" charset="0"/>
            </a:endParaRPr>
          </a:p>
        </p:txBody>
      </p:sp>
      <p:pic>
        <p:nvPicPr>
          <p:cNvPr id="33794" name="Picture 2" descr="D:\Мои документы\Сообщество учителей физики\физика\игры\Конкурс знатоков физики\globus-vraschayuschyysya--krugovorot--15-sm_526.jpg"/>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0" y="980728"/>
            <a:ext cx="4067944" cy="4185128"/>
          </a:xfrm>
          <a:prstGeom prst="rect">
            <a:avLst/>
          </a:prstGeom>
          <a:noFill/>
          <a:effectLst>
            <a:softEdge rad="63500"/>
          </a:effectLst>
        </p:spPr>
      </p:pic>
      <p:pic>
        <p:nvPicPr>
          <p:cNvPr id="16" name="Picture 4" descr="D:\Мои документы\Мои рисунки\физ карт\compas-300x234.jpg">
            <a:hlinkClick r:id="rId4" action="ppaction://hlinksldjump"/>
          </p:cNvPr>
          <p:cNvPicPr>
            <a:picLocks noChangeAspect="1" noChangeArrowheads="1"/>
          </p:cNvPicPr>
          <p:nvPr/>
        </p:nvPicPr>
        <p:blipFill>
          <a:blip r:embed="rId5" cstate="print">
            <a:clrChange>
              <a:clrFrom>
                <a:srgbClr val="FDFDFD"/>
              </a:clrFrom>
              <a:clrTo>
                <a:srgbClr val="FDFDFD">
                  <a:alpha val="0"/>
                </a:srgbClr>
              </a:clrTo>
            </a:clrChange>
            <a:lum contrast="10000"/>
          </a:blip>
          <a:srcRect l="8518" r="16734"/>
          <a:stretch>
            <a:fillRect/>
          </a:stretch>
        </p:blipFill>
        <p:spPr bwMode="auto">
          <a:xfrm flipH="1">
            <a:off x="8446159" y="77274"/>
            <a:ext cx="594809" cy="620688"/>
          </a:xfrm>
          <a:prstGeom prst="rect">
            <a:avLst/>
          </a:prstGeom>
          <a:noFill/>
        </p:spPr>
      </p:pic>
      <p:grpSp>
        <p:nvGrpSpPr>
          <p:cNvPr id="14" name="Группа 13"/>
          <p:cNvGrpSpPr/>
          <p:nvPr/>
        </p:nvGrpSpPr>
        <p:grpSpPr>
          <a:xfrm>
            <a:off x="3347864" y="5497911"/>
            <a:ext cx="856075" cy="1296144"/>
            <a:chOff x="7452320" y="1628800"/>
            <a:chExt cx="856075" cy="1296144"/>
          </a:xfrm>
        </p:grpSpPr>
        <p:sp>
          <p:nvSpPr>
            <p:cNvPr id="17" name="Пятиугольник 16"/>
            <p:cNvSpPr/>
            <p:nvPr/>
          </p:nvSpPr>
          <p:spPr>
            <a:xfrm rot="10800000">
              <a:off x="7452320" y="1628800"/>
              <a:ext cx="432048" cy="1296144"/>
            </a:xfrm>
            <a:prstGeom prst="homePlate">
              <a:avLst>
                <a:gd name="adj" fmla="val 47888"/>
              </a:avLst>
            </a:prstGeom>
            <a:solidFill>
              <a:schemeClr val="bg2">
                <a:lumMod val="50000"/>
              </a:schemeClr>
            </a:solidFill>
            <a:ln>
              <a:solidFill>
                <a:schemeClr val="bg2">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8" name="TextBox 17"/>
            <p:cNvSpPr txBox="1"/>
            <p:nvPr/>
          </p:nvSpPr>
          <p:spPr>
            <a:xfrm>
              <a:off x="7884368" y="1628800"/>
              <a:ext cx="424027" cy="1296144"/>
            </a:xfrm>
            <a:prstGeom prst="rect">
              <a:avLst/>
            </a:prstGeom>
            <a:noFill/>
          </p:spPr>
          <p:txBody>
            <a:bodyPr vert="wordArtVert" wrap="square" rtlCol="0">
              <a:spAutoFit/>
            </a:bodyPr>
            <a:lstStyle/>
            <a:p>
              <a:r>
                <a:rPr lang="ru-RU" sz="1600" b="1" dirty="0" smtClean="0">
                  <a:solidFill>
                    <a:schemeClr val="bg2">
                      <a:lumMod val="25000"/>
                    </a:schemeClr>
                  </a:solidFill>
                  <a:latin typeface="Lucida Console" pitchFamily="49" charset="0"/>
                </a:rPr>
                <a:t>ответ</a:t>
              </a:r>
              <a:endParaRPr lang="ru-RU" sz="1600" b="1" dirty="0">
                <a:solidFill>
                  <a:schemeClr val="bg2">
                    <a:lumMod val="25000"/>
                  </a:schemeClr>
                </a:solidFill>
                <a:latin typeface="Lucida Console" pitchFamily="49" charset="0"/>
              </a:endParaRPr>
            </a:p>
          </p:txBody>
        </p:sp>
      </p:grpSp>
      <p:sp>
        <p:nvSpPr>
          <p:cNvPr id="19" name="Загнутый угол 18"/>
          <p:cNvSpPr/>
          <p:nvPr/>
        </p:nvSpPr>
        <p:spPr>
          <a:xfrm>
            <a:off x="41565" y="908720"/>
            <a:ext cx="4067944" cy="4536504"/>
          </a:xfrm>
          <a:prstGeom prst="foldedCorner">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i="1" dirty="0" smtClean="0">
                <a:solidFill>
                  <a:schemeClr val="bg2">
                    <a:lumMod val="25000"/>
                  </a:schemeClr>
                </a:solidFill>
              </a:rPr>
              <a:t>Поднявшись в воздух, человек в сущности остается связанным с газообразной оболочкой Земли, которая участвует во вращении Земли вокруг оси. Воздух вращается вместе с Землей, увлекая с собой всё, что в нём находится. Если бы воздух не участвовал во вращении Земли, то, стоя на Земле, мы постоянно чувствовали бы сильнейший ветер.</a:t>
            </a:r>
            <a:endParaRPr lang="ru-RU" sz="2000" i="1" dirty="0">
              <a:solidFill>
                <a:schemeClr val="bg2">
                  <a:lumMod val="25000"/>
                </a:schemeClr>
              </a:solidFill>
            </a:endParaRPr>
          </a:p>
        </p:txBody>
      </p:sp>
      <p:sp>
        <p:nvSpPr>
          <p:cNvPr id="20" name="Прямоугольник 19"/>
          <p:cNvSpPr/>
          <p:nvPr/>
        </p:nvSpPr>
        <p:spPr>
          <a:xfrm>
            <a:off x="4283968" y="836712"/>
            <a:ext cx="4572000" cy="5078313"/>
          </a:xfrm>
          <a:prstGeom prst="rect">
            <a:avLst/>
          </a:prstGeom>
        </p:spPr>
        <p:txBody>
          <a:bodyPr wrap="square">
            <a:spAutoFit/>
          </a:bodyPr>
          <a:lstStyle/>
          <a:p>
            <a:pPr algn="just"/>
            <a:r>
              <a:rPr lang="ru-RU" dirty="0" smtClean="0">
                <a:solidFill>
                  <a:schemeClr val="bg2">
                    <a:lumMod val="25000"/>
                  </a:schemeClr>
                </a:solidFill>
                <a:latin typeface="Arial" pitchFamily="34" charset="0"/>
                <a:cs typeface="Arial" pitchFamily="34" charset="0"/>
              </a:rPr>
              <a:t>Сирано де Бержерак рассказывает: «Однажды, занимаясь физическими опытами, я непостижимым образом был поднят вместе со своими склянками высоко в воздух. Когда же через несколько часов мне удалось спуститься вновь на Землю, то, к изумлению, я очутился не в родной Франции, и даже не в Европе, а в Канаде. «И как этому найти объяснение?», - был задан вопрос. «По-моему, это объяснить весьма просто. Пока я был отделен от земной поверхности, планета наша продолжала по-прежнему вращаться. Вот потому, когда я спустился, под ногами вместо Франции был материк Америка». </a:t>
            </a:r>
            <a:r>
              <a:rPr lang="ru-RU" dirty="0" smtClean="0">
                <a:solidFill>
                  <a:srgbClr val="C00000"/>
                </a:solidFill>
                <a:latin typeface="Arial" pitchFamily="34" charset="0"/>
                <a:cs typeface="Arial" pitchFamily="34" charset="0"/>
              </a:rPr>
              <a:t> </a:t>
            </a:r>
            <a:r>
              <a:rPr lang="ru-RU" i="1" dirty="0" smtClean="0">
                <a:solidFill>
                  <a:srgbClr val="C00000"/>
                </a:solidFill>
                <a:latin typeface="Arial" pitchFamily="34" charset="0"/>
                <a:cs typeface="Arial" pitchFamily="34" charset="0"/>
              </a:rPr>
              <a:t>Почему подобный способ путешествия не более, чем фантазия?</a:t>
            </a:r>
            <a:endParaRPr lang="ru-RU" dirty="0">
              <a:latin typeface="Arial" pitchFamily="34" charset="0"/>
              <a:cs typeface="Arial" pitchFamily="34" charset="0"/>
            </a:endParaRPr>
          </a:p>
        </p:txBody>
      </p:sp>
    </p:spTree>
  </p:cSld>
  <p:clrMapOvr>
    <a:masterClrMapping/>
  </p:clrMapOvr>
  <p:transition spd="med" advClick="0">
    <p:circle/>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trips(upLeft)">
                                      <p:cBhvr>
                                        <p:cTn id="7" dur="1000"/>
                                        <p:tgtEl>
                                          <p:spTgt spid="19"/>
                                        </p:tgtEl>
                                      </p:cBhvr>
                                    </p:animEffect>
                                  </p:childTnLst>
                                </p:cTn>
                              </p:par>
                            </p:childTnLst>
                          </p:cTn>
                        </p:par>
                      </p:childTnLst>
                    </p:cTn>
                  </p:par>
                </p:childTnLst>
              </p:cTn>
              <p:nextCondLst>
                <p:cond evt="onClick" delay="0">
                  <p:tgtEl>
                    <p:spTgt spid="14"/>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27"/>
          <p:cNvGrpSpPr/>
          <p:nvPr/>
        </p:nvGrpSpPr>
        <p:grpSpPr>
          <a:xfrm>
            <a:off x="0" y="0"/>
            <a:ext cx="9144000" cy="722243"/>
            <a:chOff x="0" y="0"/>
            <a:chExt cx="9144000" cy="722243"/>
          </a:xfrm>
        </p:grpSpPr>
        <p:pic>
          <p:nvPicPr>
            <p:cNvPr id="29"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0" y="0"/>
              <a:ext cx="1547664" cy="722243"/>
            </a:xfrm>
            <a:prstGeom prst="rect">
              <a:avLst/>
            </a:prstGeom>
            <a:noFill/>
          </p:spPr>
        </p:pic>
        <p:pic>
          <p:nvPicPr>
            <p:cNvPr id="30"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1504684" y="0"/>
              <a:ext cx="1547664" cy="722243"/>
            </a:xfrm>
            <a:prstGeom prst="rect">
              <a:avLst/>
            </a:prstGeom>
            <a:noFill/>
          </p:spPr>
        </p:pic>
        <p:pic>
          <p:nvPicPr>
            <p:cNvPr id="31"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3002338" y="0"/>
              <a:ext cx="1547664" cy="722243"/>
            </a:xfrm>
            <a:prstGeom prst="rect">
              <a:avLst/>
            </a:prstGeom>
            <a:noFill/>
          </p:spPr>
        </p:pic>
        <p:pic>
          <p:nvPicPr>
            <p:cNvPr id="32"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4500554" y="0"/>
              <a:ext cx="1547664" cy="722243"/>
            </a:xfrm>
            <a:prstGeom prst="rect">
              <a:avLst/>
            </a:prstGeom>
            <a:noFill/>
          </p:spPr>
        </p:pic>
        <p:pic>
          <p:nvPicPr>
            <p:cNvPr id="33"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6013284" y="0"/>
              <a:ext cx="1547664" cy="722243"/>
            </a:xfrm>
            <a:prstGeom prst="rect">
              <a:avLst/>
            </a:prstGeom>
            <a:noFill/>
          </p:spPr>
        </p:pic>
        <p:pic>
          <p:nvPicPr>
            <p:cNvPr id="34"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7511500" y="0"/>
              <a:ext cx="1547664" cy="722243"/>
            </a:xfrm>
            <a:prstGeom prst="rect">
              <a:avLst/>
            </a:prstGeom>
            <a:noFill/>
          </p:spPr>
        </p:pic>
        <p:pic>
          <p:nvPicPr>
            <p:cNvPr id="35"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0961" r="61523" b="11060"/>
            <a:stretch>
              <a:fillRect/>
            </a:stretch>
          </p:blipFill>
          <p:spPr bwMode="auto">
            <a:xfrm>
              <a:off x="8964488" y="0"/>
              <a:ext cx="179512" cy="722243"/>
            </a:xfrm>
            <a:prstGeom prst="rect">
              <a:avLst/>
            </a:prstGeom>
            <a:noFill/>
          </p:spPr>
        </p:pic>
        <p:sp>
          <p:nvSpPr>
            <p:cNvPr id="36" name="Прямоугольник 35"/>
            <p:cNvSpPr/>
            <p:nvPr/>
          </p:nvSpPr>
          <p:spPr>
            <a:xfrm>
              <a:off x="2294" y="134910"/>
              <a:ext cx="9141706" cy="4680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bg2">
                      <a:lumMod val="25000"/>
                    </a:schemeClr>
                  </a:solidFill>
                  <a:latin typeface="Times New Roman Math" pitchFamily="18" charset="0"/>
                  <a:cs typeface="Times New Roman Math" pitchFamily="18" charset="0"/>
                </a:rPr>
                <a:t>Вопрос </a:t>
              </a:r>
              <a:r>
                <a:rPr lang="ru-RU" sz="3200" b="1" i="1" dirty="0" smtClean="0">
                  <a:solidFill>
                    <a:schemeClr val="bg2">
                      <a:lumMod val="25000"/>
                    </a:schemeClr>
                  </a:solidFill>
                  <a:latin typeface="Times New Roman Math" pitchFamily="18" charset="0"/>
                  <a:cs typeface="Times New Roman Math" pitchFamily="18" charset="0"/>
                </a:rPr>
                <a:t>9</a:t>
              </a:r>
              <a:endParaRPr lang="ru-RU" sz="3200" b="1" i="1" dirty="0">
                <a:solidFill>
                  <a:schemeClr val="bg2">
                    <a:lumMod val="25000"/>
                  </a:schemeClr>
                </a:solidFill>
                <a:latin typeface="Times New Roman Math" pitchFamily="18" charset="0"/>
                <a:cs typeface="Times New Roman Math" pitchFamily="18" charset="0"/>
              </a:endParaRPr>
            </a:p>
          </p:txBody>
        </p:sp>
      </p:grpSp>
      <p:sp>
        <p:nvSpPr>
          <p:cNvPr id="26" name="Прямоугольник 25"/>
          <p:cNvSpPr/>
          <p:nvPr/>
        </p:nvSpPr>
        <p:spPr>
          <a:xfrm>
            <a:off x="179512" y="4509120"/>
            <a:ext cx="8784976" cy="400110"/>
          </a:xfrm>
          <a:prstGeom prst="rect">
            <a:avLst/>
          </a:prstGeom>
        </p:spPr>
        <p:txBody>
          <a:bodyPr wrap="square">
            <a:spAutoFit/>
          </a:bodyPr>
          <a:lstStyle/>
          <a:p>
            <a:pPr lvl="0" algn="just">
              <a:spcBef>
                <a:spcPct val="20000"/>
              </a:spcBef>
              <a:buClr>
                <a:srgbClr val="94B6D2"/>
              </a:buClr>
              <a:buSzPct val="80000"/>
            </a:pPr>
            <a:endParaRPr lang="en-US" sz="2000" dirty="0">
              <a:solidFill>
                <a:srgbClr val="C00000"/>
              </a:solidFill>
              <a:latin typeface="Arial" pitchFamily="34" charset="0"/>
              <a:cs typeface="Arial" pitchFamily="34" charset="0"/>
            </a:endParaRPr>
          </a:p>
        </p:txBody>
      </p:sp>
      <p:sp>
        <p:nvSpPr>
          <p:cNvPr id="15" name="Прямоугольник 14"/>
          <p:cNvSpPr/>
          <p:nvPr/>
        </p:nvSpPr>
        <p:spPr>
          <a:xfrm>
            <a:off x="395536" y="4365104"/>
            <a:ext cx="8424936" cy="400110"/>
          </a:xfrm>
          <a:prstGeom prst="rect">
            <a:avLst/>
          </a:prstGeom>
        </p:spPr>
        <p:txBody>
          <a:bodyPr wrap="square">
            <a:spAutoFit/>
          </a:bodyPr>
          <a:lstStyle/>
          <a:p>
            <a:r>
              <a:rPr lang="ru-RU" sz="2000" dirty="0" smtClean="0">
                <a:solidFill>
                  <a:prstClr val="black"/>
                </a:solidFill>
                <a:latin typeface="Arial" pitchFamily="34" charset="0"/>
                <a:ea typeface="+mj-ea"/>
                <a:cs typeface="Arial" pitchFamily="34" charset="0"/>
              </a:rPr>
              <a:t>  </a:t>
            </a:r>
            <a:endParaRPr lang="ru-RU" sz="2000" dirty="0">
              <a:latin typeface="Arial" pitchFamily="34" charset="0"/>
              <a:cs typeface="Arial" pitchFamily="34" charset="0"/>
            </a:endParaRPr>
          </a:p>
        </p:txBody>
      </p:sp>
      <p:sp>
        <p:nvSpPr>
          <p:cNvPr id="16" name="Прямоугольник 15"/>
          <p:cNvSpPr/>
          <p:nvPr/>
        </p:nvSpPr>
        <p:spPr>
          <a:xfrm>
            <a:off x="467544" y="4221087"/>
            <a:ext cx="8352928" cy="369332"/>
          </a:xfrm>
          <a:prstGeom prst="rect">
            <a:avLst/>
          </a:prstGeom>
        </p:spPr>
        <p:txBody>
          <a:bodyPr wrap="square">
            <a:spAutoFit/>
          </a:bodyPr>
          <a:lstStyle/>
          <a:p>
            <a:endParaRPr lang="ru-RU" dirty="0"/>
          </a:p>
        </p:txBody>
      </p:sp>
      <p:sp>
        <p:nvSpPr>
          <p:cNvPr id="18" name="Параллелограмм 17"/>
          <p:cNvSpPr/>
          <p:nvPr/>
        </p:nvSpPr>
        <p:spPr>
          <a:xfrm rot="10253112" flipH="1">
            <a:off x="588131" y="1365265"/>
            <a:ext cx="3440752" cy="680833"/>
          </a:xfrm>
          <a:prstGeom prst="parallelogram">
            <a:avLst>
              <a:gd name="adj" fmla="val 7873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4818" name="Picture 2" descr="D:\Мои документы\Сообщество учителей физики\физика\игры\Конкурс знатоков физики\0006.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1560" y="980728"/>
            <a:ext cx="3439269" cy="3439269"/>
          </a:xfrm>
          <a:prstGeom prst="rect">
            <a:avLst/>
          </a:prstGeom>
          <a:noFill/>
        </p:spPr>
      </p:pic>
      <p:pic>
        <p:nvPicPr>
          <p:cNvPr id="34819" name="Picture 3" descr="D:\Мои документы\Сообщество учителей физики\физика\игры\Конкурс знатоков физики\1183361616_0_value_8547_188.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1393113">
            <a:off x="3489669" y="1675993"/>
            <a:ext cx="4037026" cy="890709"/>
          </a:xfrm>
          <a:prstGeom prst="rect">
            <a:avLst/>
          </a:prstGeom>
          <a:noFill/>
        </p:spPr>
      </p:pic>
      <p:sp>
        <p:nvSpPr>
          <p:cNvPr id="20" name="Прямоугольник 19"/>
          <p:cNvSpPr/>
          <p:nvPr/>
        </p:nvSpPr>
        <p:spPr>
          <a:xfrm>
            <a:off x="251520" y="4185179"/>
            <a:ext cx="8640960" cy="2585323"/>
          </a:xfrm>
          <a:prstGeom prst="rect">
            <a:avLst/>
          </a:prstGeom>
        </p:spPr>
        <p:txBody>
          <a:bodyPr wrap="square">
            <a:spAutoFit/>
          </a:bodyPr>
          <a:lstStyle/>
          <a:p>
            <a:r>
              <a:rPr lang="ru-RU" dirty="0" smtClean="0">
                <a:solidFill>
                  <a:schemeClr val="bg2">
                    <a:lumMod val="25000"/>
                  </a:schemeClr>
                </a:solidFill>
              </a:rPr>
              <a:t>Капитан </a:t>
            </a:r>
            <a:r>
              <a:rPr lang="ru-RU" dirty="0" err="1" smtClean="0">
                <a:solidFill>
                  <a:schemeClr val="bg2">
                    <a:lumMod val="25000"/>
                  </a:schemeClr>
                </a:solidFill>
              </a:rPr>
              <a:t>Врунгель</a:t>
            </a:r>
            <a:r>
              <a:rPr lang="ru-RU" dirty="0" smtClean="0">
                <a:solidFill>
                  <a:schemeClr val="bg2">
                    <a:lumMod val="25000"/>
                  </a:schemeClr>
                </a:solidFill>
              </a:rPr>
              <a:t>, вернувшись из очередного кругосветного путешествия, рассказывает: «У нас в кают-компании на стене висит ружьё. Старинное охотничье ружьё. Так вот, это самое ружье непременно раз в год стреляет. И в этом году тоже – как бабахнет! Мы как раз стояли у острова Борнео. Я врываюсь в кают-компанию и что же вижу? Ружьё раскачивается на стене, как маятник в шторм, а пуля пробила насквозь аквариум с моими золотыми рыбками…Вода выливается через дыры, как сквозь кингстоны, а бедные рыбки подпрыгивают, бьются о дно… Пришлось мне заткнуть пробоину и вызвать своих помощников». </a:t>
            </a:r>
            <a:r>
              <a:rPr lang="ru-RU" dirty="0" smtClean="0"/>
              <a:t/>
            </a:r>
            <a:br>
              <a:rPr lang="ru-RU" dirty="0" smtClean="0"/>
            </a:br>
            <a:r>
              <a:rPr lang="ru-RU" dirty="0" smtClean="0"/>
              <a:t> </a:t>
            </a:r>
            <a:r>
              <a:rPr lang="ru-RU" dirty="0" smtClean="0">
                <a:solidFill>
                  <a:srgbClr val="FF0000"/>
                </a:solidFill>
              </a:rPr>
              <a:t>Какая деталь в рассказе капитана </a:t>
            </a:r>
            <a:r>
              <a:rPr lang="ru-RU" dirty="0" err="1" smtClean="0">
                <a:solidFill>
                  <a:srgbClr val="FF0000"/>
                </a:solidFill>
              </a:rPr>
              <a:t>Врунгеля</a:t>
            </a:r>
            <a:r>
              <a:rPr lang="ru-RU" dirty="0" smtClean="0">
                <a:solidFill>
                  <a:srgbClr val="FF0000"/>
                </a:solidFill>
              </a:rPr>
              <a:t> противоречит закону физики? </a:t>
            </a:r>
            <a:endParaRPr lang="ru-RU" dirty="0"/>
          </a:p>
        </p:txBody>
      </p:sp>
      <p:pic>
        <p:nvPicPr>
          <p:cNvPr id="21" name="Picture 4" descr="D:\Мои документы\Мои рисунки\физ карт\compas-300x234.jpg">
            <a:hlinkClick r:id="rId5" action="ppaction://hlinksldjump"/>
          </p:cNvPr>
          <p:cNvPicPr>
            <a:picLocks noChangeAspect="1" noChangeArrowheads="1"/>
          </p:cNvPicPr>
          <p:nvPr/>
        </p:nvPicPr>
        <p:blipFill>
          <a:blip r:embed="rId6" cstate="print">
            <a:clrChange>
              <a:clrFrom>
                <a:srgbClr val="FDFDFD"/>
              </a:clrFrom>
              <a:clrTo>
                <a:srgbClr val="FDFDFD">
                  <a:alpha val="0"/>
                </a:srgbClr>
              </a:clrTo>
            </a:clrChange>
            <a:lum contrast="10000"/>
          </a:blip>
          <a:srcRect l="8518" r="16734"/>
          <a:stretch>
            <a:fillRect/>
          </a:stretch>
        </p:blipFill>
        <p:spPr bwMode="auto">
          <a:xfrm flipH="1">
            <a:off x="8446159" y="77274"/>
            <a:ext cx="594809" cy="620688"/>
          </a:xfrm>
          <a:prstGeom prst="rect">
            <a:avLst/>
          </a:prstGeom>
          <a:noFill/>
        </p:spPr>
      </p:pic>
      <p:grpSp>
        <p:nvGrpSpPr>
          <p:cNvPr id="19" name="Группа 18"/>
          <p:cNvGrpSpPr/>
          <p:nvPr/>
        </p:nvGrpSpPr>
        <p:grpSpPr>
          <a:xfrm>
            <a:off x="8028384" y="1052736"/>
            <a:ext cx="856075" cy="1296144"/>
            <a:chOff x="7452320" y="1628800"/>
            <a:chExt cx="856075" cy="1296144"/>
          </a:xfrm>
        </p:grpSpPr>
        <p:sp>
          <p:nvSpPr>
            <p:cNvPr id="22" name="Пятиугольник 21"/>
            <p:cNvSpPr/>
            <p:nvPr/>
          </p:nvSpPr>
          <p:spPr>
            <a:xfrm rot="10800000">
              <a:off x="7452320" y="1628800"/>
              <a:ext cx="432048" cy="1296144"/>
            </a:xfrm>
            <a:prstGeom prst="homePlate">
              <a:avLst>
                <a:gd name="adj" fmla="val 47888"/>
              </a:avLst>
            </a:prstGeom>
            <a:solidFill>
              <a:schemeClr val="bg2">
                <a:lumMod val="50000"/>
              </a:schemeClr>
            </a:solidFill>
            <a:ln>
              <a:solidFill>
                <a:schemeClr val="bg2">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3" name="TextBox 22"/>
            <p:cNvSpPr txBox="1"/>
            <p:nvPr/>
          </p:nvSpPr>
          <p:spPr>
            <a:xfrm>
              <a:off x="7884368" y="1628800"/>
              <a:ext cx="424027" cy="1296144"/>
            </a:xfrm>
            <a:prstGeom prst="rect">
              <a:avLst/>
            </a:prstGeom>
            <a:noFill/>
          </p:spPr>
          <p:txBody>
            <a:bodyPr vert="wordArtVert" wrap="square" rtlCol="0">
              <a:spAutoFit/>
            </a:bodyPr>
            <a:lstStyle/>
            <a:p>
              <a:r>
                <a:rPr lang="ru-RU" sz="1600" b="1" dirty="0" smtClean="0">
                  <a:solidFill>
                    <a:schemeClr val="bg2">
                      <a:lumMod val="25000"/>
                    </a:schemeClr>
                  </a:solidFill>
                  <a:latin typeface="Lucida Console" pitchFamily="49" charset="0"/>
                </a:rPr>
                <a:t>ответ</a:t>
              </a:r>
              <a:endParaRPr lang="ru-RU" sz="1600" b="1" dirty="0">
                <a:solidFill>
                  <a:schemeClr val="bg2">
                    <a:lumMod val="25000"/>
                  </a:schemeClr>
                </a:solidFill>
                <a:latin typeface="Lucida Console" pitchFamily="49" charset="0"/>
              </a:endParaRPr>
            </a:p>
          </p:txBody>
        </p:sp>
      </p:grpSp>
      <p:sp>
        <p:nvSpPr>
          <p:cNvPr id="25" name="Загнутый угол 24"/>
          <p:cNvSpPr/>
          <p:nvPr/>
        </p:nvSpPr>
        <p:spPr>
          <a:xfrm>
            <a:off x="539552" y="814468"/>
            <a:ext cx="6840760" cy="3312368"/>
          </a:xfrm>
          <a:prstGeom prst="foldedCorner">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i="1" dirty="0" smtClean="0">
                <a:solidFill>
                  <a:schemeClr val="bg2">
                    <a:lumMod val="25000"/>
                  </a:schemeClr>
                </a:solidFill>
              </a:rPr>
              <a:t>Пуля, попавшая в сосуд с водой, разбивает его вдребезги, так как давление передается водой одинаково по всем направлениям по закону Паскаля. Если бы пуля попала в пустой аквариум, то она бы не разбила его вдребезги, а лишь оставила бы в нем отверстия.</a:t>
            </a:r>
            <a:endParaRPr lang="ru-RU" sz="2000" i="1" dirty="0">
              <a:solidFill>
                <a:schemeClr val="bg2">
                  <a:lumMod val="25000"/>
                </a:schemeClr>
              </a:solidFill>
            </a:endParaRPr>
          </a:p>
        </p:txBody>
      </p:sp>
    </p:spTree>
  </p:cSld>
  <p:clrMapOvr>
    <a:masterClrMapping/>
  </p:clrMapOvr>
  <p:transition spd="med" advClick="0">
    <p:circle/>
  </p:transition>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trips(upLeft)">
                                      <p:cBhvr>
                                        <p:cTn id="7" dur="1000"/>
                                        <p:tgtEl>
                                          <p:spTgt spid="25"/>
                                        </p:tgtEl>
                                      </p:cBhvr>
                                    </p:animEffect>
                                  </p:childTnLst>
                                </p:cTn>
                              </p:par>
                            </p:childTnLst>
                          </p:cTn>
                        </p:par>
                      </p:childTnLst>
                    </p:cTn>
                  </p:par>
                </p:childTnLst>
              </p:cTn>
              <p:nextCondLst>
                <p:cond evt="onClick" delay="0">
                  <p:tgtEl>
                    <p:spTgt spid="19"/>
                  </p:tgtEl>
                </p:cond>
              </p:nextCondLst>
            </p:seq>
          </p:childTnLst>
        </p:cTn>
      </p:par>
    </p:tnLst>
    <p:bldLst>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27"/>
          <p:cNvGrpSpPr/>
          <p:nvPr/>
        </p:nvGrpSpPr>
        <p:grpSpPr>
          <a:xfrm>
            <a:off x="0" y="0"/>
            <a:ext cx="9144000" cy="722243"/>
            <a:chOff x="0" y="0"/>
            <a:chExt cx="9144000" cy="722243"/>
          </a:xfrm>
        </p:grpSpPr>
        <p:pic>
          <p:nvPicPr>
            <p:cNvPr id="29"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0" y="0"/>
              <a:ext cx="1547664" cy="722243"/>
            </a:xfrm>
            <a:prstGeom prst="rect">
              <a:avLst/>
            </a:prstGeom>
            <a:noFill/>
          </p:spPr>
        </p:pic>
        <p:pic>
          <p:nvPicPr>
            <p:cNvPr id="30"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1504684" y="0"/>
              <a:ext cx="1547664" cy="722243"/>
            </a:xfrm>
            <a:prstGeom prst="rect">
              <a:avLst/>
            </a:prstGeom>
            <a:noFill/>
          </p:spPr>
        </p:pic>
        <p:pic>
          <p:nvPicPr>
            <p:cNvPr id="31"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3002338" y="0"/>
              <a:ext cx="1547664" cy="722243"/>
            </a:xfrm>
            <a:prstGeom prst="rect">
              <a:avLst/>
            </a:prstGeom>
            <a:noFill/>
          </p:spPr>
        </p:pic>
        <p:pic>
          <p:nvPicPr>
            <p:cNvPr id="32"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4500554" y="0"/>
              <a:ext cx="1547664" cy="722243"/>
            </a:xfrm>
            <a:prstGeom prst="rect">
              <a:avLst/>
            </a:prstGeom>
            <a:noFill/>
          </p:spPr>
        </p:pic>
        <p:pic>
          <p:nvPicPr>
            <p:cNvPr id="33"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6013284" y="0"/>
              <a:ext cx="1547664" cy="722243"/>
            </a:xfrm>
            <a:prstGeom prst="rect">
              <a:avLst/>
            </a:prstGeom>
            <a:noFill/>
          </p:spPr>
        </p:pic>
        <p:pic>
          <p:nvPicPr>
            <p:cNvPr id="34"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7511500" y="0"/>
              <a:ext cx="1547664" cy="722243"/>
            </a:xfrm>
            <a:prstGeom prst="rect">
              <a:avLst/>
            </a:prstGeom>
            <a:noFill/>
          </p:spPr>
        </p:pic>
        <p:pic>
          <p:nvPicPr>
            <p:cNvPr id="35"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0961" r="61523" b="11060"/>
            <a:stretch>
              <a:fillRect/>
            </a:stretch>
          </p:blipFill>
          <p:spPr bwMode="auto">
            <a:xfrm>
              <a:off x="8964488" y="0"/>
              <a:ext cx="179512" cy="722243"/>
            </a:xfrm>
            <a:prstGeom prst="rect">
              <a:avLst/>
            </a:prstGeom>
            <a:noFill/>
          </p:spPr>
        </p:pic>
        <p:sp>
          <p:nvSpPr>
            <p:cNvPr id="36" name="Прямоугольник 35"/>
            <p:cNvSpPr/>
            <p:nvPr/>
          </p:nvSpPr>
          <p:spPr>
            <a:xfrm>
              <a:off x="2294" y="134910"/>
              <a:ext cx="9141706" cy="4680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bg2">
                      <a:lumMod val="25000"/>
                    </a:schemeClr>
                  </a:solidFill>
                  <a:latin typeface="Times New Roman Math" pitchFamily="18" charset="0"/>
                  <a:cs typeface="Times New Roman Math" pitchFamily="18" charset="0"/>
                </a:rPr>
                <a:t>Вопрос </a:t>
              </a:r>
              <a:r>
                <a:rPr lang="ru-RU" sz="3200" b="1" i="1" dirty="0" smtClean="0">
                  <a:solidFill>
                    <a:schemeClr val="bg2">
                      <a:lumMod val="25000"/>
                    </a:schemeClr>
                  </a:solidFill>
                  <a:latin typeface="Times New Roman Math" pitchFamily="18" charset="0"/>
                  <a:cs typeface="Times New Roman Math" pitchFamily="18" charset="0"/>
                </a:rPr>
                <a:t>10</a:t>
              </a:r>
              <a:endParaRPr lang="ru-RU" sz="3200" b="1" i="1" dirty="0">
                <a:solidFill>
                  <a:schemeClr val="bg2">
                    <a:lumMod val="25000"/>
                  </a:schemeClr>
                </a:solidFill>
                <a:latin typeface="Times New Roman Math" pitchFamily="18" charset="0"/>
                <a:cs typeface="Times New Roman Math" pitchFamily="18" charset="0"/>
              </a:endParaRPr>
            </a:p>
          </p:txBody>
        </p:sp>
      </p:grpSp>
      <p:sp>
        <p:nvSpPr>
          <p:cNvPr id="26" name="Прямоугольник 25"/>
          <p:cNvSpPr/>
          <p:nvPr/>
        </p:nvSpPr>
        <p:spPr>
          <a:xfrm>
            <a:off x="179512" y="4509120"/>
            <a:ext cx="8784976" cy="400110"/>
          </a:xfrm>
          <a:prstGeom prst="rect">
            <a:avLst/>
          </a:prstGeom>
        </p:spPr>
        <p:txBody>
          <a:bodyPr wrap="square">
            <a:spAutoFit/>
          </a:bodyPr>
          <a:lstStyle/>
          <a:p>
            <a:pPr lvl="0" algn="just">
              <a:spcBef>
                <a:spcPct val="20000"/>
              </a:spcBef>
              <a:buClr>
                <a:srgbClr val="94B6D2"/>
              </a:buClr>
              <a:buSzPct val="80000"/>
            </a:pPr>
            <a:endParaRPr lang="en-US" sz="2000" dirty="0">
              <a:solidFill>
                <a:srgbClr val="C00000"/>
              </a:solidFill>
              <a:latin typeface="Arial" pitchFamily="34" charset="0"/>
              <a:cs typeface="Arial" pitchFamily="34" charset="0"/>
            </a:endParaRPr>
          </a:p>
        </p:txBody>
      </p:sp>
      <p:sp>
        <p:nvSpPr>
          <p:cNvPr id="15" name="Прямоугольник 14"/>
          <p:cNvSpPr/>
          <p:nvPr/>
        </p:nvSpPr>
        <p:spPr>
          <a:xfrm>
            <a:off x="395536" y="4365104"/>
            <a:ext cx="8424936" cy="400110"/>
          </a:xfrm>
          <a:prstGeom prst="rect">
            <a:avLst/>
          </a:prstGeom>
        </p:spPr>
        <p:txBody>
          <a:bodyPr wrap="square">
            <a:spAutoFit/>
          </a:bodyPr>
          <a:lstStyle/>
          <a:p>
            <a:r>
              <a:rPr lang="ru-RU" sz="2000" dirty="0" smtClean="0">
                <a:solidFill>
                  <a:prstClr val="black"/>
                </a:solidFill>
                <a:latin typeface="Arial" pitchFamily="34" charset="0"/>
                <a:ea typeface="+mj-ea"/>
                <a:cs typeface="Arial" pitchFamily="34" charset="0"/>
              </a:rPr>
              <a:t>  </a:t>
            </a:r>
            <a:endParaRPr lang="ru-RU" sz="2000" dirty="0">
              <a:latin typeface="Arial" pitchFamily="34" charset="0"/>
              <a:cs typeface="Arial" pitchFamily="34" charset="0"/>
            </a:endParaRPr>
          </a:p>
        </p:txBody>
      </p:sp>
      <p:sp>
        <p:nvSpPr>
          <p:cNvPr id="16" name="Прямоугольник 15"/>
          <p:cNvSpPr/>
          <p:nvPr/>
        </p:nvSpPr>
        <p:spPr>
          <a:xfrm>
            <a:off x="467544" y="4221087"/>
            <a:ext cx="8352928" cy="369332"/>
          </a:xfrm>
          <a:prstGeom prst="rect">
            <a:avLst/>
          </a:prstGeom>
        </p:spPr>
        <p:txBody>
          <a:bodyPr wrap="square">
            <a:spAutoFit/>
          </a:bodyPr>
          <a:lstStyle/>
          <a:p>
            <a:endParaRPr lang="ru-RU" dirty="0"/>
          </a:p>
        </p:txBody>
      </p:sp>
      <p:sp>
        <p:nvSpPr>
          <p:cNvPr id="20" name="Прямоугольник 19"/>
          <p:cNvSpPr/>
          <p:nvPr/>
        </p:nvSpPr>
        <p:spPr>
          <a:xfrm>
            <a:off x="251520" y="4185179"/>
            <a:ext cx="8640960" cy="1938992"/>
          </a:xfrm>
          <a:prstGeom prst="rect">
            <a:avLst/>
          </a:prstGeom>
        </p:spPr>
        <p:txBody>
          <a:bodyPr wrap="square">
            <a:spAutoFit/>
          </a:bodyPr>
          <a:lstStyle/>
          <a:p>
            <a:r>
              <a:rPr lang="ru-RU" sz="2000" dirty="0" smtClean="0">
                <a:solidFill>
                  <a:schemeClr val="bg2">
                    <a:lumMod val="25000"/>
                  </a:schemeClr>
                </a:solidFill>
                <a:latin typeface="Arial" pitchFamily="34" charset="0"/>
                <a:cs typeface="Arial" pitchFamily="34" charset="0"/>
              </a:rPr>
              <a:t>«Друзья мои, ведь мы еще не завтракали, - объявил капитан космического корабля своим спутникам, - из того, что мы потеряли вес, не следует, что потеряли аппетит». Недолго думая капитан хлопнул ладонью по дну опрокинутой бутылки. У горлышка тут же образовался водяной шар.</a:t>
            </a:r>
            <a:r>
              <a:rPr lang="ru-RU" sz="2000" dirty="0" smtClean="0">
                <a:solidFill>
                  <a:schemeClr val="accent2">
                    <a:lumMod val="50000"/>
                  </a:schemeClr>
                </a:solidFill>
                <a:latin typeface="Arial" pitchFamily="34" charset="0"/>
                <a:cs typeface="Arial" pitchFamily="34" charset="0"/>
              </a:rPr>
              <a:t/>
            </a:r>
            <a:br>
              <a:rPr lang="ru-RU" sz="2000" dirty="0" smtClean="0">
                <a:solidFill>
                  <a:schemeClr val="accent2">
                    <a:lumMod val="50000"/>
                  </a:schemeClr>
                </a:solidFill>
                <a:latin typeface="Arial" pitchFamily="34" charset="0"/>
                <a:cs typeface="Arial" pitchFamily="34" charset="0"/>
              </a:rPr>
            </a:br>
            <a:r>
              <a:rPr lang="ru-RU" sz="2000" dirty="0" smtClean="0">
                <a:solidFill>
                  <a:schemeClr val="accent2">
                    <a:lumMod val="50000"/>
                  </a:schemeClr>
                </a:solidFill>
                <a:latin typeface="Arial" pitchFamily="34" charset="0"/>
                <a:cs typeface="Arial" pitchFamily="34" charset="0"/>
              </a:rPr>
              <a:t>   </a:t>
            </a:r>
            <a:r>
              <a:rPr lang="ru-RU" sz="2000" dirty="0" smtClean="0">
                <a:solidFill>
                  <a:srgbClr val="C00000"/>
                </a:solidFill>
                <a:latin typeface="Arial" pitchFamily="34" charset="0"/>
                <a:cs typeface="Arial" pitchFamily="34" charset="0"/>
              </a:rPr>
              <a:t>Почему вода приняла форму шара?</a:t>
            </a:r>
            <a:endParaRPr lang="ru-RU" sz="2000" dirty="0">
              <a:latin typeface="Arial" pitchFamily="34" charset="0"/>
              <a:cs typeface="Arial" pitchFamily="34" charset="0"/>
            </a:endParaRPr>
          </a:p>
        </p:txBody>
      </p:sp>
      <p:pic>
        <p:nvPicPr>
          <p:cNvPr id="35842" name="Picture 2" descr="D:\Мои документы\Сообщество учителей физики\физика\игры\Конкурс знатоков физики\kosmos.jpg"/>
          <p:cNvPicPr>
            <a:picLocks noChangeAspect="1" noChangeArrowheads="1"/>
          </p:cNvPicPr>
          <p:nvPr/>
        </p:nvPicPr>
        <p:blipFill>
          <a:blip r:embed="rId3" cstate="print"/>
          <a:srcRect t="6335" b="7085"/>
          <a:stretch>
            <a:fillRect/>
          </a:stretch>
        </p:blipFill>
        <p:spPr bwMode="auto">
          <a:xfrm>
            <a:off x="1547664" y="867155"/>
            <a:ext cx="5184576" cy="3213978"/>
          </a:xfrm>
          <a:prstGeom prst="rect">
            <a:avLst/>
          </a:prstGeom>
          <a:noFill/>
        </p:spPr>
      </p:pic>
      <p:pic>
        <p:nvPicPr>
          <p:cNvPr id="21" name="Picture 4" descr="D:\Мои документы\Мои рисунки\физ карт\compas-300x234.jpg">
            <a:hlinkClick r:id="rId4" action="ppaction://hlinksldjump"/>
          </p:cNvPr>
          <p:cNvPicPr>
            <a:picLocks noChangeAspect="1" noChangeArrowheads="1"/>
          </p:cNvPicPr>
          <p:nvPr/>
        </p:nvPicPr>
        <p:blipFill>
          <a:blip r:embed="rId5" cstate="print">
            <a:clrChange>
              <a:clrFrom>
                <a:srgbClr val="FDFDFD"/>
              </a:clrFrom>
              <a:clrTo>
                <a:srgbClr val="FDFDFD">
                  <a:alpha val="0"/>
                </a:srgbClr>
              </a:clrTo>
            </a:clrChange>
            <a:lum contrast="10000"/>
          </a:blip>
          <a:srcRect l="8518" r="16734"/>
          <a:stretch>
            <a:fillRect/>
          </a:stretch>
        </p:blipFill>
        <p:spPr bwMode="auto">
          <a:xfrm flipH="1">
            <a:off x="8446159" y="77274"/>
            <a:ext cx="594809" cy="620688"/>
          </a:xfrm>
          <a:prstGeom prst="rect">
            <a:avLst/>
          </a:prstGeom>
          <a:noFill/>
        </p:spPr>
      </p:pic>
      <p:sp>
        <p:nvSpPr>
          <p:cNvPr id="22" name="Овал 21"/>
          <p:cNvSpPr/>
          <p:nvPr/>
        </p:nvSpPr>
        <p:spPr>
          <a:xfrm>
            <a:off x="3923928" y="1700808"/>
            <a:ext cx="432048" cy="432048"/>
          </a:xfrm>
          <a:prstGeom prst="ellipse">
            <a:avLst/>
          </a:prstGeom>
          <a:solidFill>
            <a:srgbClr val="4F81BD">
              <a:alpha val="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8" name="Группа 17"/>
          <p:cNvGrpSpPr/>
          <p:nvPr/>
        </p:nvGrpSpPr>
        <p:grpSpPr>
          <a:xfrm>
            <a:off x="7812360" y="1628800"/>
            <a:ext cx="856075" cy="1296144"/>
            <a:chOff x="7452320" y="1628800"/>
            <a:chExt cx="856075" cy="1296144"/>
          </a:xfrm>
        </p:grpSpPr>
        <p:sp>
          <p:nvSpPr>
            <p:cNvPr id="19" name="Пятиугольник 18"/>
            <p:cNvSpPr/>
            <p:nvPr/>
          </p:nvSpPr>
          <p:spPr>
            <a:xfrm rot="10800000">
              <a:off x="7452320" y="1628800"/>
              <a:ext cx="432048" cy="1296144"/>
            </a:xfrm>
            <a:prstGeom prst="homePlate">
              <a:avLst>
                <a:gd name="adj" fmla="val 47888"/>
              </a:avLst>
            </a:prstGeom>
            <a:solidFill>
              <a:schemeClr val="bg2">
                <a:lumMod val="50000"/>
              </a:schemeClr>
            </a:solidFill>
            <a:ln>
              <a:solidFill>
                <a:schemeClr val="bg2">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3" name="TextBox 22"/>
            <p:cNvSpPr txBox="1"/>
            <p:nvPr/>
          </p:nvSpPr>
          <p:spPr>
            <a:xfrm>
              <a:off x="7884368" y="1628800"/>
              <a:ext cx="424027" cy="1296144"/>
            </a:xfrm>
            <a:prstGeom prst="rect">
              <a:avLst/>
            </a:prstGeom>
            <a:noFill/>
          </p:spPr>
          <p:txBody>
            <a:bodyPr vert="wordArtVert" wrap="square" rtlCol="0">
              <a:spAutoFit/>
            </a:bodyPr>
            <a:lstStyle/>
            <a:p>
              <a:r>
                <a:rPr lang="ru-RU" sz="1600" b="1" dirty="0" smtClean="0">
                  <a:solidFill>
                    <a:schemeClr val="bg2">
                      <a:lumMod val="25000"/>
                    </a:schemeClr>
                  </a:solidFill>
                  <a:latin typeface="Lucida Console" pitchFamily="49" charset="0"/>
                </a:rPr>
                <a:t>ответ</a:t>
              </a:r>
              <a:endParaRPr lang="ru-RU" sz="1600" b="1" dirty="0">
                <a:solidFill>
                  <a:schemeClr val="bg2">
                    <a:lumMod val="25000"/>
                  </a:schemeClr>
                </a:solidFill>
                <a:latin typeface="Lucida Console" pitchFamily="49" charset="0"/>
              </a:endParaRPr>
            </a:p>
          </p:txBody>
        </p:sp>
      </p:grpSp>
      <p:sp>
        <p:nvSpPr>
          <p:cNvPr id="24" name="Загнутый угол 23"/>
          <p:cNvSpPr/>
          <p:nvPr/>
        </p:nvSpPr>
        <p:spPr>
          <a:xfrm>
            <a:off x="1475656" y="836712"/>
            <a:ext cx="5976664" cy="3312368"/>
          </a:xfrm>
          <a:prstGeom prst="foldedCorner">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i="1" dirty="0" smtClean="0">
                <a:solidFill>
                  <a:schemeClr val="bg2">
                    <a:lumMod val="25000"/>
                  </a:schemeClr>
                </a:solidFill>
              </a:rPr>
              <a:t>В состоянии невесомости любая жидкость принимает форму шара, так как жидкость предоставлена своим внутренним молекулярным силам и поэтому принимает минимальную поверхность, а минимальная площадь поверхности у сферы.</a:t>
            </a:r>
            <a:endParaRPr lang="ru-RU" sz="2000" i="1" dirty="0">
              <a:solidFill>
                <a:schemeClr val="bg2">
                  <a:lumMod val="25000"/>
                </a:schemeClr>
              </a:solidFill>
            </a:endParaRPr>
          </a:p>
        </p:txBody>
      </p:sp>
    </p:spTree>
  </p:cSld>
  <p:clrMapOvr>
    <a:masterClrMapping/>
  </p:clrMapOvr>
  <p:transition spd="med" advClick="0">
    <p:circle/>
  </p:transition>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trips(upLeft)">
                                      <p:cBhvr>
                                        <p:cTn id="7" dur="1000"/>
                                        <p:tgtEl>
                                          <p:spTgt spid="24"/>
                                        </p:tgtEl>
                                      </p:cBhvr>
                                    </p:animEffect>
                                  </p:childTnLst>
                                </p:cTn>
                              </p:par>
                            </p:childTnLst>
                          </p:cTn>
                        </p:par>
                      </p:childTnLst>
                    </p:cTn>
                  </p:par>
                </p:childTnLst>
              </p:cTn>
              <p:nextCondLst>
                <p:cond evt="onClick" delay="0">
                  <p:tgtEl>
                    <p:spTgt spid="18"/>
                  </p:tgtEl>
                </p:cond>
              </p:nextCondLst>
            </p:seq>
          </p:childTnLst>
        </p:cTn>
      </p:par>
    </p:tnLst>
    <p:bldLst>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27"/>
          <p:cNvGrpSpPr/>
          <p:nvPr/>
        </p:nvGrpSpPr>
        <p:grpSpPr>
          <a:xfrm>
            <a:off x="0" y="0"/>
            <a:ext cx="9144000" cy="722243"/>
            <a:chOff x="0" y="0"/>
            <a:chExt cx="9144000" cy="722243"/>
          </a:xfrm>
        </p:grpSpPr>
        <p:pic>
          <p:nvPicPr>
            <p:cNvPr id="29"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0" y="0"/>
              <a:ext cx="1547664" cy="722243"/>
            </a:xfrm>
            <a:prstGeom prst="rect">
              <a:avLst/>
            </a:prstGeom>
            <a:noFill/>
          </p:spPr>
        </p:pic>
        <p:pic>
          <p:nvPicPr>
            <p:cNvPr id="30"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1504684" y="0"/>
              <a:ext cx="1547664" cy="722243"/>
            </a:xfrm>
            <a:prstGeom prst="rect">
              <a:avLst/>
            </a:prstGeom>
            <a:noFill/>
          </p:spPr>
        </p:pic>
        <p:pic>
          <p:nvPicPr>
            <p:cNvPr id="31"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3002338" y="0"/>
              <a:ext cx="1547664" cy="722243"/>
            </a:xfrm>
            <a:prstGeom prst="rect">
              <a:avLst/>
            </a:prstGeom>
            <a:noFill/>
          </p:spPr>
        </p:pic>
        <p:pic>
          <p:nvPicPr>
            <p:cNvPr id="32"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4500554" y="0"/>
              <a:ext cx="1547664" cy="722243"/>
            </a:xfrm>
            <a:prstGeom prst="rect">
              <a:avLst/>
            </a:prstGeom>
            <a:noFill/>
          </p:spPr>
        </p:pic>
        <p:pic>
          <p:nvPicPr>
            <p:cNvPr id="33"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6013284" y="0"/>
              <a:ext cx="1547664" cy="722243"/>
            </a:xfrm>
            <a:prstGeom prst="rect">
              <a:avLst/>
            </a:prstGeom>
            <a:noFill/>
          </p:spPr>
        </p:pic>
        <p:pic>
          <p:nvPicPr>
            <p:cNvPr id="34"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7511500" y="0"/>
              <a:ext cx="1547664" cy="722243"/>
            </a:xfrm>
            <a:prstGeom prst="rect">
              <a:avLst/>
            </a:prstGeom>
            <a:noFill/>
          </p:spPr>
        </p:pic>
        <p:pic>
          <p:nvPicPr>
            <p:cNvPr id="35"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0961" r="61523" b="11060"/>
            <a:stretch>
              <a:fillRect/>
            </a:stretch>
          </p:blipFill>
          <p:spPr bwMode="auto">
            <a:xfrm>
              <a:off x="8964488" y="0"/>
              <a:ext cx="179512" cy="722243"/>
            </a:xfrm>
            <a:prstGeom prst="rect">
              <a:avLst/>
            </a:prstGeom>
            <a:noFill/>
          </p:spPr>
        </p:pic>
        <p:sp>
          <p:nvSpPr>
            <p:cNvPr id="36" name="Прямоугольник 35"/>
            <p:cNvSpPr/>
            <p:nvPr/>
          </p:nvSpPr>
          <p:spPr>
            <a:xfrm>
              <a:off x="2294" y="134910"/>
              <a:ext cx="9141706" cy="4680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bg2">
                      <a:lumMod val="25000"/>
                    </a:schemeClr>
                  </a:solidFill>
                  <a:latin typeface="Times New Roman Math" pitchFamily="18" charset="0"/>
                  <a:cs typeface="Times New Roman Math" pitchFamily="18" charset="0"/>
                </a:rPr>
                <a:t>Вопрос </a:t>
              </a:r>
              <a:r>
                <a:rPr lang="ru-RU" sz="3200" b="1" i="1" dirty="0" smtClean="0">
                  <a:solidFill>
                    <a:schemeClr val="bg2">
                      <a:lumMod val="25000"/>
                    </a:schemeClr>
                  </a:solidFill>
                  <a:latin typeface="Times New Roman Math" pitchFamily="18" charset="0"/>
                  <a:cs typeface="Times New Roman Math" pitchFamily="18" charset="0"/>
                </a:rPr>
                <a:t>11</a:t>
              </a:r>
              <a:endParaRPr lang="ru-RU" sz="3200" b="1" i="1" dirty="0">
                <a:solidFill>
                  <a:schemeClr val="bg2">
                    <a:lumMod val="25000"/>
                  </a:schemeClr>
                </a:solidFill>
                <a:latin typeface="Times New Roman Math" pitchFamily="18" charset="0"/>
                <a:cs typeface="Times New Roman Math" pitchFamily="18" charset="0"/>
              </a:endParaRPr>
            </a:p>
          </p:txBody>
        </p:sp>
      </p:grpSp>
      <p:sp>
        <p:nvSpPr>
          <p:cNvPr id="26" name="Прямоугольник 25"/>
          <p:cNvSpPr/>
          <p:nvPr/>
        </p:nvSpPr>
        <p:spPr>
          <a:xfrm>
            <a:off x="179512" y="4509120"/>
            <a:ext cx="8784976" cy="400110"/>
          </a:xfrm>
          <a:prstGeom prst="rect">
            <a:avLst/>
          </a:prstGeom>
        </p:spPr>
        <p:txBody>
          <a:bodyPr wrap="square">
            <a:spAutoFit/>
          </a:bodyPr>
          <a:lstStyle/>
          <a:p>
            <a:pPr lvl="0" algn="just">
              <a:spcBef>
                <a:spcPct val="20000"/>
              </a:spcBef>
              <a:buClr>
                <a:srgbClr val="94B6D2"/>
              </a:buClr>
              <a:buSzPct val="80000"/>
            </a:pPr>
            <a:endParaRPr lang="en-US" sz="2000" dirty="0">
              <a:solidFill>
                <a:srgbClr val="C00000"/>
              </a:solidFill>
              <a:latin typeface="Arial" pitchFamily="34" charset="0"/>
              <a:cs typeface="Arial" pitchFamily="34" charset="0"/>
            </a:endParaRPr>
          </a:p>
        </p:txBody>
      </p:sp>
      <p:sp>
        <p:nvSpPr>
          <p:cNvPr id="15" name="Прямоугольник 14"/>
          <p:cNvSpPr/>
          <p:nvPr/>
        </p:nvSpPr>
        <p:spPr>
          <a:xfrm>
            <a:off x="395536" y="4365104"/>
            <a:ext cx="8424936" cy="400110"/>
          </a:xfrm>
          <a:prstGeom prst="rect">
            <a:avLst/>
          </a:prstGeom>
        </p:spPr>
        <p:txBody>
          <a:bodyPr wrap="square">
            <a:spAutoFit/>
          </a:bodyPr>
          <a:lstStyle/>
          <a:p>
            <a:r>
              <a:rPr lang="ru-RU" sz="2000" dirty="0" smtClean="0">
                <a:solidFill>
                  <a:prstClr val="black"/>
                </a:solidFill>
                <a:latin typeface="Arial" pitchFamily="34" charset="0"/>
                <a:ea typeface="+mj-ea"/>
                <a:cs typeface="Arial" pitchFamily="34" charset="0"/>
              </a:rPr>
              <a:t>  </a:t>
            </a:r>
            <a:endParaRPr lang="ru-RU" sz="2000" dirty="0">
              <a:latin typeface="Arial" pitchFamily="34" charset="0"/>
              <a:cs typeface="Arial" pitchFamily="34" charset="0"/>
            </a:endParaRPr>
          </a:p>
        </p:txBody>
      </p:sp>
      <p:sp>
        <p:nvSpPr>
          <p:cNvPr id="16" name="Прямоугольник 15"/>
          <p:cNvSpPr/>
          <p:nvPr/>
        </p:nvSpPr>
        <p:spPr>
          <a:xfrm>
            <a:off x="467544" y="4221087"/>
            <a:ext cx="8352928" cy="369332"/>
          </a:xfrm>
          <a:prstGeom prst="rect">
            <a:avLst/>
          </a:prstGeom>
        </p:spPr>
        <p:txBody>
          <a:bodyPr wrap="square">
            <a:spAutoFit/>
          </a:bodyPr>
          <a:lstStyle/>
          <a:p>
            <a:endParaRPr lang="ru-RU" dirty="0"/>
          </a:p>
        </p:txBody>
      </p:sp>
      <p:sp>
        <p:nvSpPr>
          <p:cNvPr id="20" name="Прямоугольник 19"/>
          <p:cNvSpPr/>
          <p:nvPr/>
        </p:nvSpPr>
        <p:spPr>
          <a:xfrm>
            <a:off x="251520" y="4653136"/>
            <a:ext cx="8640960" cy="1938992"/>
          </a:xfrm>
          <a:prstGeom prst="rect">
            <a:avLst/>
          </a:prstGeom>
        </p:spPr>
        <p:txBody>
          <a:bodyPr wrap="square">
            <a:spAutoFit/>
          </a:bodyPr>
          <a:lstStyle/>
          <a:p>
            <a:r>
              <a:rPr lang="ru-RU" sz="2000" dirty="0" smtClean="0">
                <a:solidFill>
                  <a:schemeClr val="bg2">
                    <a:lumMod val="25000"/>
                  </a:schemeClr>
                </a:solidFill>
                <a:latin typeface="Arial" pitchFamily="34" charset="0"/>
                <a:cs typeface="Arial" pitchFamily="34" charset="0"/>
              </a:rPr>
              <a:t>Гроза застала прохожих на улице города уже в сумерках. На  узких улочках было  темно. Сверкнула молния, и на мгновение улица, только что полная движения, застыла. Даже у велосипедиста отчетливо стала видна каждая спица колеса».</a:t>
            </a:r>
            <a:r>
              <a:rPr lang="ru-RU" sz="2000" dirty="0" smtClean="0">
                <a:solidFill>
                  <a:schemeClr val="accent3">
                    <a:lumMod val="50000"/>
                  </a:schemeClr>
                </a:solidFill>
                <a:latin typeface="Arial" pitchFamily="34" charset="0"/>
                <a:cs typeface="Arial" pitchFamily="34" charset="0"/>
              </a:rPr>
              <a:t> </a:t>
            </a:r>
            <a:r>
              <a:rPr lang="ru-RU" sz="2000" dirty="0" smtClean="0">
                <a:latin typeface="Arial" pitchFamily="34" charset="0"/>
                <a:cs typeface="Arial" pitchFamily="34" charset="0"/>
              </a:rPr>
              <a:t/>
            </a:r>
            <a:br>
              <a:rPr lang="ru-RU" sz="2000" dirty="0" smtClean="0">
                <a:latin typeface="Arial" pitchFamily="34" charset="0"/>
                <a:cs typeface="Arial" pitchFamily="34" charset="0"/>
              </a:rPr>
            </a:br>
            <a:r>
              <a:rPr lang="ru-RU" sz="2000" dirty="0" smtClean="0">
                <a:latin typeface="Arial" pitchFamily="34" charset="0"/>
                <a:cs typeface="Arial" pitchFamily="34" charset="0"/>
              </a:rPr>
              <a:t> </a:t>
            </a:r>
            <a:r>
              <a:rPr lang="ru-RU" sz="2000" dirty="0" smtClean="0">
                <a:solidFill>
                  <a:srgbClr val="C00000"/>
                </a:solidFill>
                <a:latin typeface="Arial" pitchFamily="34" charset="0"/>
                <a:cs typeface="Arial" pitchFamily="34" charset="0"/>
              </a:rPr>
              <a:t>Какова причина кажущейся неподвижности?</a:t>
            </a:r>
            <a:r>
              <a:rPr lang="ru-RU" sz="2000" dirty="0" smtClean="0">
                <a:latin typeface="Arial" pitchFamily="34" charset="0"/>
                <a:cs typeface="Arial" pitchFamily="34" charset="0"/>
              </a:rPr>
              <a:t/>
            </a:r>
            <a:br>
              <a:rPr lang="ru-RU" sz="2000" dirty="0" smtClean="0">
                <a:latin typeface="Arial" pitchFamily="34" charset="0"/>
                <a:cs typeface="Arial" pitchFamily="34" charset="0"/>
              </a:rPr>
            </a:br>
            <a:r>
              <a:rPr lang="ru-RU" sz="2000" dirty="0" smtClean="0">
                <a:latin typeface="Arial" pitchFamily="34" charset="0"/>
                <a:cs typeface="Arial" pitchFamily="34" charset="0"/>
              </a:rPr>
              <a:t> </a:t>
            </a:r>
            <a:endParaRPr lang="ru-RU" sz="2000" dirty="0">
              <a:latin typeface="Arial" pitchFamily="34" charset="0"/>
              <a:cs typeface="Arial" pitchFamily="34" charset="0"/>
            </a:endParaRPr>
          </a:p>
        </p:txBody>
      </p:sp>
      <p:pic>
        <p:nvPicPr>
          <p:cNvPr id="21" name="Picture 4" descr="D:\Мои документы\Мои рисунки\физ карт\compas-300x234.jpg">
            <a:hlinkClick r:id="rId3" action="ppaction://hlinksldjump"/>
          </p:cNvPr>
          <p:cNvPicPr>
            <a:picLocks noChangeAspect="1" noChangeArrowheads="1"/>
          </p:cNvPicPr>
          <p:nvPr/>
        </p:nvPicPr>
        <p:blipFill>
          <a:blip r:embed="rId4" cstate="print">
            <a:clrChange>
              <a:clrFrom>
                <a:srgbClr val="FDFDFD"/>
              </a:clrFrom>
              <a:clrTo>
                <a:srgbClr val="FDFDFD">
                  <a:alpha val="0"/>
                </a:srgbClr>
              </a:clrTo>
            </a:clrChange>
            <a:lum contrast="10000"/>
          </a:blip>
          <a:srcRect l="8518" r="16734"/>
          <a:stretch>
            <a:fillRect/>
          </a:stretch>
        </p:blipFill>
        <p:spPr bwMode="auto">
          <a:xfrm flipH="1">
            <a:off x="8446159" y="77274"/>
            <a:ext cx="594809" cy="620688"/>
          </a:xfrm>
          <a:prstGeom prst="rect">
            <a:avLst/>
          </a:prstGeom>
          <a:noFill/>
        </p:spPr>
      </p:pic>
      <p:pic>
        <p:nvPicPr>
          <p:cNvPr id="1028" name="Picture 4" descr="D:\Мои документы\Сообщество учителей физики\физика\игры\Конкурс знатоков физики\13920657_51n (1).jpg"/>
          <p:cNvPicPr>
            <a:picLocks noChangeAspect="1" noChangeArrowheads="1"/>
          </p:cNvPicPr>
          <p:nvPr/>
        </p:nvPicPr>
        <p:blipFill>
          <a:blip r:embed="rId5" cstate="print"/>
          <a:srcRect/>
          <a:stretch>
            <a:fillRect/>
          </a:stretch>
        </p:blipFill>
        <p:spPr bwMode="auto">
          <a:xfrm>
            <a:off x="1331640" y="836712"/>
            <a:ext cx="5561997" cy="3600400"/>
          </a:xfrm>
          <a:prstGeom prst="rect">
            <a:avLst/>
          </a:prstGeom>
          <a:noFill/>
        </p:spPr>
      </p:pic>
      <p:grpSp>
        <p:nvGrpSpPr>
          <p:cNvPr id="17" name="Группа 16"/>
          <p:cNvGrpSpPr/>
          <p:nvPr/>
        </p:nvGrpSpPr>
        <p:grpSpPr>
          <a:xfrm>
            <a:off x="7812360" y="1700808"/>
            <a:ext cx="856075" cy="1296144"/>
            <a:chOff x="7452320" y="1628800"/>
            <a:chExt cx="856075" cy="1296144"/>
          </a:xfrm>
        </p:grpSpPr>
        <p:sp>
          <p:nvSpPr>
            <p:cNvPr id="18" name="Пятиугольник 17"/>
            <p:cNvSpPr/>
            <p:nvPr/>
          </p:nvSpPr>
          <p:spPr>
            <a:xfrm rot="10800000">
              <a:off x="7452320" y="1628800"/>
              <a:ext cx="432048" cy="1296144"/>
            </a:xfrm>
            <a:prstGeom prst="homePlate">
              <a:avLst>
                <a:gd name="adj" fmla="val 47888"/>
              </a:avLst>
            </a:prstGeom>
            <a:solidFill>
              <a:schemeClr val="bg2">
                <a:lumMod val="50000"/>
              </a:schemeClr>
            </a:solidFill>
            <a:ln>
              <a:solidFill>
                <a:schemeClr val="bg2">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9" name="TextBox 18"/>
            <p:cNvSpPr txBox="1"/>
            <p:nvPr/>
          </p:nvSpPr>
          <p:spPr>
            <a:xfrm>
              <a:off x="7884368" y="1628800"/>
              <a:ext cx="424027" cy="1296144"/>
            </a:xfrm>
            <a:prstGeom prst="rect">
              <a:avLst/>
            </a:prstGeom>
            <a:noFill/>
          </p:spPr>
          <p:txBody>
            <a:bodyPr vert="wordArtVert" wrap="square" rtlCol="0">
              <a:spAutoFit/>
            </a:bodyPr>
            <a:lstStyle/>
            <a:p>
              <a:r>
                <a:rPr lang="ru-RU" sz="1600" b="1" dirty="0" smtClean="0">
                  <a:solidFill>
                    <a:schemeClr val="bg2">
                      <a:lumMod val="25000"/>
                    </a:schemeClr>
                  </a:solidFill>
                  <a:latin typeface="Lucida Console" pitchFamily="49" charset="0"/>
                </a:rPr>
                <a:t>ответ</a:t>
              </a:r>
              <a:endParaRPr lang="ru-RU" sz="1600" b="1" dirty="0">
                <a:solidFill>
                  <a:schemeClr val="bg2">
                    <a:lumMod val="25000"/>
                  </a:schemeClr>
                </a:solidFill>
                <a:latin typeface="Lucida Console" pitchFamily="49" charset="0"/>
              </a:endParaRPr>
            </a:p>
          </p:txBody>
        </p:sp>
      </p:grpSp>
      <p:sp>
        <p:nvSpPr>
          <p:cNvPr id="22" name="Загнутый угол 21"/>
          <p:cNvSpPr/>
          <p:nvPr/>
        </p:nvSpPr>
        <p:spPr>
          <a:xfrm>
            <a:off x="1187624" y="836712"/>
            <a:ext cx="6264696" cy="3694652"/>
          </a:xfrm>
          <a:prstGeom prst="foldedCorner">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i="1" dirty="0" smtClean="0">
                <a:solidFill>
                  <a:schemeClr val="bg2">
                    <a:lumMod val="25000"/>
                  </a:schemeClr>
                </a:solidFill>
              </a:rPr>
              <a:t>Молния, как и всякая электрическая искра, длится очень малый промежуток времени. За столь короткое время мало что успевает переместиться заметным для глаза образом. Поэтому улица представляется при свете молнии совершенно неподвижной.</a:t>
            </a:r>
            <a:endParaRPr lang="ru-RU" sz="2400" i="1" dirty="0">
              <a:solidFill>
                <a:schemeClr val="bg2">
                  <a:lumMod val="25000"/>
                </a:schemeClr>
              </a:solidFill>
            </a:endParaRPr>
          </a:p>
        </p:txBody>
      </p:sp>
    </p:spTree>
  </p:cSld>
  <p:clrMapOvr>
    <a:masterClrMapping/>
  </p:clrMapOvr>
  <p:transition spd="med" advClick="0">
    <p:circle/>
  </p:transition>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upLeft)">
                                      <p:cBhvr>
                                        <p:cTn id="7" dur="1000"/>
                                        <p:tgtEl>
                                          <p:spTgt spid="22"/>
                                        </p:tgtEl>
                                      </p:cBhvr>
                                    </p:animEffect>
                                  </p:childTnLst>
                                </p:cTn>
                              </p:par>
                            </p:childTnLst>
                          </p:cTn>
                        </p:par>
                      </p:childTnLst>
                    </p:cTn>
                  </p:par>
                </p:childTnLst>
              </p:cTn>
              <p:nextCondLst>
                <p:cond evt="onClick" delay="0">
                  <p:tgtEl>
                    <p:spTgt spid="17"/>
                  </p:tgtEl>
                </p:cond>
              </p:nextCondLst>
            </p:seq>
          </p:childTnLst>
        </p:cTn>
      </p:par>
    </p:tnLst>
    <p:bldLst>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27"/>
          <p:cNvGrpSpPr/>
          <p:nvPr/>
        </p:nvGrpSpPr>
        <p:grpSpPr>
          <a:xfrm>
            <a:off x="0" y="0"/>
            <a:ext cx="9144000" cy="722243"/>
            <a:chOff x="0" y="0"/>
            <a:chExt cx="9144000" cy="722243"/>
          </a:xfrm>
        </p:grpSpPr>
        <p:pic>
          <p:nvPicPr>
            <p:cNvPr id="29"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0" y="0"/>
              <a:ext cx="1547664" cy="722243"/>
            </a:xfrm>
            <a:prstGeom prst="rect">
              <a:avLst/>
            </a:prstGeom>
            <a:noFill/>
          </p:spPr>
        </p:pic>
        <p:pic>
          <p:nvPicPr>
            <p:cNvPr id="30"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1504684" y="0"/>
              <a:ext cx="1547664" cy="722243"/>
            </a:xfrm>
            <a:prstGeom prst="rect">
              <a:avLst/>
            </a:prstGeom>
            <a:noFill/>
          </p:spPr>
        </p:pic>
        <p:pic>
          <p:nvPicPr>
            <p:cNvPr id="31"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3002338" y="0"/>
              <a:ext cx="1547664" cy="722243"/>
            </a:xfrm>
            <a:prstGeom prst="rect">
              <a:avLst/>
            </a:prstGeom>
            <a:noFill/>
          </p:spPr>
        </p:pic>
        <p:pic>
          <p:nvPicPr>
            <p:cNvPr id="32"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4500554" y="0"/>
              <a:ext cx="1547664" cy="722243"/>
            </a:xfrm>
            <a:prstGeom prst="rect">
              <a:avLst/>
            </a:prstGeom>
            <a:noFill/>
          </p:spPr>
        </p:pic>
        <p:pic>
          <p:nvPicPr>
            <p:cNvPr id="33"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6013284" y="0"/>
              <a:ext cx="1547664" cy="722243"/>
            </a:xfrm>
            <a:prstGeom prst="rect">
              <a:avLst/>
            </a:prstGeom>
            <a:noFill/>
          </p:spPr>
        </p:pic>
        <p:pic>
          <p:nvPicPr>
            <p:cNvPr id="34"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7511500" y="0"/>
              <a:ext cx="1547664" cy="722243"/>
            </a:xfrm>
            <a:prstGeom prst="rect">
              <a:avLst/>
            </a:prstGeom>
            <a:noFill/>
          </p:spPr>
        </p:pic>
        <p:pic>
          <p:nvPicPr>
            <p:cNvPr id="35"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0961" r="61523" b="11060"/>
            <a:stretch>
              <a:fillRect/>
            </a:stretch>
          </p:blipFill>
          <p:spPr bwMode="auto">
            <a:xfrm>
              <a:off x="8964488" y="0"/>
              <a:ext cx="179512" cy="722243"/>
            </a:xfrm>
            <a:prstGeom prst="rect">
              <a:avLst/>
            </a:prstGeom>
            <a:noFill/>
          </p:spPr>
        </p:pic>
        <p:sp>
          <p:nvSpPr>
            <p:cNvPr id="36" name="Прямоугольник 35"/>
            <p:cNvSpPr/>
            <p:nvPr/>
          </p:nvSpPr>
          <p:spPr>
            <a:xfrm>
              <a:off x="2294" y="134910"/>
              <a:ext cx="9141706" cy="4680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bg2">
                      <a:lumMod val="25000"/>
                    </a:schemeClr>
                  </a:solidFill>
                  <a:latin typeface="Times New Roman Math" pitchFamily="18" charset="0"/>
                  <a:cs typeface="Times New Roman Math" pitchFamily="18" charset="0"/>
                </a:rPr>
                <a:t>Вопрос </a:t>
              </a:r>
              <a:r>
                <a:rPr lang="ru-RU" sz="3200" b="1" i="1" dirty="0" smtClean="0">
                  <a:solidFill>
                    <a:schemeClr val="bg2">
                      <a:lumMod val="25000"/>
                    </a:schemeClr>
                  </a:solidFill>
                  <a:latin typeface="Times New Roman Math" pitchFamily="18" charset="0"/>
                  <a:cs typeface="Times New Roman Math" pitchFamily="18" charset="0"/>
                </a:rPr>
                <a:t>12</a:t>
              </a:r>
              <a:endParaRPr lang="ru-RU" sz="3200" b="1" i="1" dirty="0">
                <a:solidFill>
                  <a:schemeClr val="bg2">
                    <a:lumMod val="25000"/>
                  </a:schemeClr>
                </a:solidFill>
                <a:latin typeface="Times New Roman Math" pitchFamily="18" charset="0"/>
                <a:cs typeface="Times New Roman Math" pitchFamily="18" charset="0"/>
              </a:endParaRPr>
            </a:p>
          </p:txBody>
        </p:sp>
      </p:grpSp>
      <p:sp>
        <p:nvSpPr>
          <p:cNvPr id="26" name="Прямоугольник 25"/>
          <p:cNvSpPr/>
          <p:nvPr/>
        </p:nvSpPr>
        <p:spPr>
          <a:xfrm>
            <a:off x="179512" y="4509120"/>
            <a:ext cx="8784976" cy="400110"/>
          </a:xfrm>
          <a:prstGeom prst="rect">
            <a:avLst/>
          </a:prstGeom>
        </p:spPr>
        <p:txBody>
          <a:bodyPr wrap="square">
            <a:spAutoFit/>
          </a:bodyPr>
          <a:lstStyle/>
          <a:p>
            <a:pPr lvl="0" algn="just">
              <a:spcBef>
                <a:spcPct val="20000"/>
              </a:spcBef>
              <a:buClr>
                <a:srgbClr val="94B6D2"/>
              </a:buClr>
              <a:buSzPct val="80000"/>
            </a:pPr>
            <a:endParaRPr lang="en-US" sz="2000" dirty="0">
              <a:solidFill>
                <a:srgbClr val="C00000"/>
              </a:solidFill>
              <a:latin typeface="Arial" pitchFamily="34" charset="0"/>
              <a:cs typeface="Arial" pitchFamily="34" charset="0"/>
            </a:endParaRPr>
          </a:p>
        </p:txBody>
      </p:sp>
      <p:sp>
        <p:nvSpPr>
          <p:cNvPr id="15" name="Прямоугольник 14"/>
          <p:cNvSpPr/>
          <p:nvPr/>
        </p:nvSpPr>
        <p:spPr>
          <a:xfrm>
            <a:off x="395536" y="4365104"/>
            <a:ext cx="8424936" cy="400110"/>
          </a:xfrm>
          <a:prstGeom prst="rect">
            <a:avLst/>
          </a:prstGeom>
        </p:spPr>
        <p:txBody>
          <a:bodyPr wrap="square">
            <a:spAutoFit/>
          </a:bodyPr>
          <a:lstStyle/>
          <a:p>
            <a:r>
              <a:rPr lang="ru-RU" sz="2000" dirty="0" smtClean="0">
                <a:solidFill>
                  <a:prstClr val="black"/>
                </a:solidFill>
                <a:latin typeface="Arial" pitchFamily="34" charset="0"/>
                <a:ea typeface="+mj-ea"/>
                <a:cs typeface="Arial" pitchFamily="34" charset="0"/>
              </a:rPr>
              <a:t>  </a:t>
            </a:r>
            <a:endParaRPr lang="ru-RU" sz="2000" dirty="0">
              <a:latin typeface="Arial" pitchFamily="34" charset="0"/>
              <a:cs typeface="Arial" pitchFamily="34" charset="0"/>
            </a:endParaRPr>
          </a:p>
        </p:txBody>
      </p:sp>
      <p:sp>
        <p:nvSpPr>
          <p:cNvPr id="16" name="Прямоугольник 15"/>
          <p:cNvSpPr/>
          <p:nvPr/>
        </p:nvSpPr>
        <p:spPr>
          <a:xfrm>
            <a:off x="467544" y="4221087"/>
            <a:ext cx="8352928" cy="369332"/>
          </a:xfrm>
          <a:prstGeom prst="rect">
            <a:avLst/>
          </a:prstGeom>
        </p:spPr>
        <p:txBody>
          <a:bodyPr wrap="square">
            <a:spAutoFit/>
          </a:bodyPr>
          <a:lstStyle/>
          <a:p>
            <a:endParaRPr lang="ru-RU" dirty="0"/>
          </a:p>
        </p:txBody>
      </p:sp>
      <p:sp>
        <p:nvSpPr>
          <p:cNvPr id="20" name="Прямоугольник 19"/>
          <p:cNvSpPr/>
          <p:nvPr/>
        </p:nvSpPr>
        <p:spPr>
          <a:xfrm>
            <a:off x="251520" y="4509120"/>
            <a:ext cx="8640960" cy="2554545"/>
          </a:xfrm>
          <a:prstGeom prst="rect">
            <a:avLst/>
          </a:prstGeom>
        </p:spPr>
        <p:txBody>
          <a:bodyPr wrap="square">
            <a:spAutoFit/>
          </a:bodyPr>
          <a:lstStyle/>
          <a:p>
            <a:r>
              <a:rPr lang="ru-RU" sz="2000" dirty="0" smtClean="0">
                <a:solidFill>
                  <a:schemeClr val="bg2">
                    <a:lumMod val="25000"/>
                  </a:schemeClr>
                </a:solidFill>
                <a:latin typeface="Arial" pitchFamily="34" charset="0"/>
                <a:cs typeface="Arial" pitchFamily="34" charset="0"/>
              </a:rPr>
              <a:t>Осенью 1912 г. величайшее судно «</a:t>
            </a:r>
            <a:r>
              <a:rPr lang="ru-RU" sz="2000" dirty="0" err="1" smtClean="0">
                <a:solidFill>
                  <a:schemeClr val="bg2">
                    <a:lumMod val="25000"/>
                  </a:schemeClr>
                </a:solidFill>
                <a:latin typeface="Arial" pitchFamily="34" charset="0"/>
                <a:cs typeface="Arial" pitchFamily="34" charset="0"/>
              </a:rPr>
              <a:t>Олимпик</a:t>
            </a:r>
            <a:r>
              <a:rPr lang="ru-RU" sz="2000" dirty="0" smtClean="0">
                <a:solidFill>
                  <a:schemeClr val="bg2">
                    <a:lumMod val="25000"/>
                  </a:schemeClr>
                </a:solidFill>
                <a:latin typeface="Arial" pitchFamily="34" charset="0"/>
                <a:cs typeface="Arial" pitchFamily="34" charset="0"/>
              </a:rPr>
              <a:t>» плыло в открытом море. А почти параллельно ему, на расстоянии около сотни метров, проходил с большой скоростью другой корабль, гораздо меньший «</a:t>
            </a:r>
            <a:r>
              <a:rPr lang="ru-RU" sz="2000" dirty="0" err="1" smtClean="0">
                <a:solidFill>
                  <a:schemeClr val="bg2">
                    <a:lumMod val="25000"/>
                  </a:schemeClr>
                </a:solidFill>
                <a:latin typeface="Arial" pitchFamily="34" charset="0"/>
                <a:cs typeface="Arial" pitchFamily="34" charset="0"/>
              </a:rPr>
              <a:t>Гаук</a:t>
            </a:r>
            <a:r>
              <a:rPr lang="ru-RU" sz="2000" dirty="0" smtClean="0">
                <a:solidFill>
                  <a:schemeClr val="bg2">
                    <a:lumMod val="25000"/>
                  </a:schemeClr>
                </a:solidFill>
                <a:latin typeface="Arial" pitchFamily="34" charset="0"/>
                <a:cs typeface="Arial" pitchFamily="34" charset="0"/>
              </a:rPr>
              <a:t>». И вдруг этот меньший корабль стремительно свернул с пути и, словно повинуясь невидимой силе, не слушаясь руля, двинулся на «</a:t>
            </a:r>
            <a:r>
              <a:rPr lang="ru-RU" sz="2000" dirty="0" err="1" smtClean="0">
                <a:solidFill>
                  <a:schemeClr val="bg2">
                    <a:lumMod val="25000"/>
                  </a:schemeClr>
                </a:solidFill>
                <a:latin typeface="Arial" pitchFamily="34" charset="0"/>
                <a:cs typeface="Arial" pitchFamily="34" charset="0"/>
              </a:rPr>
              <a:t>Олимпик</a:t>
            </a:r>
            <a:r>
              <a:rPr lang="ru-RU" sz="2000" dirty="0" smtClean="0">
                <a:solidFill>
                  <a:schemeClr val="bg2">
                    <a:lumMod val="25000"/>
                  </a:schemeClr>
                </a:solidFill>
                <a:latin typeface="Arial" pitchFamily="34" charset="0"/>
                <a:cs typeface="Arial" pitchFamily="34" charset="0"/>
              </a:rPr>
              <a:t>». «</a:t>
            </a:r>
            <a:r>
              <a:rPr lang="ru-RU" sz="2000" dirty="0" err="1" smtClean="0">
                <a:solidFill>
                  <a:schemeClr val="bg2">
                    <a:lumMod val="25000"/>
                  </a:schemeClr>
                </a:solidFill>
                <a:latin typeface="Arial" pitchFamily="34" charset="0"/>
                <a:cs typeface="Arial" pitchFamily="34" charset="0"/>
              </a:rPr>
              <a:t>Гаук</a:t>
            </a:r>
            <a:r>
              <a:rPr lang="ru-RU" sz="2000" dirty="0" smtClean="0">
                <a:solidFill>
                  <a:schemeClr val="bg2">
                    <a:lumMod val="25000"/>
                  </a:schemeClr>
                </a:solidFill>
                <a:latin typeface="Arial" pitchFamily="34" charset="0"/>
                <a:cs typeface="Arial" pitchFamily="34" charset="0"/>
              </a:rPr>
              <a:t>» врезался в борт «</a:t>
            </a:r>
            <a:r>
              <a:rPr lang="ru-RU" sz="2000" dirty="0" err="1" smtClean="0">
                <a:solidFill>
                  <a:schemeClr val="bg2">
                    <a:lumMod val="25000"/>
                  </a:schemeClr>
                </a:solidFill>
                <a:latin typeface="Arial" pitchFamily="34" charset="0"/>
                <a:cs typeface="Arial" pitchFamily="34" charset="0"/>
              </a:rPr>
              <a:t>Олимпика</a:t>
            </a:r>
            <a:r>
              <a:rPr lang="ru-RU" sz="2000" dirty="0" smtClean="0">
                <a:solidFill>
                  <a:schemeClr val="bg2">
                    <a:lumMod val="25000"/>
                  </a:schemeClr>
                </a:solidFill>
                <a:latin typeface="Arial" pitchFamily="34" charset="0"/>
                <a:cs typeface="Arial" pitchFamily="34" charset="0"/>
              </a:rPr>
              <a:t>», проделав в борту большую пробоину.</a:t>
            </a:r>
            <a:r>
              <a:rPr lang="ru-RU" sz="2000" dirty="0" smtClean="0">
                <a:solidFill>
                  <a:srgbClr val="0070C0"/>
                </a:solidFill>
                <a:latin typeface="Arial" pitchFamily="34" charset="0"/>
                <a:cs typeface="Arial" pitchFamily="34" charset="0"/>
              </a:rPr>
              <a:t>  </a:t>
            </a:r>
            <a:r>
              <a:rPr lang="ru-RU" sz="2000" dirty="0" smtClean="0">
                <a:solidFill>
                  <a:srgbClr val="C00000"/>
                </a:solidFill>
                <a:latin typeface="Arial" pitchFamily="34" charset="0"/>
                <a:cs typeface="Arial" pitchFamily="34" charset="0"/>
              </a:rPr>
              <a:t>В чем причина такой аварии? </a:t>
            </a:r>
            <a:r>
              <a:rPr lang="ru-RU" sz="2000" dirty="0" smtClean="0">
                <a:latin typeface="Arial" pitchFamily="34" charset="0"/>
                <a:cs typeface="Arial" pitchFamily="34" charset="0"/>
              </a:rPr>
              <a:t/>
            </a:r>
            <a:br>
              <a:rPr lang="ru-RU" sz="2000" dirty="0" smtClean="0">
                <a:latin typeface="Arial" pitchFamily="34" charset="0"/>
                <a:cs typeface="Arial" pitchFamily="34" charset="0"/>
              </a:rPr>
            </a:br>
            <a:r>
              <a:rPr lang="ru-RU" sz="2000" dirty="0" smtClean="0">
                <a:latin typeface="Arial" pitchFamily="34" charset="0"/>
                <a:cs typeface="Arial" pitchFamily="34" charset="0"/>
              </a:rPr>
              <a:t> </a:t>
            </a:r>
            <a:endParaRPr lang="ru-RU" sz="2000" dirty="0">
              <a:latin typeface="Arial" pitchFamily="34" charset="0"/>
              <a:cs typeface="Arial" pitchFamily="34" charset="0"/>
            </a:endParaRPr>
          </a:p>
        </p:txBody>
      </p:sp>
      <p:pic>
        <p:nvPicPr>
          <p:cNvPr id="21" name="Picture 4" descr="D:\Мои документы\Мои рисунки\физ карт\compas-300x234.jpg">
            <a:hlinkClick r:id="rId3" action="ppaction://hlinksldjump"/>
          </p:cNvPr>
          <p:cNvPicPr>
            <a:picLocks noChangeAspect="1" noChangeArrowheads="1"/>
          </p:cNvPicPr>
          <p:nvPr/>
        </p:nvPicPr>
        <p:blipFill>
          <a:blip r:embed="rId4" cstate="print">
            <a:clrChange>
              <a:clrFrom>
                <a:srgbClr val="FDFDFD"/>
              </a:clrFrom>
              <a:clrTo>
                <a:srgbClr val="FDFDFD">
                  <a:alpha val="0"/>
                </a:srgbClr>
              </a:clrTo>
            </a:clrChange>
            <a:lum contrast="10000"/>
          </a:blip>
          <a:srcRect l="8518" r="16734"/>
          <a:stretch>
            <a:fillRect/>
          </a:stretch>
        </p:blipFill>
        <p:spPr bwMode="auto">
          <a:xfrm flipH="1">
            <a:off x="8446159" y="77274"/>
            <a:ext cx="594809" cy="620688"/>
          </a:xfrm>
          <a:prstGeom prst="rect">
            <a:avLst/>
          </a:prstGeom>
          <a:noFill/>
        </p:spPr>
      </p:pic>
      <p:pic>
        <p:nvPicPr>
          <p:cNvPr id="3074" name="Picture 2" descr="D:\Мои документы\Сообщество учителей физики\физика\игры\Конкурс знатоков физики\dc5cad1eecc2.jpg"/>
          <p:cNvPicPr>
            <a:picLocks noChangeAspect="1" noChangeArrowheads="1"/>
          </p:cNvPicPr>
          <p:nvPr/>
        </p:nvPicPr>
        <p:blipFill>
          <a:blip r:embed="rId5" cstate="print"/>
          <a:srcRect t="16925" b="4326"/>
          <a:stretch>
            <a:fillRect/>
          </a:stretch>
        </p:blipFill>
        <p:spPr bwMode="auto">
          <a:xfrm>
            <a:off x="971600" y="836712"/>
            <a:ext cx="6096000" cy="3600400"/>
          </a:xfrm>
          <a:prstGeom prst="rect">
            <a:avLst/>
          </a:prstGeom>
          <a:noFill/>
        </p:spPr>
      </p:pic>
      <p:grpSp>
        <p:nvGrpSpPr>
          <p:cNvPr id="17" name="Группа 16"/>
          <p:cNvGrpSpPr/>
          <p:nvPr/>
        </p:nvGrpSpPr>
        <p:grpSpPr>
          <a:xfrm>
            <a:off x="7956376" y="1844824"/>
            <a:ext cx="856075" cy="1296144"/>
            <a:chOff x="7452320" y="1628800"/>
            <a:chExt cx="856075" cy="1296144"/>
          </a:xfrm>
        </p:grpSpPr>
        <p:sp>
          <p:nvSpPr>
            <p:cNvPr id="18" name="Пятиугольник 17"/>
            <p:cNvSpPr/>
            <p:nvPr/>
          </p:nvSpPr>
          <p:spPr>
            <a:xfrm rot="10800000">
              <a:off x="7452320" y="1628800"/>
              <a:ext cx="432048" cy="1296144"/>
            </a:xfrm>
            <a:prstGeom prst="homePlate">
              <a:avLst>
                <a:gd name="adj" fmla="val 47888"/>
              </a:avLst>
            </a:prstGeom>
            <a:solidFill>
              <a:schemeClr val="bg2">
                <a:lumMod val="50000"/>
              </a:schemeClr>
            </a:solidFill>
            <a:ln>
              <a:solidFill>
                <a:schemeClr val="bg2">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9" name="TextBox 18"/>
            <p:cNvSpPr txBox="1"/>
            <p:nvPr/>
          </p:nvSpPr>
          <p:spPr>
            <a:xfrm>
              <a:off x="7884368" y="1628800"/>
              <a:ext cx="424027" cy="1296144"/>
            </a:xfrm>
            <a:prstGeom prst="rect">
              <a:avLst/>
            </a:prstGeom>
            <a:noFill/>
          </p:spPr>
          <p:txBody>
            <a:bodyPr vert="wordArtVert" wrap="square" rtlCol="0">
              <a:spAutoFit/>
            </a:bodyPr>
            <a:lstStyle/>
            <a:p>
              <a:r>
                <a:rPr lang="ru-RU" sz="1600" b="1" dirty="0" smtClean="0">
                  <a:solidFill>
                    <a:schemeClr val="bg2">
                      <a:lumMod val="25000"/>
                    </a:schemeClr>
                  </a:solidFill>
                  <a:latin typeface="Lucida Console" pitchFamily="49" charset="0"/>
                </a:rPr>
                <a:t>ответ</a:t>
              </a:r>
              <a:endParaRPr lang="ru-RU" sz="1600" b="1" dirty="0">
                <a:solidFill>
                  <a:schemeClr val="bg2">
                    <a:lumMod val="25000"/>
                  </a:schemeClr>
                </a:solidFill>
                <a:latin typeface="Lucida Console" pitchFamily="49" charset="0"/>
              </a:endParaRPr>
            </a:p>
          </p:txBody>
        </p:sp>
      </p:grpSp>
      <p:sp>
        <p:nvSpPr>
          <p:cNvPr id="22" name="Загнутый угол 21"/>
          <p:cNvSpPr/>
          <p:nvPr/>
        </p:nvSpPr>
        <p:spPr>
          <a:xfrm>
            <a:off x="899592" y="836712"/>
            <a:ext cx="6840760" cy="3600400"/>
          </a:xfrm>
          <a:prstGeom prst="foldedCorner">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i="1" dirty="0" smtClean="0">
                <a:solidFill>
                  <a:schemeClr val="bg2">
                    <a:lumMod val="25000"/>
                  </a:schemeClr>
                </a:solidFill>
              </a:rPr>
              <a:t>Причина столкновения объясняется законом Бернулли.       В узких частях канала вода течет быстрее, а давление будет маленькое. Когда два судна плывут параллельно, между их бортами будет малое давление воды. Суда под напором наружной  воды должны устремляться друг к другу, и, естественно, меньшее судно перемещается заметнее, между тем как массивное остается почти неподвижно.</a:t>
            </a:r>
            <a:endParaRPr lang="ru-RU" sz="2000" i="1" dirty="0">
              <a:solidFill>
                <a:schemeClr val="bg2">
                  <a:lumMod val="25000"/>
                </a:schemeClr>
              </a:solidFill>
            </a:endParaRPr>
          </a:p>
        </p:txBody>
      </p:sp>
    </p:spTree>
  </p:cSld>
  <p:clrMapOvr>
    <a:masterClrMapping/>
  </p:clrMapOvr>
  <p:transition spd="med" advClick="0">
    <p:circle/>
  </p:transition>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upLeft)">
                                      <p:cBhvr>
                                        <p:cTn id="7" dur="1000"/>
                                        <p:tgtEl>
                                          <p:spTgt spid="22"/>
                                        </p:tgtEl>
                                      </p:cBhvr>
                                    </p:animEffect>
                                  </p:childTnLst>
                                </p:cTn>
                              </p:par>
                            </p:childTnLst>
                          </p:cTn>
                        </p:par>
                      </p:childTnLst>
                    </p:cTn>
                  </p:par>
                </p:childTnLst>
              </p:cTn>
              <p:nextCondLst>
                <p:cond evt="onClick" delay="0">
                  <p:tgtEl>
                    <p:spTgt spid="17"/>
                  </p:tgtEl>
                </p:cond>
              </p:nextCondLst>
            </p:seq>
          </p:childTnLst>
        </p:cTn>
      </p:par>
    </p:tnLst>
    <p:bldLst>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27"/>
          <p:cNvGrpSpPr/>
          <p:nvPr/>
        </p:nvGrpSpPr>
        <p:grpSpPr>
          <a:xfrm>
            <a:off x="0" y="0"/>
            <a:ext cx="9144000" cy="722243"/>
            <a:chOff x="0" y="0"/>
            <a:chExt cx="9144000" cy="722243"/>
          </a:xfrm>
        </p:grpSpPr>
        <p:pic>
          <p:nvPicPr>
            <p:cNvPr id="29"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0" y="0"/>
              <a:ext cx="1547664" cy="722243"/>
            </a:xfrm>
            <a:prstGeom prst="rect">
              <a:avLst/>
            </a:prstGeom>
            <a:noFill/>
          </p:spPr>
        </p:pic>
        <p:pic>
          <p:nvPicPr>
            <p:cNvPr id="30"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1504684" y="0"/>
              <a:ext cx="1547664" cy="722243"/>
            </a:xfrm>
            <a:prstGeom prst="rect">
              <a:avLst/>
            </a:prstGeom>
            <a:noFill/>
          </p:spPr>
        </p:pic>
        <p:pic>
          <p:nvPicPr>
            <p:cNvPr id="31"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3002338" y="0"/>
              <a:ext cx="1547664" cy="722243"/>
            </a:xfrm>
            <a:prstGeom prst="rect">
              <a:avLst/>
            </a:prstGeom>
            <a:noFill/>
          </p:spPr>
        </p:pic>
        <p:pic>
          <p:nvPicPr>
            <p:cNvPr id="32"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4500554" y="0"/>
              <a:ext cx="1547664" cy="722243"/>
            </a:xfrm>
            <a:prstGeom prst="rect">
              <a:avLst/>
            </a:prstGeom>
            <a:noFill/>
          </p:spPr>
        </p:pic>
        <p:pic>
          <p:nvPicPr>
            <p:cNvPr id="33"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6013284" y="0"/>
              <a:ext cx="1547664" cy="722243"/>
            </a:xfrm>
            <a:prstGeom prst="rect">
              <a:avLst/>
            </a:prstGeom>
            <a:noFill/>
          </p:spPr>
        </p:pic>
        <p:pic>
          <p:nvPicPr>
            <p:cNvPr id="34"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7511500" y="0"/>
              <a:ext cx="1547664" cy="722243"/>
            </a:xfrm>
            <a:prstGeom prst="rect">
              <a:avLst/>
            </a:prstGeom>
            <a:noFill/>
          </p:spPr>
        </p:pic>
        <p:pic>
          <p:nvPicPr>
            <p:cNvPr id="35"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0961" r="61523" b="11060"/>
            <a:stretch>
              <a:fillRect/>
            </a:stretch>
          </p:blipFill>
          <p:spPr bwMode="auto">
            <a:xfrm>
              <a:off x="8964488" y="0"/>
              <a:ext cx="179512" cy="722243"/>
            </a:xfrm>
            <a:prstGeom prst="rect">
              <a:avLst/>
            </a:prstGeom>
            <a:noFill/>
          </p:spPr>
        </p:pic>
        <p:sp>
          <p:nvSpPr>
            <p:cNvPr id="36" name="Прямоугольник 35"/>
            <p:cNvSpPr/>
            <p:nvPr/>
          </p:nvSpPr>
          <p:spPr>
            <a:xfrm>
              <a:off x="2294" y="134910"/>
              <a:ext cx="9141706" cy="4680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bg2">
                      <a:lumMod val="25000"/>
                    </a:schemeClr>
                  </a:solidFill>
                  <a:latin typeface="Times New Roman Math" pitchFamily="18" charset="0"/>
                  <a:cs typeface="Times New Roman Math" pitchFamily="18" charset="0"/>
                </a:rPr>
                <a:t>Вопрос </a:t>
              </a:r>
              <a:r>
                <a:rPr lang="ru-RU" sz="3200" b="1" i="1" dirty="0" smtClean="0">
                  <a:solidFill>
                    <a:schemeClr val="bg2">
                      <a:lumMod val="25000"/>
                    </a:schemeClr>
                  </a:solidFill>
                  <a:latin typeface="Times New Roman Math" pitchFamily="18" charset="0"/>
                  <a:cs typeface="Times New Roman Math" pitchFamily="18" charset="0"/>
                </a:rPr>
                <a:t>1</a:t>
              </a:r>
              <a:r>
                <a:rPr lang="en-US" sz="3200" b="1" i="1" dirty="0" smtClean="0">
                  <a:solidFill>
                    <a:schemeClr val="bg2">
                      <a:lumMod val="25000"/>
                    </a:schemeClr>
                  </a:solidFill>
                  <a:latin typeface="Times New Roman Math" pitchFamily="18" charset="0"/>
                  <a:cs typeface="Times New Roman Math" pitchFamily="18" charset="0"/>
                </a:rPr>
                <a:t>3</a:t>
              </a:r>
              <a:endParaRPr lang="ru-RU" sz="3200" b="1" i="1" dirty="0">
                <a:solidFill>
                  <a:schemeClr val="bg2">
                    <a:lumMod val="25000"/>
                  </a:schemeClr>
                </a:solidFill>
                <a:latin typeface="Times New Roman Math" pitchFamily="18" charset="0"/>
                <a:cs typeface="Times New Roman Math" pitchFamily="18" charset="0"/>
              </a:endParaRPr>
            </a:p>
          </p:txBody>
        </p:sp>
      </p:grpSp>
      <p:sp>
        <p:nvSpPr>
          <p:cNvPr id="26" name="Прямоугольник 25"/>
          <p:cNvSpPr/>
          <p:nvPr/>
        </p:nvSpPr>
        <p:spPr>
          <a:xfrm>
            <a:off x="179512" y="4509120"/>
            <a:ext cx="8784976" cy="400110"/>
          </a:xfrm>
          <a:prstGeom prst="rect">
            <a:avLst/>
          </a:prstGeom>
        </p:spPr>
        <p:txBody>
          <a:bodyPr wrap="square">
            <a:spAutoFit/>
          </a:bodyPr>
          <a:lstStyle/>
          <a:p>
            <a:pPr lvl="0" algn="just">
              <a:spcBef>
                <a:spcPct val="20000"/>
              </a:spcBef>
              <a:buClr>
                <a:srgbClr val="94B6D2"/>
              </a:buClr>
              <a:buSzPct val="80000"/>
            </a:pPr>
            <a:endParaRPr lang="en-US" sz="2000" dirty="0">
              <a:solidFill>
                <a:srgbClr val="C00000"/>
              </a:solidFill>
              <a:latin typeface="Arial" pitchFamily="34" charset="0"/>
              <a:cs typeface="Arial" pitchFamily="34" charset="0"/>
            </a:endParaRPr>
          </a:p>
        </p:txBody>
      </p:sp>
      <p:sp>
        <p:nvSpPr>
          <p:cNvPr id="15" name="Прямоугольник 14"/>
          <p:cNvSpPr/>
          <p:nvPr/>
        </p:nvSpPr>
        <p:spPr>
          <a:xfrm>
            <a:off x="395536" y="4365104"/>
            <a:ext cx="8424936" cy="400110"/>
          </a:xfrm>
          <a:prstGeom prst="rect">
            <a:avLst/>
          </a:prstGeom>
        </p:spPr>
        <p:txBody>
          <a:bodyPr wrap="square">
            <a:spAutoFit/>
          </a:bodyPr>
          <a:lstStyle/>
          <a:p>
            <a:r>
              <a:rPr lang="ru-RU" sz="2000" dirty="0" smtClean="0">
                <a:solidFill>
                  <a:prstClr val="black"/>
                </a:solidFill>
                <a:latin typeface="Arial" pitchFamily="34" charset="0"/>
                <a:ea typeface="+mj-ea"/>
                <a:cs typeface="Arial" pitchFamily="34" charset="0"/>
              </a:rPr>
              <a:t>  </a:t>
            </a:r>
            <a:endParaRPr lang="ru-RU" sz="2000" dirty="0">
              <a:latin typeface="Arial" pitchFamily="34" charset="0"/>
              <a:cs typeface="Arial" pitchFamily="34" charset="0"/>
            </a:endParaRPr>
          </a:p>
        </p:txBody>
      </p:sp>
      <p:sp>
        <p:nvSpPr>
          <p:cNvPr id="16" name="Прямоугольник 15"/>
          <p:cNvSpPr/>
          <p:nvPr/>
        </p:nvSpPr>
        <p:spPr>
          <a:xfrm>
            <a:off x="467544" y="4221087"/>
            <a:ext cx="8352928" cy="369332"/>
          </a:xfrm>
          <a:prstGeom prst="rect">
            <a:avLst/>
          </a:prstGeom>
        </p:spPr>
        <p:txBody>
          <a:bodyPr wrap="square">
            <a:spAutoFit/>
          </a:bodyPr>
          <a:lstStyle/>
          <a:p>
            <a:endParaRPr lang="ru-RU" dirty="0"/>
          </a:p>
        </p:txBody>
      </p:sp>
      <p:sp>
        <p:nvSpPr>
          <p:cNvPr id="20" name="Прямоугольник 19"/>
          <p:cNvSpPr/>
          <p:nvPr/>
        </p:nvSpPr>
        <p:spPr>
          <a:xfrm>
            <a:off x="1331640" y="4941168"/>
            <a:ext cx="7056784" cy="1631216"/>
          </a:xfrm>
          <a:prstGeom prst="rect">
            <a:avLst/>
          </a:prstGeom>
        </p:spPr>
        <p:txBody>
          <a:bodyPr wrap="square">
            <a:spAutoFit/>
          </a:bodyPr>
          <a:lstStyle/>
          <a:p>
            <a:pPr>
              <a:buNone/>
            </a:pPr>
            <a:r>
              <a:rPr lang="ru-RU" sz="2000" dirty="0" smtClean="0">
                <a:solidFill>
                  <a:schemeClr val="bg2">
                    <a:lumMod val="25000"/>
                  </a:schemeClr>
                </a:solidFill>
                <a:latin typeface="Arial" pitchFamily="34" charset="0"/>
                <a:cs typeface="Arial" pitchFamily="34" charset="0"/>
              </a:rPr>
              <a:t>Дверцы шкафа в гостиной стали скрипеть. Алеша смазал петли маслом и скрип прекратился.</a:t>
            </a:r>
          </a:p>
          <a:p>
            <a:pPr>
              <a:buNone/>
            </a:pPr>
            <a:r>
              <a:rPr lang="ru-RU" sz="2000" dirty="0" smtClean="0">
                <a:solidFill>
                  <a:srgbClr val="FF0000"/>
                </a:solidFill>
                <a:latin typeface="Arial" pitchFamily="34" charset="0"/>
                <a:cs typeface="Arial" pitchFamily="34" charset="0"/>
              </a:rPr>
              <a:t> </a:t>
            </a:r>
            <a:r>
              <a:rPr lang="ru-RU" sz="2000" dirty="0" smtClean="0">
                <a:solidFill>
                  <a:srgbClr val="C00000"/>
                </a:solidFill>
                <a:latin typeface="Arial" pitchFamily="34" charset="0"/>
                <a:cs typeface="Arial" pitchFamily="34" charset="0"/>
              </a:rPr>
              <a:t>Какое явление он использовал?</a:t>
            </a:r>
            <a:endParaRPr lang="en-US" sz="2000" dirty="0" smtClean="0">
              <a:solidFill>
                <a:srgbClr val="C00000"/>
              </a:solidFill>
              <a:latin typeface="Arial" pitchFamily="34" charset="0"/>
              <a:cs typeface="Arial" pitchFamily="34" charset="0"/>
            </a:endParaRPr>
          </a:p>
          <a:p>
            <a:r>
              <a:rPr lang="ru-RU" sz="2000" dirty="0" smtClean="0">
                <a:latin typeface="Arial" pitchFamily="34" charset="0"/>
                <a:cs typeface="Arial" pitchFamily="34" charset="0"/>
              </a:rPr>
              <a:t/>
            </a:r>
            <a:br>
              <a:rPr lang="ru-RU" sz="2000" dirty="0" smtClean="0">
                <a:latin typeface="Arial" pitchFamily="34" charset="0"/>
                <a:cs typeface="Arial" pitchFamily="34" charset="0"/>
              </a:rPr>
            </a:br>
            <a:r>
              <a:rPr lang="ru-RU" sz="2000" dirty="0" smtClean="0">
                <a:latin typeface="Arial" pitchFamily="34" charset="0"/>
                <a:cs typeface="Arial" pitchFamily="34" charset="0"/>
              </a:rPr>
              <a:t> </a:t>
            </a:r>
            <a:endParaRPr lang="ru-RU" sz="2000" dirty="0">
              <a:latin typeface="Arial" pitchFamily="34" charset="0"/>
              <a:cs typeface="Arial" pitchFamily="34" charset="0"/>
            </a:endParaRPr>
          </a:p>
        </p:txBody>
      </p:sp>
      <p:pic>
        <p:nvPicPr>
          <p:cNvPr id="21" name="Picture 4" descr="D:\Мои документы\Мои рисунки\физ карт\compas-300x234.jpg">
            <a:hlinkClick r:id="rId3" action="ppaction://hlinksldjump"/>
          </p:cNvPr>
          <p:cNvPicPr>
            <a:picLocks noChangeAspect="1" noChangeArrowheads="1"/>
          </p:cNvPicPr>
          <p:nvPr/>
        </p:nvPicPr>
        <p:blipFill>
          <a:blip r:embed="rId4" cstate="print">
            <a:clrChange>
              <a:clrFrom>
                <a:srgbClr val="FDFDFD"/>
              </a:clrFrom>
              <a:clrTo>
                <a:srgbClr val="FDFDFD">
                  <a:alpha val="0"/>
                </a:srgbClr>
              </a:clrTo>
            </a:clrChange>
            <a:lum contrast="10000"/>
          </a:blip>
          <a:srcRect l="8518" r="16734"/>
          <a:stretch>
            <a:fillRect/>
          </a:stretch>
        </p:blipFill>
        <p:spPr bwMode="auto">
          <a:xfrm flipH="1">
            <a:off x="8446159" y="77274"/>
            <a:ext cx="594809" cy="620688"/>
          </a:xfrm>
          <a:prstGeom prst="rect">
            <a:avLst/>
          </a:prstGeom>
          <a:noFill/>
        </p:spPr>
      </p:pic>
      <p:pic>
        <p:nvPicPr>
          <p:cNvPr id="1026" name="Picture 2" descr="D:\Мои документы\Сообщество учителей физики\физика\игры\Конкурс знатоков физики\city3_dop8.jpg"/>
          <p:cNvPicPr>
            <a:picLocks noChangeAspect="1" noChangeArrowheads="1"/>
          </p:cNvPicPr>
          <p:nvPr/>
        </p:nvPicPr>
        <p:blipFill>
          <a:blip r:embed="rId5" cstate="print"/>
          <a:srcRect/>
          <a:stretch>
            <a:fillRect/>
          </a:stretch>
        </p:blipFill>
        <p:spPr bwMode="auto">
          <a:xfrm>
            <a:off x="1187624" y="836712"/>
            <a:ext cx="6054583" cy="4032448"/>
          </a:xfrm>
          <a:prstGeom prst="rect">
            <a:avLst/>
          </a:prstGeom>
          <a:noFill/>
        </p:spPr>
      </p:pic>
      <p:grpSp>
        <p:nvGrpSpPr>
          <p:cNvPr id="17" name="Группа 16"/>
          <p:cNvGrpSpPr/>
          <p:nvPr/>
        </p:nvGrpSpPr>
        <p:grpSpPr>
          <a:xfrm>
            <a:off x="8100392" y="2204864"/>
            <a:ext cx="856075" cy="1296144"/>
            <a:chOff x="7452320" y="1628800"/>
            <a:chExt cx="856075" cy="1296144"/>
          </a:xfrm>
        </p:grpSpPr>
        <p:sp>
          <p:nvSpPr>
            <p:cNvPr id="18" name="Пятиугольник 17"/>
            <p:cNvSpPr/>
            <p:nvPr/>
          </p:nvSpPr>
          <p:spPr>
            <a:xfrm rot="10800000">
              <a:off x="7452320" y="1628800"/>
              <a:ext cx="432048" cy="1296144"/>
            </a:xfrm>
            <a:prstGeom prst="homePlate">
              <a:avLst>
                <a:gd name="adj" fmla="val 47888"/>
              </a:avLst>
            </a:prstGeom>
            <a:solidFill>
              <a:schemeClr val="bg2">
                <a:lumMod val="50000"/>
              </a:schemeClr>
            </a:solidFill>
            <a:ln>
              <a:solidFill>
                <a:schemeClr val="bg2">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9" name="TextBox 18"/>
            <p:cNvSpPr txBox="1"/>
            <p:nvPr/>
          </p:nvSpPr>
          <p:spPr>
            <a:xfrm>
              <a:off x="7884368" y="1628800"/>
              <a:ext cx="424027" cy="1296144"/>
            </a:xfrm>
            <a:prstGeom prst="rect">
              <a:avLst/>
            </a:prstGeom>
            <a:noFill/>
          </p:spPr>
          <p:txBody>
            <a:bodyPr vert="wordArtVert" wrap="square" rtlCol="0">
              <a:spAutoFit/>
            </a:bodyPr>
            <a:lstStyle/>
            <a:p>
              <a:r>
                <a:rPr lang="ru-RU" sz="1600" b="1" dirty="0" smtClean="0">
                  <a:solidFill>
                    <a:schemeClr val="bg2">
                      <a:lumMod val="25000"/>
                    </a:schemeClr>
                  </a:solidFill>
                  <a:latin typeface="Lucida Console" pitchFamily="49" charset="0"/>
                </a:rPr>
                <a:t>ответ</a:t>
              </a:r>
              <a:endParaRPr lang="ru-RU" sz="1600" b="1" dirty="0">
                <a:solidFill>
                  <a:schemeClr val="bg2">
                    <a:lumMod val="25000"/>
                  </a:schemeClr>
                </a:solidFill>
                <a:latin typeface="Lucida Console" pitchFamily="49" charset="0"/>
              </a:endParaRPr>
            </a:p>
          </p:txBody>
        </p:sp>
      </p:grpSp>
      <p:sp>
        <p:nvSpPr>
          <p:cNvPr id="22" name="Загнутый угол 21"/>
          <p:cNvSpPr/>
          <p:nvPr/>
        </p:nvSpPr>
        <p:spPr>
          <a:xfrm>
            <a:off x="1115616" y="836712"/>
            <a:ext cx="6840760" cy="4032448"/>
          </a:xfrm>
          <a:prstGeom prst="foldedCorner">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i="1" dirty="0" smtClean="0">
                <a:solidFill>
                  <a:schemeClr val="bg2">
                    <a:lumMod val="25000"/>
                  </a:schemeClr>
                </a:solidFill>
              </a:rPr>
              <a:t>Уменьшение трения вследствие смазки</a:t>
            </a:r>
            <a:endParaRPr lang="ru-RU" sz="2400" i="1" dirty="0">
              <a:solidFill>
                <a:schemeClr val="bg2">
                  <a:lumMod val="25000"/>
                </a:schemeClr>
              </a:solidFill>
            </a:endParaRPr>
          </a:p>
        </p:txBody>
      </p:sp>
    </p:spTree>
  </p:cSld>
  <p:clrMapOvr>
    <a:masterClrMapping/>
  </p:clrMapOvr>
  <p:transition spd="med" advClick="0">
    <p:circle/>
  </p:transition>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upLeft)">
                                      <p:cBhvr>
                                        <p:cTn id="7" dur="1000"/>
                                        <p:tgtEl>
                                          <p:spTgt spid="22"/>
                                        </p:tgtEl>
                                      </p:cBhvr>
                                    </p:animEffect>
                                  </p:childTnLst>
                                </p:cTn>
                              </p:par>
                            </p:childTnLst>
                          </p:cTn>
                        </p:par>
                      </p:childTnLst>
                    </p:cTn>
                  </p:par>
                </p:childTnLst>
              </p:cTn>
              <p:nextCondLst>
                <p:cond evt="onClick" delay="0">
                  <p:tgtEl>
                    <p:spTgt spid="17"/>
                  </p:tgtEl>
                </p:cond>
              </p:nextCondLst>
            </p:seq>
          </p:childTnLst>
        </p:cTn>
      </p:par>
    </p:tnLst>
    <p:bldLst>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27"/>
          <p:cNvGrpSpPr/>
          <p:nvPr/>
        </p:nvGrpSpPr>
        <p:grpSpPr>
          <a:xfrm>
            <a:off x="0" y="0"/>
            <a:ext cx="9144000" cy="722243"/>
            <a:chOff x="0" y="0"/>
            <a:chExt cx="9144000" cy="722243"/>
          </a:xfrm>
        </p:grpSpPr>
        <p:pic>
          <p:nvPicPr>
            <p:cNvPr id="29"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0" y="0"/>
              <a:ext cx="1547664" cy="722243"/>
            </a:xfrm>
            <a:prstGeom prst="rect">
              <a:avLst/>
            </a:prstGeom>
            <a:noFill/>
          </p:spPr>
        </p:pic>
        <p:pic>
          <p:nvPicPr>
            <p:cNvPr id="30"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1504684" y="0"/>
              <a:ext cx="1547664" cy="722243"/>
            </a:xfrm>
            <a:prstGeom prst="rect">
              <a:avLst/>
            </a:prstGeom>
            <a:noFill/>
          </p:spPr>
        </p:pic>
        <p:pic>
          <p:nvPicPr>
            <p:cNvPr id="31"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3002338" y="0"/>
              <a:ext cx="1547664" cy="722243"/>
            </a:xfrm>
            <a:prstGeom prst="rect">
              <a:avLst/>
            </a:prstGeom>
            <a:noFill/>
          </p:spPr>
        </p:pic>
        <p:pic>
          <p:nvPicPr>
            <p:cNvPr id="32"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4500554" y="0"/>
              <a:ext cx="1547664" cy="722243"/>
            </a:xfrm>
            <a:prstGeom prst="rect">
              <a:avLst/>
            </a:prstGeom>
            <a:noFill/>
          </p:spPr>
        </p:pic>
        <p:pic>
          <p:nvPicPr>
            <p:cNvPr id="33"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6013284" y="0"/>
              <a:ext cx="1547664" cy="722243"/>
            </a:xfrm>
            <a:prstGeom prst="rect">
              <a:avLst/>
            </a:prstGeom>
            <a:noFill/>
          </p:spPr>
        </p:pic>
        <p:pic>
          <p:nvPicPr>
            <p:cNvPr id="34"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7511500" y="0"/>
              <a:ext cx="1547664" cy="722243"/>
            </a:xfrm>
            <a:prstGeom prst="rect">
              <a:avLst/>
            </a:prstGeom>
            <a:noFill/>
          </p:spPr>
        </p:pic>
        <p:pic>
          <p:nvPicPr>
            <p:cNvPr id="35"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0961" r="61523" b="11060"/>
            <a:stretch>
              <a:fillRect/>
            </a:stretch>
          </p:blipFill>
          <p:spPr bwMode="auto">
            <a:xfrm>
              <a:off x="8964488" y="0"/>
              <a:ext cx="179512" cy="722243"/>
            </a:xfrm>
            <a:prstGeom prst="rect">
              <a:avLst/>
            </a:prstGeom>
            <a:noFill/>
          </p:spPr>
        </p:pic>
        <p:sp>
          <p:nvSpPr>
            <p:cNvPr id="36" name="Прямоугольник 35"/>
            <p:cNvSpPr/>
            <p:nvPr/>
          </p:nvSpPr>
          <p:spPr>
            <a:xfrm>
              <a:off x="2294" y="134910"/>
              <a:ext cx="9141706" cy="4680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bg2">
                      <a:lumMod val="25000"/>
                    </a:schemeClr>
                  </a:solidFill>
                  <a:latin typeface="Times New Roman Math" pitchFamily="18" charset="0"/>
                  <a:cs typeface="Times New Roman Math" pitchFamily="18" charset="0"/>
                </a:rPr>
                <a:t>Вопрос </a:t>
              </a:r>
              <a:r>
                <a:rPr lang="ru-RU" sz="3200" b="1" i="1" dirty="0" smtClean="0">
                  <a:solidFill>
                    <a:schemeClr val="bg2">
                      <a:lumMod val="25000"/>
                    </a:schemeClr>
                  </a:solidFill>
                  <a:latin typeface="Times New Roman Math" pitchFamily="18" charset="0"/>
                  <a:cs typeface="Times New Roman Math" pitchFamily="18" charset="0"/>
                </a:rPr>
                <a:t>1</a:t>
              </a:r>
              <a:r>
                <a:rPr lang="en-US" sz="3200" b="1" i="1" dirty="0" smtClean="0">
                  <a:solidFill>
                    <a:schemeClr val="bg2">
                      <a:lumMod val="25000"/>
                    </a:schemeClr>
                  </a:solidFill>
                  <a:latin typeface="Times New Roman Math" pitchFamily="18" charset="0"/>
                  <a:cs typeface="Times New Roman Math" pitchFamily="18" charset="0"/>
                </a:rPr>
                <a:t>4</a:t>
              </a:r>
              <a:endParaRPr lang="ru-RU" sz="3200" b="1" i="1" dirty="0">
                <a:solidFill>
                  <a:schemeClr val="bg2">
                    <a:lumMod val="25000"/>
                  </a:schemeClr>
                </a:solidFill>
                <a:latin typeface="Times New Roman Math" pitchFamily="18" charset="0"/>
                <a:cs typeface="Times New Roman Math" pitchFamily="18" charset="0"/>
              </a:endParaRPr>
            </a:p>
          </p:txBody>
        </p:sp>
      </p:grpSp>
      <p:sp>
        <p:nvSpPr>
          <p:cNvPr id="26" name="Прямоугольник 25"/>
          <p:cNvSpPr/>
          <p:nvPr/>
        </p:nvSpPr>
        <p:spPr>
          <a:xfrm>
            <a:off x="179512" y="4509120"/>
            <a:ext cx="8784976" cy="400110"/>
          </a:xfrm>
          <a:prstGeom prst="rect">
            <a:avLst/>
          </a:prstGeom>
        </p:spPr>
        <p:txBody>
          <a:bodyPr wrap="square">
            <a:spAutoFit/>
          </a:bodyPr>
          <a:lstStyle/>
          <a:p>
            <a:pPr lvl="0" algn="just">
              <a:spcBef>
                <a:spcPct val="20000"/>
              </a:spcBef>
              <a:buClr>
                <a:srgbClr val="94B6D2"/>
              </a:buClr>
              <a:buSzPct val="80000"/>
            </a:pPr>
            <a:endParaRPr lang="en-US" sz="2000" dirty="0">
              <a:solidFill>
                <a:srgbClr val="C00000"/>
              </a:solidFill>
              <a:latin typeface="Arial" pitchFamily="34" charset="0"/>
              <a:cs typeface="Arial" pitchFamily="34" charset="0"/>
            </a:endParaRPr>
          </a:p>
        </p:txBody>
      </p:sp>
      <p:sp>
        <p:nvSpPr>
          <p:cNvPr id="15" name="Прямоугольник 14"/>
          <p:cNvSpPr/>
          <p:nvPr/>
        </p:nvSpPr>
        <p:spPr>
          <a:xfrm>
            <a:off x="395536" y="4365104"/>
            <a:ext cx="8424936" cy="400110"/>
          </a:xfrm>
          <a:prstGeom prst="rect">
            <a:avLst/>
          </a:prstGeom>
        </p:spPr>
        <p:txBody>
          <a:bodyPr wrap="square">
            <a:spAutoFit/>
          </a:bodyPr>
          <a:lstStyle/>
          <a:p>
            <a:r>
              <a:rPr lang="ru-RU" sz="2000" dirty="0" smtClean="0">
                <a:solidFill>
                  <a:prstClr val="black"/>
                </a:solidFill>
                <a:latin typeface="Arial" pitchFamily="34" charset="0"/>
                <a:ea typeface="+mj-ea"/>
                <a:cs typeface="Arial" pitchFamily="34" charset="0"/>
              </a:rPr>
              <a:t>  </a:t>
            </a:r>
            <a:endParaRPr lang="ru-RU" sz="2000" dirty="0">
              <a:latin typeface="Arial" pitchFamily="34" charset="0"/>
              <a:cs typeface="Arial" pitchFamily="34" charset="0"/>
            </a:endParaRPr>
          </a:p>
        </p:txBody>
      </p:sp>
      <p:sp>
        <p:nvSpPr>
          <p:cNvPr id="16" name="Прямоугольник 15"/>
          <p:cNvSpPr/>
          <p:nvPr/>
        </p:nvSpPr>
        <p:spPr>
          <a:xfrm>
            <a:off x="467544" y="4221087"/>
            <a:ext cx="8352928" cy="369332"/>
          </a:xfrm>
          <a:prstGeom prst="rect">
            <a:avLst/>
          </a:prstGeom>
        </p:spPr>
        <p:txBody>
          <a:bodyPr wrap="square">
            <a:spAutoFit/>
          </a:bodyPr>
          <a:lstStyle/>
          <a:p>
            <a:endParaRPr lang="ru-RU" dirty="0"/>
          </a:p>
        </p:txBody>
      </p:sp>
      <p:sp>
        <p:nvSpPr>
          <p:cNvPr id="20" name="Прямоугольник 19"/>
          <p:cNvSpPr/>
          <p:nvPr/>
        </p:nvSpPr>
        <p:spPr>
          <a:xfrm>
            <a:off x="4644008" y="2276872"/>
            <a:ext cx="4176464" cy="1938992"/>
          </a:xfrm>
          <a:prstGeom prst="rect">
            <a:avLst/>
          </a:prstGeom>
        </p:spPr>
        <p:txBody>
          <a:bodyPr wrap="square">
            <a:spAutoFit/>
          </a:bodyPr>
          <a:lstStyle/>
          <a:p>
            <a:r>
              <a:rPr lang="ru-RU" sz="2000" dirty="0" smtClean="0">
                <a:solidFill>
                  <a:schemeClr val="bg2">
                    <a:lumMod val="25000"/>
                  </a:schemeClr>
                </a:solidFill>
                <a:latin typeface="Arial" pitchFamily="34" charset="0"/>
                <a:cs typeface="Arial" pitchFamily="34" charset="0"/>
              </a:rPr>
              <a:t>Бабушка случайно разбила медицинский термометр. Внук сразу же собрал  всю пролитую ртуть и проветрил комнату. </a:t>
            </a:r>
            <a:r>
              <a:rPr lang="ru-RU" sz="2000" dirty="0" smtClean="0">
                <a:solidFill>
                  <a:srgbClr val="C00000"/>
                </a:solidFill>
                <a:latin typeface="Arial" pitchFamily="34" charset="0"/>
                <a:cs typeface="Arial" pitchFamily="34" charset="0"/>
              </a:rPr>
              <a:t>Почему он это сделал? </a:t>
            </a:r>
            <a:r>
              <a:rPr lang="ru-RU" sz="2000" dirty="0" smtClean="0">
                <a:latin typeface="Arial" pitchFamily="34" charset="0"/>
                <a:cs typeface="Arial" pitchFamily="34" charset="0"/>
              </a:rPr>
              <a:t/>
            </a:r>
            <a:br>
              <a:rPr lang="ru-RU" sz="2000" dirty="0" smtClean="0">
                <a:latin typeface="Arial" pitchFamily="34" charset="0"/>
                <a:cs typeface="Arial" pitchFamily="34" charset="0"/>
              </a:rPr>
            </a:br>
            <a:r>
              <a:rPr lang="ru-RU" sz="2000" dirty="0" smtClean="0">
                <a:latin typeface="Arial" pitchFamily="34" charset="0"/>
                <a:cs typeface="Arial" pitchFamily="34" charset="0"/>
              </a:rPr>
              <a:t> </a:t>
            </a:r>
            <a:endParaRPr lang="ru-RU" sz="2000" dirty="0">
              <a:latin typeface="Arial" pitchFamily="34" charset="0"/>
              <a:cs typeface="Arial" pitchFamily="34" charset="0"/>
            </a:endParaRPr>
          </a:p>
        </p:txBody>
      </p:sp>
      <p:pic>
        <p:nvPicPr>
          <p:cNvPr id="21" name="Picture 4" descr="D:\Мои документы\Мои рисунки\физ карт\compas-300x234.jpg">
            <a:hlinkClick r:id="rId3" action="ppaction://hlinksldjump"/>
          </p:cNvPr>
          <p:cNvPicPr>
            <a:picLocks noChangeAspect="1" noChangeArrowheads="1"/>
          </p:cNvPicPr>
          <p:nvPr/>
        </p:nvPicPr>
        <p:blipFill>
          <a:blip r:embed="rId4" cstate="print">
            <a:clrChange>
              <a:clrFrom>
                <a:srgbClr val="FDFDFD"/>
              </a:clrFrom>
              <a:clrTo>
                <a:srgbClr val="FDFDFD">
                  <a:alpha val="0"/>
                </a:srgbClr>
              </a:clrTo>
            </a:clrChange>
            <a:lum contrast="10000"/>
          </a:blip>
          <a:srcRect l="8518" r="16734"/>
          <a:stretch>
            <a:fillRect/>
          </a:stretch>
        </p:blipFill>
        <p:spPr bwMode="auto">
          <a:xfrm flipH="1">
            <a:off x="8446159" y="77274"/>
            <a:ext cx="594809" cy="620688"/>
          </a:xfrm>
          <a:prstGeom prst="rect">
            <a:avLst/>
          </a:prstGeom>
          <a:noFill/>
        </p:spPr>
      </p:pic>
      <p:pic>
        <p:nvPicPr>
          <p:cNvPr id="2050" name="Picture 2" descr="D:\Мои документы\Сообщество учителей физики\физика\игры\Конкурс знатоков физики\295121.jpg"/>
          <p:cNvPicPr>
            <a:picLocks noChangeAspect="1" noChangeArrowheads="1"/>
          </p:cNvPicPr>
          <p:nvPr/>
        </p:nvPicPr>
        <p:blipFill>
          <a:blip r:embed="rId5" cstate="print"/>
          <a:srcRect r="2800" b="2703"/>
          <a:stretch>
            <a:fillRect/>
          </a:stretch>
        </p:blipFill>
        <p:spPr bwMode="auto">
          <a:xfrm>
            <a:off x="251520" y="980728"/>
            <a:ext cx="3888432" cy="5184576"/>
          </a:xfrm>
          <a:prstGeom prst="rect">
            <a:avLst/>
          </a:prstGeom>
          <a:noFill/>
        </p:spPr>
      </p:pic>
      <p:grpSp>
        <p:nvGrpSpPr>
          <p:cNvPr id="17" name="Группа 16"/>
          <p:cNvGrpSpPr/>
          <p:nvPr/>
        </p:nvGrpSpPr>
        <p:grpSpPr>
          <a:xfrm>
            <a:off x="5004048" y="4797152"/>
            <a:ext cx="856075" cy="1296144"/>
            <a:chOff x="7452320" y="1628800"/>
            <a:chExt cx="856075" cy="1296144"/>
          </a:xfrm>
        </p:grpSpPr>
        <p:sp>
          <p:nvSpPr>
            <p:cNvPr id="18" name="Пятиугольник 17"/>
            <p:cNvSpPr/>
            <p:nvPr/>
          </p:nvSpPr>
          <p:spPr>
            <a:xfrm rot="10800000">
              <a:off x="7452320" y="1628800"/>
              <a:ext cx="432048" cy="1296144"/>
            </a:xfrm>
            <a:prstGeom prst="homePlate">
              <a:avLst>
                <a:gd name="adj" fmla="val 47888"/>
              </a:avLst>
            </a:prstGeom>
            <a:solidFill>
              <a:schemeClr val="bg2">
                <a:lumMod val="50000"/>
              </a:schemeClr>
            </a:solidFill>
            <a:ln>
              <a:solidFill>
                <a:schemeClr val="bg2">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9" name="TextBox 18"/>
            <p:cNvSpPr txBox="1"/>
            <p:nvPr/>
          </p:nvSpPr>
          <p:spPr>
            <a:xfrm>
              <a:off x="7884368" y="1628800"/>
              <a:ext cx="424027" cy="1296144"/>
            </a:xfrm>
            <a:prstGeom prst="rect">
              <a:avLst/>
            </a:prstGeom>
            <a:noFill/>
          </p:spPr>
          <p:txBody>
            <a:bodyPr vert="wordArtVert" wrap="square" rtlCol="0">
              <a:spAutoFit/>
            </a:bodyPr>
            <a:lstStyle/>
            <a:p>
              <a:r>
                <a:rPr lang="ru-RU" sz="1600" b="1" dirty="0" smtClean="0">
                  <a:solidFill>
                    <a:schemeClr val="bg2">
                      <a:lumMod val="25000"/>
                    </a:schemeClr>
                  </a:solidFill>
                  <a:latin typeface="Lucida Console" pitchFamily="49" charset="0"/>
                </a:rPr>
                <a:t>ответ</a:t>
              </a:r>
              <a:endParaRPr lang="ru-RU" sz="1600" b="1" dirty="0">
                <a:solidFill>
                  <a:schemeClr val="bg2">
                    <a:lumMod val="25000"/>
                  </a:schemeClr>
                </a:solidFill>
                <a:latin typeface="Lucida Console" pitchFamily="49" charset="0"/>
              </a:endParaRPr>
            </a:p>
          </p:txBody>
        </p:sp>
      </p:grpSp>
      <p:sp>
        <p:nvSpPr>
          <p:cNvPr id="22" name="Загнутый угол 21"/>
          <p:cNvSpPr/>
          <p:nvPr/>
        </p:nvSpPr>
        <p:spPr>
          <a:xfrm>
            <a:off x="179512" y="908720"/>
            <a:ext cx="4392488" cy="5544616"/>
          </a:xfrm>
          <a:prstGeom prst="foldedCorner">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i="1" dirty="0" smtClean="0">
                <a:solidFill>
                  <a:schemeClr val="bg2">
                    <a:lumMod val="25000"/>
                  </a:schemeClr>
                </a:solidFill>
              </a:rPr>
              <a:t>Потому что ртуть легко испаряется и её пары </a:t>
            </a:r>
          </a:p>
          <a:p>
            <a:pPr algn="ctr"/>
            <a:r>
              <a:rPr lang="ru-RU" sz="2400" i="1" dirty="0" smtClean="0">
                <a:solidFill>
                  <a:schemeClr val="bg2">
                    <a:lumMod val="25000"/>
                  </a:schemeClr>
                </a:solidFill>
              </a:rPr>
              <a:t>ядовиты</a:t>
            </a:r>
            <a:endParaRPr lang="ru-RU" sz="2400" i="1" dirty="0">
              <a:solidFill>
                <a:schemeClr val="bg2">
                  <a:lumMod val="25000"/>
                </a:schemeClr>
              </a:solidFill>
            </a:endParaRPr>
          </a:p>
        </p:txBody>
      </p:sp>
    </p:spTree>
  </p:cSld>
  <p:clrMapOvr>
    <a:masterClrMapping/>
  </p:clrMapOvr>
  <p:transition spd="med" advClick="0">
    <p:circle/>
  </p:transition>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upLeft)">
                                      <p:cBhvr>
                                        <p:cTn id="7" dur="1000"/>
                                        <p:tgtEl>
                                          <p:spTgt spid="22"/>
                                        </p:tgtEl>
                                      </p:cBhvr>
                                    </p:animEffect>
                                  </p:childTnLst>
                                </p:cTn>
                              </p:par>
                            </p:childTnLst>
                          </p:cTn>
                        </p:par>
                      </p:childTnLst>
                    </p:cTn>
                  </p:par>
                </p:childTnLst>
              </p:cTn>
              <p:nextCondLst>
                <p:cond evt="onClick" delay="0">
                  <p:tgtEl>
                    <p:spTgt spid="17"/>
                  </p:tgtEl>
                </p:cond>
              </p:nextCondLst>
            </p:seq>
          </p:childTnLst>
        </p:cTn>
      </p:par>
    </p:tnLst>
    <p:bldLst>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27"/>
          <p:cNvGrpSpPr/>
          <p:nvPr/>
        </p:nvGrpSpPr>
        <p:grpSpPr>
          <a:xfrm>
            <a:off x="0" y="0"/>
            <a:ext cx="9144000" cy="722243"/>
            <a:chOff x="0" y="0"/>
            <a:chExt cx="9144000" cy="722243"/>
          </a:xfrm>
        </p:grpSpPr>
        <p:pic>
          <p:nvPicPr>
            <p:cNvPr id="29"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0" y="0"/>
              <a:ext cx="1547664" cy="722243"/>
            </a:xfrm>
            <a:prstGeom prst="rect">
              <a:avLst/>
            </a:prstGeom>
            <a:noFill/>
          </p:spPr>
        </p:pic>
        <p:pic>
          <p:nvPicPr>
            <p:cNvPr id="30"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1504684" y="0"/>
              <a:ext cx="1547664" cy="722243"/>
            </a:xfrm>
            <a:prstGeom prst="rect">
              <a:avLst/>
            </a:prstGeom>
            <a:noFill/>
          </p:spPr>
        </p:pic>
        <p:pic>
          <p:nvPicPr>
            <p:cNvPr id="31"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3002338" y="0"/>
              <a:ext cx="1547664" cy="722243"/>
            </a:xfrm>
            <a:prstGeom prst="rect">
              <a:avLst/>
            </a:prstGeom>
            <a:noFill/>
          </p:spPr>
        </p:pic>
        <p:pic>
          <p:nvPicPr>
            <p:cNvPr id="32"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4500554" y="0"/>
              <a:ext cx="1547664" cy="722243"/>
            </a:xfrm>
            <a:prstGeom prst="rect">
              <a:avLst/>
            </a:prstGeom>
            <a:noFill/>
          </p:spPr>
        </p:pic>
        <p:pic>
          <p:nvPicPr>
            <p:cNvPr id="33"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6013284" y="0"/>
              <a:ext cx="1547664" cy="722243"/>
            </a:xfrm>
            <a:prstGeom prst="rect">
              <a:avLst/>
            </a:prstGeom>
            <a:noFill/>
          </p:spPr>
        </p:pic>
        <p:pic>
          <p:nvPicPr>
            <p:cNvPr id="34"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7511500" y="0"/>
              <a:ext cx="1547664" cy="722243"/>
            </a:xfrm>
            <a:prstGeom prst="rect">
              <a:avLst/>
            </a:prstGeom>
            <a:noFill/>
          </p:spPr>
        </p:pic>
        <p:pic>
          <p:nvPicPr>
            <p:cNvPr id="35"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0961" r="61523" b="11060"/>
            <a:stretch>
              <a:fillRect/>
            </a:stretch>
          </p:blipFill>
          <p:spPr bwMode="auto">
            <a:xfrm>
              <a:off x="8964488" y="0"/>
              <a:ext cx="179512" cy="722243"/>
            </a:xfrm>
            <a:prstGeom prst="rect">
              <a:avLst/>
            </a:prstGeom>
            <a:noFill/>
          </p:spPr>
        </p:pic>
        <p:sp>
          <p:nvSpPr>
            <p:cNvPr id="36" name="Прямоугольник 35"/>
            <p:cNvSpPr/>
            <p:nvPr/>
          </p:nvSpPr>
          <p:spPr>
            <a:xfrm>
              <a:off x="2294" y="134910"/>
              <a:ext cx="9141706" cy="4680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bg2">
                      <a:lumMod val="25000"/>
                    </a:schemeClr>
                  </a:solidFill>
                  <a:latin typeface="Times New Roman Math" pitchFamily="18" charset="0"/>
                  <a:cs typeface="Times New Roman Math" pitchFamily="18" charset="0"/>
                </a:rPr>
                <a:t>Вопрос </a:t>
              </a:r>
              <a:r>
                <a:rPr lang="ru-RU" sz="3200" b="1" i="1" dirty="0" smtClean="0">
                  <a:solidFill>
                    <a:schemeClr val="bg2">
                      <a:lumMod val="25000"/>
                    </a:schemeClr>
                  </a:solidFill>
                  <a:latin typeface="Times New Roman Math" pitchFamily="18" charset="0"/>
                  <a:cs typeface="Times New Roman Math" pitchFamily="18" charset="0"/>
                </a:rPr>
                <a:t>15</a:t>
              </a:r>
              <a:endParaRPr lang="ru-RU" sz="3200" b="1" i="1" dirty="0">
                <a:solidFill>
                  <a:schemeClr val="bg2">
                    <a:lumMod val="25000"/>
                  </a:schemeClr>
                </a:solidFill>
                <a:latin typeface="Times New Roman Math" pitchFamily="18" charset="0"/>
                <a:cs typeface="Times New Roman Math" pitchFamily="18" charset="0"/>
              </a:endParaRPr>
            </a:p>
          </p:txBody>
        </p:sp>
      </p:grpSp>
      <p:sp>
        <p:nvSpPr>
          <p:cNvPr id="26" name="Прямоугольник 25"/>
          <p:cNvSpPr/>
          <p:nvPr/>
        </p:nvSpPr>
        <p:spPr>
          <a:xfrm>
            <a:off x="179512" y="4509120"/>
            <a:ext cx="8784976" cy="400110"/>
          </a:xfrm>
          <a:prstGeom prst="rect">
            <a:avLst/>
          </a:prstGeom>
        </p:spPr>
        <p:txBody>
          <a:bodyPr wrap="square">
            <a:spAutoFit/>
          </a:bodyPr>
          <a:lstStyle/>
          <a:p>
            <a:pPr lvl="0" algn="just">
              <a:spcBef>
                <a:spcPct val="20000"/>
              </a:spcBef>
              <a:buClr>
                <a:srgbClr val="94B6D2"/>
              </a:buClr>
              <a:buSzPct val="80000"/>
            </a:pPr>
            <a:endParaRPr lang="en-US" sz="2000" dirty="0">
              <a:solidFill>
                <a:srgbClr val="C00000"/>
              </a:solidFill>
              <a:latin typeface="Arial" pitchFamily="34" charset="0"/>
              <a:cs typeface="Arial" pitchFamily="34" charset="0"/>
            </a:endParaRPr>
          </a:p>
        </p:txBody>
      </p:sp>
      <p:sp>
        <p:nvSpPr>
          <p:cNvPr id="15" name="Прямоугольник 14"/>
          <p:cNvSpPr/>
          <p:nvPr/>
        </p:nvSpPr>
        <p:spPr>
          <a:xfrm>
            <a:off x="395536" y="4365104"/>
            <a:ext cx="8424936" cy="400110"/>
          </a:xfrm>
          <a:prstGeom prst="rect">
            <a:avLst/>
          </a:prstGeom>
        </p:spPr>
        <p:txBody>
          <a:bodyPr wrap="square">
            <a:spAutoFit/>
          </a:bodyPr>
          <a:lstStyle/>
          <a:p>
            <a:r>
              <a:rPr lang="ru-RU" sz="2000" dirty="0" smtClean="0">
                <a:solidFill>
                  <a:prstClr val="black"/>
                </a:solidFill>
                <a:latin typeface="Arial" pitchFamily="34" charset="0"/>
                <a:ea typeface="+mj-ea"/>
                <a:cs typeface="Arial" pitchFamily="34" charset="0"/>
              </a:rPr>
              <a:t>  </a:t>
            </a:r>
            <a:endParaRPr lang="ru-RU" sz="2000" dirty="0">
              <a:latin typeface="Arial" pitchFamily="34" charset="0"/>
              <a:cs typeface="Arial" pitchFamily="34" charset="0"/>
            </a:endParaRPr>
          </a:p>
        </p:txBody>
      </p:sp>
      <p:sp>
        <p:nvSpPr>
          <p:cNvPr id="16" name="Прямоугольник 15"/>
          <p:cNvSpPr/>
          <p:nvPr/>
        </p:nvSpPr>
        <p:spPr>
          <a:xfrm>
            <a:off x="467544" y="4221087"/>
            <a:ext cx="8352928" cy="369332"/>
          </a:xfrm>
          <a:prstGeom prst="rect">
            <a:avLst/>
          </a:prstGeom>
        </p:spPr>
        <p:txBody>
          <a:bodyPr wrap="square">
            <a:spAutoFit/>
          </a:bodyPr>
          <a:lstStyle/>
          <a:p>
            <a:endParaRPr lang="ru-RU" dirty="0"/>
          </a:p>
        </p:txBody>
      </p:sp>
      <p:sp>
        <p:nvSpPr>
          <p:cNvPr id="20" name="Прямоугольник 19"/>
          <p:cNvSpPr/>
          <p:nvPr/>
        </p:nvSpPr>
        <p:spPr>
          <a:xfrm>
            <a:off x="4644008" y="2276872"/>
            <a:ext cx="4176464" cy="2554545"/>
          </a:xfrm>
          <a:prstGeom prst="rect">
            <a:avLst/>
          </a:prstGeom>
        </p:spPr>
        <p:txBody>
          <a:bodyPr wrap="square">
            <a:spAutoFit/>
          </a:bodyPr>
          <a:lstStyle/>
          <a:p>
            <a:r>
              <a:rPr lang="ru-RU" sz="2000" dirty="0" smtClean="0">
                <a:solidFill>
                  <a:schemeClr val="bg2">
                    <a:lumMod val="25000"/>
                  </a:schemeClr>
                </a:solidFill>
                <a:latin typeface="Arial" pitchFamily="34" charset="0"/>
                <a:cs typeface="Arial" pitchFamily="34" charset="0"/>
              </a:rPr>
              <a:t>Максим ходил с мамой за покупками. Сумка была тяжелой, и ручки её больно врезались в ладонь. Тогда Максим  подложил под ручки сложенный лист бумаги и нести покупки сразу стало удобнее. </a:t>
            </a:r>
            <a:r>
              <a:rPr lang="ru-RU" sz="2000" dirty="0" smtClean="0">
                <a:latin typeface="Arial" pitchFamily="34" charset="0"/>
                <a:cs typeface="Arial" pitchFamily="34" charset="0"/>
              </a:rPr>
              <a:t/>
            </a:r>
            <a:br>
              <a:rPr lang="ru-RU" sz="2000" dirty="0" smtClean="0">
                <a:latin typeface="Arial" pitchFamily="34" charset="0"/>
                <a:cs typeface="Arial" pitchFamily="34" charset="0"/>
              </a:rPr>
            </a:br>
            <a:r>
              <a:rPr lang="ru-RU" sz="2000" dirty="0" smtClean="0">
                <a:latin typeface="Arial" pitchFamily="34" charset="0"/>
                <a:cs typeface="Arial" pitchFamily="34" charset="0"/>
              </a:rPr>
              <a:t>         </a:t>
            </a:r>
            <a:r>
              <a:rPr lang="ru-RU" sz="2000" i="1" dirty="0" smtClean="0">
                <a:solidFill>
                  <a:srgbClr val="C00000"/>
                </a:solidFill>
                <a:latin typeface="Arial" pitchFamily="34" charset="0"/>
                <a:cs typeface="Arial" pitchFamily="34" charset="0"/>
              </a:rPr>
              <a:t>Как это объяснить?</a:t>
            </a:r>
            <a:endParaRPr lang="ru-RU" sz="2000" dirty="0">
              <a:latin typeface="Arial" pitchFamily="34" charset="0"/>
              <a:cs typeface="Arial" pitchFamily="34" charset="0"/>
            </a:endParaRPr>
          </a:p>
        </p:txBody>
      </p:sp>
      <p:pic>
        <p:nvPicPr>
          <p:cNvPr id="21" name="Picture 4" descr="D:\Мои документы\Мои рисунки\физ карт\compas-300x234.jpg">
            <a:hlinkClick r:id="rId3" action="ppaction://hlinksldjump"/>
          </p:cNvPr>
          <p:cNvPicPr>
            <a:picLocks noChangeAspect="1" noChangeArrowheads="1"/>
          </p:cNvPicPr>
          <p:nvPr/>
        </p:nvPicPr>
        <p:blipFill>
          <a:blip r:embed="rId4" cstate="print">
            <a:clrChange>
              <a:clrFrom>
                <a:srgbClr val="FDFDFD"/>
              </a:clrFrom>
              <a:clrTo>
                <a:srgbClr val="FDFDFD">
                  <a:alpha val="0"/>
                </a:srgbClr>
              </a:clrTo>
            </a:clrChange>
            <a:lum contrast="10000"/>
          </a:blip>
          <a:srcRect l="8518" r="16734"/>
          <a:stretch>
            <a:fillRect/>
          </a:stretch>
        </p:blipFill>
        <p:spPr bwMode="auto">
          <a:xfrm flipH="1">
            <a:off x="8446159" y="77274"/>
            <a:ext cx="594809" cy="620688"/>
          </a:xfrm>
          <a:prstGeom prst="rect">
            <a:avLst/>
          </a:prstGeom>
          <a:noFill/>
        </p:spPr>
      </p:pic>
      <p:pic>
        <p:nvPicPr>
          <p:cNvPr id="4098" name="Picture 2" descr="D:\Мои документы\Сообщество учителей физики\физика\игры\Конкурс знатоков физики\Ad005.jpg"/>
          <p:cNvPicPr>
            <a:picLocks noChangeAspect="1" noChangeArrowheads="1"/>
          </p:cNvPicPr>
          <p:nvPr/>
        </p:nvPicPr>
        <p:blipFill>
          <a:blip r:embed="rId5" cstate="print"/>
          <a:srcRect l="7466"/>
          <a:stretch>
            <a:fillRect/>
          </a:stretch>
        </p:blipFill>
        <p:spPr bwMode="auto">
          <a:xfrm>
            <a:off x="395536" y="1124744"/>
            <a:ext cx="3569858" cy="4896544"/>
          </a:xfrm>
          <a:prstGeom prst="rect">
            <a:avLst/>
          </a:prstGeom>
          <a:noFill/>
        </p:spPr>
      </p:pic>
      <p:grpSp>
        <p:nvGrpSpPr>
          <p:cNvPr id="17" name="Группа 16"/>
          <p:cNvGrpSpPr/>
          <p:nvPr/>
        </p:nvGrpSpPr>
        <p:grpSpPr>
          <a:xfrm>
            <a:off x="4355976" y="5157192"/>
            <a:ext cx="856075" cy="1296144"/>
            <a:chOff x="7452320" y="1628800"/>
            <a:chExt cx="856075" cy="1296144"/>
          </a:xfrm>
        </p:grpSpPr>
        <p:sp>
          <p:nvSpPr>
            <p:cNvPr id="18" name="Пятиугольник 17"/>
            <p:cNvSpPr/>
            <p:nvPr/>
          </p:nvSpPr>
          <p:spPr>
            <a:xfrm rot="10800000">
              <a:off x="7452320" y="1628800"/>
              <a:ext cx="432048" cy="1296144"/>
            </a:xfrm>
            <a:prstGeom prst="homePlate">
              <a:avLst>
                <a:gd name="adj" fmla="val 47888"/>
              </a:avLst>
            </a:prstGeom>
            <a:solidFill>
              <a:schemeClr val="bg2">
                <a:lumMod val="50000"/>
              </a:schemeClr>
            </a:solidFill>
            <a:ln>
              <a:solidFill>
                <a:schemeClr val="bg2">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9" name="TextBox 18"/>
            <p:cNvSpPr txBox="1"/>
            <p:nvPr/>
          </p:nvSpPr>
          <p:spPr>
            <a:xfrm>
              <a:off x="7884368" y="1628800"/>
              <a:ext cx="424027" cy="1296144"/>
            </a:xfrm>
            <a:prstGeom prst="rect">
              <a:avLst/>
            </a:prstGeom>
            <a:noFill/>
          </p:spPr>
          <p:txBody>
            <a:bodyPr vert="wordArtVert" wrap="square" rtlCol="0">
              <a:spAutoFit/>
            </a:bodyPr>
            <a:lstStyle/>
            <a:p>
              <a:r>
                <a:rPr lang="ru-RU" sz="1600" b="1" dirty="0" smtClean="0">
                  <a:solidFill>
                    <a:schemeClr val="bg2">
                      <a:lumMod val="25000"/>
                    </a:schemeClr>
                  </a:solidFill>
                  <a:latin typeface="Lucida Console" pitchFamily="49" charset="0"/>
                </a:rPr>
                <a:t>ответ</a:t>
              </a:r>
              <a:endParaRPr lang="ru-RU" sz="1600" b="1" dirty="0">
                <a:solidFill>
                  <a:schemeClr val="bg2">
                    <a:lumMod val="25000"/>
                  </a:schemeClr>
                </a:solidFill>
                <a:latin typeface="Lucida Console" pitchFamily="49" charset="0"/>
              </a:endParaRPr>
            </a:p>
          </p:txBody>
        </p:sp>
      </p:grpSp>
      <p:sp>
        <p:nvSpPr>
          <p:cNvPr id="22" name="Загнутый угол 21"/>
          <p:cNvSpPr/>
          <p:nvPr/>
        </p:nvSpPr>
        <p:spPr>
          <a:xfrm>
            <a:off x="179512" y="1052736"/>
            <a:ext cx="3960440" cy="5472608"/>
          </a:xfrm>
          <a:prstGeom prst="foldedCorner">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i="1" dirty="0" smtClean="0">
                <a:solidFill>
                  <a:schemeClr val="bg2">
                    <a:lumMod val="25000"/>
                  </a:schemeClr>
                </a:solidFill>
              </a:rPr>
              <a:t>Максим уменьшил давление ручек на ладонь, увеличив с помощью бумаги площадь их соприкосновения</a:t>
            </a:r>
            <a:endParaRPr lang="ru-RU" sz="2400" i="1" dirty="0">
              <a:solidFill>
                <a:schemeClr val="bg2">
                  <a:lumMod val="25000"/>
                </a:schemeClr>
              </a:solidFill>
            </a:endParaRPr>
          </a:p>
        </p:txBody>
      </p:sp>
    </p:spTree>
  </p:cSld>
  <p:clrMapOvr>
    <a:masterClrMapping/>
  </p:clrMapOvr>
  <p:transition spd="med" advClick="0">
    <p:circle/>
  </p:transition>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upLeft)">
                                      <p:cBhvr>
                                        <p:cTn id="7" dur="1000"/>
                                        <p:tgtEl>
                                          <p:spTgt spid="22"/>
                                        </p:tgtEl>
                                      </p:cBhvr>
                                    </p:animEffect>
                                  </p:childTnLst>
                                </p:cTn>
                              </p:par>
                            </p:childTnLst>
                          </p:cTn>
                        </p:par>
                      </p:childTnLst>
                    </p:cTn>
                  </p:par>
                </p:childTnLst>
              </p:cTn>
              <p:nextCondLst>
                <p:cond evt="onClick" delay="0">
                  <p:tgtEl>
                    <p:spTgt spid="17"/>
                  </p:tgtEl>
                </p:cond>
              </p:nextCondLst>
            </p:seq>
          </p:childTnLst>
        </p:cTn>
      </p:par>
    </p:tnLst>
    <p:bldLst>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27"/>
          <p:cNvGrpSpPr/>
          <p:nvPr/>
        </p:nvGrpSpPr>
        <p:grpSpPr>
          <a:xfrm>
            <a:off x="0" y="0"/>
            <a:ext cx="9144000" cy="722243"/>
            <a:chOff x="0" y="0"/>
            <a:chExt cx="9144000" cy="722243"/>
          </a:xfrm>
        </p:grpSpPr>
        <p:pic>
          <p:nvPicPr>
            <p:cNvPr id="29"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0" y="0"/>
              <a:ext cx="1547664" cy="722243"/>
            </a:xfrm>
            <a:prstGeom prst="rect">
              <a:avLst/>
            </a:prstGeom>
            <a:noFill/>
          </p:spPr>
        </p:pic>
        <p:pic>
          <p:nvPicPr>
            <p:cNvPr id="30"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1504684" y="0"/>
              <a:ext cx="1547664" cy="722243"/>
            </a:xfrm>
            <a:prstGeom prst="rect">
              <a:avLst/>
            </a:prstGeom>
            <a:noFill/>
          </p:spPr>
        </p:pic>
        <p:pic>
          <p:nvPicPr>
            <p:cNvPr id="31"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3002338" y="0"/>
              <a:ext cx="1547664" cy="722243"/>
            </a:xfrm>
            <a:prstGeom prst="rect">
              <a:avLst/>
            </a:prstGeom>
            <a:noFill/>
          </p:spPr>
        </p:pic>
        <p:pic>
          <p:nvPicPr>
            <p:cNvPr id="32"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4500554" y="0"/>
              <a:ext cx="1547664" cy="722243"/>
            </a:xfrm>
            <a:prstGeom prst="rect">
              <a:avLst/>
            </a:prstGeom>
            <a:noFill/>
          </p:spPr>
        </p:pic>
        <p:pic>
          <p:nvPicPr>
            <p:cNvPr id="33"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6013284" y="0"/>
              <a:ext cx="1547664" cy="722243"/>
            </a:xfrm>
            <a:prstGeom prst="rect">
              <a:avLst/>
            </a:prstGeom>
            <a:noFill/>
          </p:spPr>
        </p:pic>
        <p:pic>
          <p:nvPicPr>
            <p:cNvPr id="34"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7511500" y="0"/>
              <a:ext cx="1547664" cy="722243"/>
            </a:xfrm>
            <a:prstGeom prst="rect">
              <a:avLst/>
            </a:prstGeom>
            <a:noFill/>
          </p:spPr>
        </p:pic>
        <p:pic>
          <p:nvPicPr>
            <p:cNvPr id="35"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0961" r="61523" b="11060"/>
            <a:stretch>
              <a:fillRect/>
            </a:stretch>
          </p:blipFill>
          <p:spPr bwMode="auto">
            <a:xfrm>
              <a:off x="8964488" y="0"/>
              <a:ext cx="179512" cy="722243"/>
            </a:xfrm>
            <a:prstGeom prst="rect">
              <a:avLst/>
            </a:prstGeom>
            <a:noFill/>
          </p:spPr>
        </p:pic>
        <p:sp>
          <p:nvSpPr>
            <p:cNvPr id="36" name="Прямоугольник 35"/>
            <p:cNvSpPr/>
            <p:nvPr/>
          </p:nvSpPr>
          <p:spPr>
            <a:xfrm>
              <a:off x="2294" y="134910"/>
              <a:ext cx="9141706" cy="4680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bg2">
                      <a:lumMod val="25000"/>
                    </a:schemeClr>
                  </a:solidFill>
                  <a:latin typeface="Times New Roman Math" pitchFamily="18" charset="0"/>
                  <a:cs typeface="Times New Roman Math" pitchFamily="18" charset="0"/>
                </a:rPr>
                <a:t>Вопрос </a:t>
              </a:r>
              <a:r>
                <a:rPr lang="ru-RU" sz="3200" b="1" i="1" dirty="0" smtClean="0">
                  <a:solidFill>
                    <a:schemeClr val="bg2">
                      <a:lumMod val="25000"/>
                    </a:schemeClr>
                  </a:solidFill>
                  <a:latin typeface="Times New Roman Math" pitchFamily="18" charset="0"/>
                  <a:cs typeface="Times New Roman Math" pitchFamily="18" charset="0"/>
                </a:rPr>
                <a:t>16</a:t>
              </a:r>
              <a:endParaRPr lang="ru-RU" sz="3200" b="1" i="1" dirty="0">
                <a:solidFill>
                  <a:schemeClr val="bg2">
                    <a:lumMod val="25000"/>
                  </a:schemeClr>
                </a:solidFill>
                <a:latin typeface="Times New Roman Math" pitchFamily="18" charset="0"/>
                <a:cs typeface="Times New Roman Math" pitchFamily="18" charset="0"/>
              </a:endParaRPr>
            </a:p>
          </p:txBody>
        </p:sp>
      </p:grpSp>
      <p:sp>
        <p:nvSpPr>
          <p:cNvPr id="26" name="Прямоугольник 25"/>
          <p:cNvSpPr/>
          <p:nvPr/>
        </p:nvSpPr>
        <p:spPr>
          <a:xfrm>
            <a:off x="179512" y="4509120"/>
            <a:ext cx="8784976" cy="400110"/>
          </a:xfrm>
          <a:prstGeom prst="rect">
            <a:avLst/>
          </a:prstGeom>
        </p:spPr>
        <p:txBody>
          <a:bodyPr wrap="square">
            <a:spAutoFit/>
          </a:bodyPr>
          <a:lstStyle/>
          <a:p>
            <a:pPr lvl="0" algn="just">
              <a:spcBef>
                <a:spcPct val="20000"/>
              </a:spcBef>
              <a:buClr>
                <a:srgbClr val="94B6D2"/>
              </a:buClr>
              <a:buSzPct val="80000"/>
            </a:pPr>
            <a:endParaRPr lang="en-US" sz="2000" dirty="0">
              <a:solidFill>
                <a:srgbClr val="C00000"/>
              </a:solidFill>
              <a:latin typeface="Arial" pitchFamily="34" charset="0"/>
              <a:cs typeface="Arial" pitchFamily="34" charset="0"/>
            </a:endParaRPr>
          </a:p>
        </p:txBody>
      </p:sp>
      <p:sp>
        <p:nvSpPr>
          <p:cNvPr id="15" name="Прямоугольник 14"/>
          <p:cNvSpPr/>
          <p:nvPr/>
        </p:nvSpPr>
        <p:spPr>
          <a:xfrm>
            <a:off x="395536" y="4365104"/>
            <a:ext cx="8424936" cy="400110"/>
          </a:xfrm>
          <a:prstGeom prst="rect">
            <a:avLst/>
          </a:prstGeom>
        </p:spPr>
        <p:txBody>
          <a:bodyPr wrap="square">
            <a:spAutoFit/>
          </a:bodyPr>
          <a:lstStyle/>
          <a:p>
            <a:r>
              <a:rPr lang="ru-RU" sz="2000" dirty="0" smtClean="0">
                <a:solidFill>
                  <a:prstClr val="black"/>
                </a:solidFill>
                <a:latin typeface="Arial" pitchFamily="34" charset="0"/>
                <a:ea typeface="+mj-ea"/>
                <a:cs typeface="Arial" pitchFamily="34" charset="0"/>
              </a:rPr>
              <a:t>  </a:t>
            </a:r>
            <a:endParaRPr lang="ru-RU" sz="2000" dirty="0">
              <a:latin typeface="Arial" pitchFamily="34" charset="0"/>
              <a:cs typeface="Arial" pitchFamily="34" charset="0"/>
            </a:endParaRPr>
          </a:p>
        </p:txBody>
      </p:sp>
      <p:sp>
        <p:nvSpPr>
          <p:cNvPr id="16" name="Прямоугольник 15"/>
          <p:cNvSpPr/>
          <p:nvPr/>
        </p:nvSpPr>
        <p:spPr>
          <a:xfrm>
            <a:off x="467544" y="4221087"/>
            <a:ext cx="8352928" cy="369332"/>
          </a:xfrm>
          <a:prstGeom prst="rect">
            <a:avLst/>
          </a:prstGeom>
        </p:spPr>
        <p:txBody>
          <a:bodyPr wrap="square">
            <a:spAutoFit/>
          </a:bodyPr>
          <a:lstStyle/>
          <a:p>
            <a:endParaRPr lang="ru-RU" dirty="0"/>
          </a:p>
        </p:txBody>
      </p:sp>
      <p:pic>
        <p:nvPicPr>
          <p:cNvPr id="21" name="Picture 4" descr="D:\Мои документы\Мои рисунки\физ карт\compas-300x234.jpg">
            <a:hlinkClick r:id="rId3" action="ppaction://hlinksldjump"/>
          </p:cNvPr>
          <p:cNvPicPr>
            <a:picLocks noChangeAspect="1" noChangeArrowheads="1"/>
          </p:cNvPicPr>
          <p:nvPr/>
        </p:nvPicPr>
        <p:blipFill>
          <a:blip r:embed="rId4" cstate="print">
            <a:clrChange>
              <a:clrFrom>
                <a:srgbClr val="FDFDFD"/>
              </a:clrFrom>
              <a:clrTo>
                <a:srgbClr val="FDFDFD">
                  <a:alpha val="0"/>
                </a:srgbClr>
              </a:clrTo>
            </a:clrChange>
            <a:lum contrast="10000"/>
          </a:blip>
          <a:srcRect l="8518" r="16734"/>
          <a:stretch>
            <a:fillRect/>
          </a:stretch>
        </p:blipFill>
        <p:spPr bwMode="auto">
          <a:xfrm flipH="1">
            <a:off x="8446159" y="77274"/>
            <a:ext cx="594809" cy="620688"/>
          </a:xfrm>
          <a:prstGeom prst="rect">
            <a:avLst/>
          </a:prstGeom>
          <a:noFill/>
        </p:spPr>
      </p:pic>
      <p:pic>
        <p:nvPicPr>
          <p:cNvPr id="4099" name="Picture 3" descr="D:\Мои документы\Сообщество учителей физики\физика\игры\Конкурс знатоков физики\0377747.jpg"/>
          <p:cNvPicPr>
            <a:picLocks noChangeAspect="1" noChangeArrowheads="1"/>
          </p:cNvPicPr>
          <p:nvPr/>
        </p:nvPicPr>
        <p:blipFill>
          <a:blip r:embed="rId5" cstate="print">
            <a:lum bright="10000" contrast="10000"/>
          </a:blip>
          <a:srcRect/>
          <a:stretch>
            <a:fillRect/>
          </a:stretch>
        </p:blipFill>
        <p:spPr bwMode="auto">
          <a:xfrm>
            <a:off x="323528" y="1340768"/>
            <a:ext cx="4464496" cy="3773944"/>
          </a:xfrm>
          <a:prstGeom prst="rect">
            <a:avLst/>
          </a:prstGeom>
          <a:noFill/>
        </p:spPr>
      </p:pic>
      <p:sp>
        <p:nvSpPr>
          <p:cNvPr id="19" name="Прямоугольник 18"/>
          <p:cNvSpPr/>
          <p:nvPr/>
        </p:nvSpPr>
        <p:spPr>
          <a:xfrm>
            <a:off x="5076056" y="1988840"/>
            <a:ext cx="3851920" cy="1323439"/>
          </a:xfrm>
          <a:prstGeom prst="rect">
            <a:avLst/>
          </a:prstGeom>
        </p:spPr>
        <p:txBody>
          <a:bodyPr wrap="square">
            <a:spAutoFit/>
          </a:bodyPr>
          <a:lstStyle/>
          <a:p>
            <a:r>
              <a:rPr lang="ru-RU" sz="2000" b="1" i="1" dirty="0" smtClean="0">
                <a:solidFill>
                  <a:schemeClr val="bg2">
                    <a:lumMod val="25000"/>
                  </a:schemeClr>
                </a:solidFill>
                <a:latin typeface="Arial" pitchFamily="34" charset="0"/>
                <a:cs typeface="Arial" pitchFamily="34" charset="0"/>
              </a:rPr>
              <a:t>Мама сварила сосиски. При варке сосиска треснула вдоль, а не поперек. </a:t>
            </a:r>
            <a:r>
              <a:rPr lang="ru-RU" sz="2000" b="1" i="1" dirty="0" smtClean="0">
                <a:solidFill>
                  <a:srgbClr val="C00000"/>
                </a:solidFill>
                <a:latin typeface="Arial" pitchFamily="34" charset="0"/>
                <a:cs typeface="Arial" pitchFamily="34" charset="0"/>
              </a:rPr>
              <a:t>Почему?</a:t>
            </a:r>
            <a:endParaRPr lang="ru-RU" sz="2000" dirty="0">
              <a:latin typeface="Arial" pitchFamily="34" charset="0"/>
              <a:cs typeface="Arial" pitchFamily="34" charset="0"/>
            </a:endParaRPr>
          </a:p>
        </p:txBody>
      </p:sp>
      <p:grpSp>
        <p:nvGrpSpPr>
          <p:cNvPr id="17" name="Группа 16"/>
          <p:cNvGrpSpPr/>
          <p:nvPr/>
        </p:nvGrpSpPr>
        <p:grpSpPr>
          <a:xfrm>
            <a:off x="5148064" y="3789040"/>
            <a:ext cx="856075" cy="1296144"/>
            <a:chOff x="7452320" y="1628800"/>
            <a:chExt cx="856075" cy="1296144"/>
          </a:xfrm>
        </p:grpSpPr>
        <p:sp>
          <p:nvSpPr>
            <p:cNvPr id="18" name="Пятиугольник 17"/>
            <p:cNvSpPr/>
            <p:nvPr/>
          </p:nvSpPr>
          <p:spPr>
            <a:xfrm rot="10800000">
              <a:off x="7452320" y="1628800"/>
              <a:ext cx="432048" cy="1296144"/>
            </a:xfrm>
            <a:prstGeom prst="homePlate">
              <a:avLst>
                <a:gd name="adj" fmla="val 47888"/>
              </a:avLst>
            </a:prstGeom>
            <a:solidFill>
              <a:schemeClr val="bg2">
                <a:lumMod val="50000"/>
              </a:schemeClr>
            </a:solidFill>
            <a:ln>
              <a:solidFill>
                <a:schemeClr val="bg2">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0" name="TextBox 19"/>
            <p:cNvSpPr txBox="1"/>
            <p:nvPr/>
          </p:nvSpPr>
          <p:spPr>
            <a:xfrm>
              <a:off x="7884368" y="1628800"/>
              <a:ext cx="424027" cy="1296144"/>
            </a:xfrm>
            <a:prstGeom prst="rect">
              <a:avLst/>
            </a:prstGeom>
            <a:noFill/>
          </p:spPr>
          <p:txBody>
            <a:bodyPr vert="wordArtVert" wrap="square" rtlCol="0">
              <a:spAutoFit/>
            </a:bodyPr>
            <a:lstStyle/>
            <a:p>
              <a:r>
                <a:rPr lang="ru-RU" sz="1600" b="1" dirty="0" smtClean="0">
                  <a:solidFill>
                    <a:schemeClr val="bg2">
                      <a:lumMod val="25000"/>
                    </a:schemeClr>
                  </a:solidFill>
                  <a:latin typeface="Lucida Console" pitchFamily="49" charset="0"/>
                </a:rPr>
                <a:t>ответ</a:t>
              </a:r>
              <a:endParaRPr lang="ru-RU" sz="1600" b="1" dirty="0">
                <a:solidFill>
                  <a:schemeClr val="bg2">
                    <a:lumMod val="25000"/>
                  </a:schemeClr>
                </a:solidFill>
                <a:latin typeface="Lucida Console" pitchFamily="49" charset="0"/>
              </a:endParaRPr>
            </a:p>
          </p:txBody>
        </p:sp>
      </p:grpSp>
      <p:sp>
        <p:nvSpPr>
          <p:cNvPr id="22" name="Загнутый угол 21"/>
          <p:cNvSpPr/>
          <p:nvPr/>
        </p:nvSpPr>
        <p:spPr>
          <a:xfrm>
            <a:off x="179512" y="1268760"/>
            <a:ext cx="4680520" cy="4536504"/>
          </a:xfrm>
          <a:prstGeom prst="foldedCorner">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i="1" dirty="0" smtClean="0">
                <a:solidFill>
                  <a:schemeClr val="bg2">
                    <a:lumMod val="25000"/>
                  </a:schemeClr>
                </a:solidFill>
              </a:rPr>
              <a:t>Площадь сечения сосиски вдоль больше, чем поперек. А сила давления будет равна </a:t>
            </a:r>
            <a:r>
              <a:rPr lang="en-US" sz="2400" i="1" dirty="0" smtClean="0">
                <a:solidFill>
                  <a:schemeClr val="bg2">
                    <a:lumMod val="25000"/>
                  </a:schemeClr>
                </a:solidFill>
              </a:rPr>
              <a:t>F = P · S</a:t>
            </a:r>
            <a:r>
              <a:rPr lang="ru-RU" sz="2400" i="1" dirty="0" smtClean="0">
                <a:solidFill>
                  <a:schemeClr val="bg2">
                    <a:lumMod val="25000"/>
                  </a:schemeClr>
                </a:solidFill>
              </a:rPr>
              <a:t>. Сила давления воды на продольное сечение больше, чем на поперечное сечение, поэтому сосиска треснет вдоль, а не поперек.</a:t>
            </a:r>
            <a:endParaRPr lang="ru-RU" sz="2400" i="1" dirty="0">
              <a:solidFill>
                <a:schemeClr val="bg2">
                  <a:lumMod val="25000"/>
                </a:schemeClr>
              </a:solidFill>
            </a:endParaRPr>
          </a:p>
        </p:txBody>
      </p:sp>
    </p:spTree>
  </p:cSld>
  <p:clrMapOvr>
    <a:masterClrMapping/>
  </p:clrMapOvr>
  <p:transition spd="med" advClick="0">
    <p:circle/>
  </p:transition>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upLeft)">
                                      <p:cBhvr>
                                        <p:cTn id="7" dur="1000"/>
                                        <p:tgtEl>
                                          <p:spTgt spid="22"/>
                                        </p:tgtEl>
                                      </p:cBhvr>
                                    </p:animEffect>
                                  </p:childTnLst>
                                </p:cTn>
                              </p:par>
                            </p:childTnLst>
                          </p:cTn>
                        </p:par>
                      </p:childTnLst>
                    </p:cTn>
                  </p:par>
                </p:childTnLst>
              </p:cTn>
              <p:nextCondLst>
                <p:cond evt="onClick" delay="0">
                  <p:tgtEl>
                    <p:spTgt spid="17"/>
                  </p:tgtEl>
                </p:cond>
              </p:nextCondLst>
            </p:seq>
          </p:childTnLst>
        </p:cTn>
      </p:par>
    </p:tnLst>
    <p:bldLst>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27"/>
          <p:cNvGrpSpPr/>
          <p:nvPr/>
        </p:nvGrpSpPr>
        <p:grpSpPr>
          <a:xfrm>
            <a:off x="0" y="0"/>
            <a:ext cx="9144000" cy="722243"/>
            <a:chOff x="0" y="0"/>
            <a:chExt cx="9144000" cy="722243"/>
          </a:xfrm>
        </p:grpSpPr>
        <p:pic>
          <p:nvPicPr>
            <p:cNvPr id="29"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0" y="0"/>
              <a:ext cx="1547664" cy="722243"/>
            </a:xfrm>
            <a:prstGeom prst="rect">
              <a:avLst/>
            </a:prstGeom>
            <a:noFill/>
          </p:spPr>
        </p:pic>
        <p:pic>
          <p:nvPicPr>
            <p:cNvPr id="30"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1504684" y="0"/>
              <a:ext cx="1547664" cy="722243"/>
            </a:xfrm>
            <a:prstGeom prst="rect">
              <a:avLst/>
            </a:prstGeom>
            <a:noFill/>
          </p:spPr>
        </p:pic>
        <p:pic>
          <p:nvPicPr>
            <p:cNvPr id="31"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3002338" y="0"/>
              <a:ext cx="1547664" cy="722243"/>
            </a:xfrm>
            <a:prstGeom prst="rect">
              <a:avLst/>
            </a:prstGeom>
            <a:noFill/>
          </p:spPr>
        </p:pic>
        <p:pic>
          <p:nvPicPr>
            <p:cNvPr id="32"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4500554" y="0"/>
              <a:ext cx="1547664" cy="722243"/>
            </a:xfrm>
            <a:prstGeom prst="rect">
              <a:avLst/>
            </a:prstGeom>
            <a:noFill/>
          </p:spPr>
        </p:pic>
        <p:pic>
          <p:nvPicPr>
            <p:cNvPr id="33"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6013284" y="0"/>
              <a:ext cx="1547664" cy="722243"/>
            </a:xfrm>
            <a:prstGeom prst="rect">
              <a:avLst/>
            </a:prstGeom>
            <a:noFill/>
          </p:spPr>
        </p:pic>
        <p:pic>
          <p:nvPicPr>
            <p:cNvPr id="34"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7511500" y="0"/>
              <a:ext cx="1547664" cy="722243"/>
            </a:xfrm>
            <a:prstGeom prst="rect">
              <a:avLst/>
            </a:prstGeom>
            <a:noFill/>
          </p:spPr>
        </p:pic>
        <p:pic>
          <p:nvPicPr>
            <p:cNvPr id="35"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0961" r="61523" b="11060"/>
            <a:stretch>
              <a:fillRect/>
            </a:stretch>
          </p:blipFill>
          <p:spPr bwMode="auto">
            <a:xfrm>
              <a:off x="8964488" y="0"/>
              <a:ext cx="179512" cy="722243"/>
            </a:xfrm>
            <a:prstGeom prst="rect">
              <a:avLst/>
            </a:prstGeom>
            <a:noFill/>
          </p:spPr>
        </p:pic>
        <p:sp>
          <p:nvSpPr>
            <p:cNvPr id="36" name="Прямоугольник 35"/>
            <p:cNvSpPr/>
            <p:nvPr/>
          </p:nvSpPr>
          <p:spPr>
            <a:xfrm>
              <a:off x="2294" y="134910"/>
              <a:ext cx="9141706" cy="4680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bg2">
                      <a:lumMod val="25000"/>
                    </a:schemeClr>
                  </a:solidFill>
                  <a:latin typeface="Times New Roman Math" pitchFamily="18" charset="0"/>
                  <a:cs typeface="Times New Roman Math" pitchFamily="18" charset="0"/>
                </a:rPr>
                <a:t>Вопрос </a:t>
              </a:r>
              <a:r>
                <a:rPr lang="ru-RU" sz="3200" b="1" i="1" dirty="0" smtClean="0">
                  <a:solidFill>
                    <a:schemeClr val="bg2">
                      <a:lumMod val="25000"/>
                    </a:schemeClr>
                  </a:solidFill>
                  <a:latin typeface="Times New Roman Math" pitchFamily="18" charset="0"/>
                  <a:cs typeface="Times New Roman Math" pitchFamily="18" charset="0"/>
                </a:rPr>
                <a:t>17</a:t>
              </a:r>
              <a:endParaRPr lang="ru-RU" sz="3200" b="1" i="1" dirty="0">
                <a:solidFill>
                  <a:schemeClr val="bg2">
                    <a:lumMod val="25000"/>
                  </a:schemeClr>
                </a:solidFill>
                <a:latin typeface="Times New Roman Math" pitchFamily="18" charset="0"/>
                <a:cs typeface="Times New Roman Math" pitchFamily="18" charset="0"/>
              </a:endParaRPr>
            </a:p>
          </p:txBody>
        </p:sp>
      </p:grpSp>
      <p:sp>
        <p:nvSpPr>
          <p:cNvPr id="26" name="Прямоугольник 25"/>
          <p:cNvSpPr/>
          <p:nvPr/>
        </p:nvSpPr>
        <p:spPr>
          <a:xfrm>
            <a:off x="179512" y="4509120"/>
            <a:ext cx="8784976" cy="400110"/>
          </a:xfrm>
          <a:prstGeom prst="rect">
            <a:avLst/>
          </a:prstGeom>
        </p:spPr>
        <p:txBody>
          <a:bodyPr wrap="square">
            <a:spAutoFit/>
          </a:bodyPr>
          <a:lstStyle/>
          <a:p>
            <a:pPr lvl="0" algn="just">
              <a:spcBef>
                <a:spcPct val="20000"/>
              </a:spcBef>
              <a:buClr>
                <a:srgbClr val="94B6D2"/>
              </a:buClr>
              <a:buSzPct val="80000"/>
            </a:pPr>
            <a:endParaRPr lang="en-US" sz="2000" dirty="0">
              <a:solidFill>
                <a:srgbClr val="C00000"/>
              </a:solidFill>
              <a:latin typeface="Arial" pitchFamily="34" charset="0"/>
              <a:cs typeface="Arial" pitchFamily="34" charset="0"/>
            </a:endParaRPr>
          </a:p>
        </p:txBody>
      </p:sp>
      <p:sp>
        <p:nvSpPr>
          <p:cNvPr id="15" name="Прямоугольник 14"/>
          <p:cNvSpPr/>
          <p:nvPr/>
        </p:nvSpPr>
        <p:spPr>
          <a:xfrm>
            <a:off x="395536" y="4365104"/>
            <a:ext cx="8424936" cy="400110"/>
          </a:xfrm>
          <a:prstGeom prst="rect">
            <a:avLst/>
          </a:prstGeom>
        </p:spPr>
        <p:txBody>
          <a:bodyPr wrap="square">
            <a:spAutoFit/>
          </a:bodyPr>
          <a:lstStyle/>
          <a:p>
            <a:r>
              <a:rPr lang="ru-RU" sz="2000" dirty="0" smtClean="0">
                <a:solidFill>
                  <a:prstClr val="black"/>
                </a:solidFill>
                <a:latin typeface="Arial" pitchFamily="34" charset="0"/>
                <a:ea typeface="+mj-ea"/>
                <a:cs typeface="Arial" pitchFamily="34" charset="0"/>
              </a:rPr>
              <a:t>  </a:t>
            </a:r>
            <a:endParaRPr lang="ru-RU" sz="2000" dirty="0">
              <a:latin typeface="Arial" pitchFamily="34" charset="0"/>
              <a:cs typeface="Arial" pitchFamily="34" charset="0"/>
            </a:endParaRPr>
          </a:p>
        </p:txBody>
      </p:sp>
      <p:sp>
        <p:nvSpPr>
          <p:cNvPr id="16" name="Прямоугольник 15"/>
          <p:cNvSpPr/>
          <p:nvPr/>
        </p:nvSpPr>
        <p:spPr>
          <a:xfrm>
            <a:off x="467544" y="4221087"/>
            <a:ext cx="8352928" cy="369332"/>
          </a:xfrm>
          <a:prstGeom prst="rect">
            <a:avLst/>
          </a:prstGeom>
        </p:spPr>
        <p:txBody>
          <a:bodyPr wrap="square">
            <a:spAutoFit/>
          </a:bodyPr>
          <a:lstStyle/>
          <a:p>
            <a:endParaRPr lang="ru-RU" dirty="0"/>
          </a:p>
        </p:txBody>
      </p:sp>
      <p:sp>
        <p:nvSpPr>
          <p:cNvPr id="20" name="Прямоугольник 19"/>
          <p:cNvSpPr/>
          <p:nvPr/>
        </p:nvSpPr>
        <p:spPr>
          <a:xfrm>
            <a:off x="5436096" y="908720"/>
            <a:ext cx="3384376" cy="5324535"/>
          </a:xfrm>
          <a:prstGeom prst="rect">
            <a:avLst/>
          </a:prstGeom>
        </p:spPr>
        <p:txBody>
          <a:bodyPr wrap="square">
            <a:spAutoFit/>
          </a:bodyPr>
          <a:lstStyle/>
          <a:p>
            <a:pPr algn="just">
              <a:buNone/>
            </a:pPr>
            <a:r>
              <a:rPr lang="ru-RU" sz="2000" dirty="0" smtClean="0">
                <a:solidFill>
                  <a:schemeClr val="bg2">
                    <a:lumMod val="25000"/>
                  </a:schemeClr>
                </a:solidFill>
                <a:latin typeface="Arial" pitchFamily="34" charset="0"/>
                <a:cs typeface="Arial" pitchFamily="34" charset="0"/>
              </a:rPr>
              <a:t>Во время первой мировой войны, как сообщали газеты, с французским летчиком произошел совершенно необычный случай. Летая на высоте   2 км, летчик заметил, что близ его лица движется какой-то легкий предмет. Думая, что это насекомое, летчик проворно схватил его рукой. Представьте изумление летчика, когда оказалось, что он поймал германскую боевую пулю! </a:t>
            </a:r>
            <a:r>
              <a:rPr lang="ru-RU" sz="2000" dirty="0" smtClean="0">
                <a:solidFill>
                  <a:srgbClr val="0070C0"/>
                </a:solidFill>
                <a:latin typeface="Arial" pitchFamily="34" charset="0"/>
                <a:cs typeface="Arial" pitchFamily="34" charset="0"/>
              </a:rPr>
              <a:t/>
            </a:r>
            <a:br>
              <a:rPr lang="ru-RU" sz="2000" dirty="0" smtClean="0">
                <a:solidFill>
                  <a:srgbClr val="0070C0"/>
                </a:solidFill>
                <a:latin typeface="Arial" pitchFamily="34" charset="0"/>
                <a:cs typeface="Arial" pitchFamily="34" charset="0"/>
              </a:rPr>
            </a:br>
            <a:r>
              <a:rPr lang="ru-RU" sz="2000" dirty="0" smtClean="0">
                <a:solidFill>
                  <a:srgbClr val="C00000"/>
                </a:solidFill>
                <a:latin typeface="Arial" pitchFamily="34" charset="0"/>
                <a:cs typeface="Arial" pitchFamily="34" charset="0"/>
              </a:rPr>
              <a:t>Возможно ли такое? Если возможно, то когда и как?</a:t>
            </a:r>
            <a:endParaRPr lang="ru-RU" sz="2000" dirty="0">
              <a:latin typeface="Arial" pitchFamily="34" charset="0"/>
              <a:cs typeface="Arial" pitchFamily="34" charset="0"/>
            </a:endParaRPr>
          </a:p>
        </p:txBody>
      </p:sp>
      <p:pic>
        <p:nvPicPr>
          <p:cNvPr id="21" name="Picture 4" descr="D:\Мои документы\Мои рисунки\физ карт\compas-300x234.jpg">
            <a:hlinkClick r:id="rId3" action="ppaction://hlinksldjump"/>
          </p:cNvPr>
          <p:cNvPicPr>
            <a:picLocks noChangeAspect="1" noChangeArrowheads="1"/>
          </p:cNvPicPr>
          <p:nvPr/>
        </p:nvPicPr>
        <p:blipFill>
          <a:blip r:embed="rId4" cstate="print">
            <a:clrChange>
              <a:clrFrom>
                <a:srgbClr val="FDFDFD"/>
              </a:clrFrom>
              <a:clrTo>
                <a:srgbClr val="FDFDFD">
                  <a:alpha val="0"/>
                </a:srgbClr>
              </a:clrTo>
            </a:clrChange>
            <a:lum contrast="10000"/>
          </a:blip>
          <a:srcRect l="8518" r="16734"/>
          <a:stretch>
            <a:fillRect/>
          </a:stretch>
        </p:blipFill>
        <p:spPr bwMode="auto">
          <a:xfrm flipH="1">
            <a:off x="8446159" y="77274"/>
            <a:ext cx="594809" cy="620688"/>
          </a:xfrm>
          <a:prstGeom prst="rect">
            <a:avLst/>
          </a:prstGeom>
          <a:noFill/>
        </p:spPr>
      </p:pic>
      <p:pic>
        <p:nvPicPr>
          <p:cNvPr id="5122" name="Picture 2" descr="D:\Мои документы\Сообщество учителей физики\физика\игры\Конкурс знатоков физики\samolety-pervoy-mirovoy-voyni-strani-antanti-44.jpg"/>
          <p:cNvPicPr>
            <a:picLocks noChangeAspect="1" noChangeArrowheads="1"/>
          </p:cNvPicPr>
          <p:nvPr/>
        </p:nvPicPr>
        <p:blipFill>
          <a:blip r:embed="rId5" cstate="print"/>
          <a:srcRect l="3048"/>
          <a:stretch>
            <a:fillRect/>
          </a:stretch>
        </p:blipFill>
        <p:spPr bwMode="auto">
          <a:xfrm>
            <a:off x="251520" y="980728"/>
            <a:ext cx="4752528" cy="3915090"/>
          </a:xfrm>
          <a:prstGeom prst="rect">
            <a:avLst/>
          </a:prstGeom>
          <a:noFill/>
        </p:spPr>
      </p:pic>
      <p:grpSp>
        <p:nvGrpSpPr>
          <p:cNvPr id="17" name="Группа 16"/>
          <p:cNvGrpSpPr/>
          <p:nvPr/>
        </p:nvGrpSpPr>
        <p:grpSpPr>
          <a:xfrm>
            <a:off x="4644008" y="5301208"/>
            <a:ext cx="496035" cy="1368152"/>
            <a:chOff x="7452320" y="1556792"/>
            <a:chExt cx="496035" cy="1368152"/>
          </a:xfrm>
        </p:grpSpPr>
        <p:sp>
          <p:nvSpPr>
            <p:cNvPr id="18" name="Пятиугольник 17"/>
            <p:cNvSpPr/>
            <p:nvPr/>
          </p:nvSpPr>
          <p:spPr>
            <a:xfrm rot="10800000">
              <a:off x="7452320" y="1628800"/>
              <a:ext cx="432048" cy="1296144"/>
            </a:xfrm>
            <a:prstGeom prst="homePlate">
              <a:avLst>
                <a:gd name="adj" fmla="val 47888"/>
              </a:avLst>
            </a:prstGeom>
            <a:solidFill>
              <a:schemeClr val="bg2">
                <a:lumMod val="50000"/>
              </a:schemeClr>
            </a:solidFill>
            <a:ln>
              <a:solidFill>
                <a:schemeClr val="bg2">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9" name="TextBox 18"/>
            <p:cNvSpPr txBox="1"/>
            <p:nvPr/>
          </p:nvSpPr>
          <p:spPr>
            <a:xfrm>
              <a:off x="7524328" y="1556792"/>
              <a:ext cx="424027" cy="1296144"/>
            </a:xfrm>
            <a:prstGeom prst="rect">
              <a:avLst/>
            </a:prstGeom>
            <a:noFill/>
          </p:spPr>
          <p:txBody>
            <a:bodyPr vert="wordArtVert" wrap="square" rtlCol="0">
              <a:spAutoFit/>
            </a:bodyPr>
            <a:lstStyle/>
            <a:p>
              <a:r>
                <a:rPr lang="ru-RU" sz="1600" b="1" dirty="0" smtClean="0">
                  <a:solidFill>
                    <a:schemeClr val="bg2">
                      <a:lumMod val="25000"/>
                    </a:schemeClr>
                  </a:solidFill>
                  <a:latin typeface="Lucida Console" pitchFamily="49" charset="0"/>
                </a:rPr>
                <a:t>ответ</a:t>
              </a:r>
              <a:endParaRPr lang="ru-RU" sz="1600" b="1" dirty="0">
                <a:solidFill>
                  <a:schemeClr val="bg2">
                    <a:lumMod val="25000"/>
                  </a:schemeClr>
                </a:solidFill>
                <a:latin typeface="Lucida Console" pitchFamily="49" charset="0"/>
              </a:endParaRPr>
            </a:p>
          </p:txBody>
        </p:sp>
      </p:grpSp>
      <p:sp>
        <p:nvSpPr>
          <p:cNvPr id="22" name="Загнутый угол 21"/>
          <p:cNvSpPr/>
          <p:nvPr/>
        </p:nvSpPr>
        <p:spPr>
          <a:xfrm>
            <a:off x="179512" y="836712"/>
            <a:ext cx="4896544" cy="4752528"/>
          </a:xfrm>
          <a:prstGeom prst="foldedCorner">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i="1" dirty="0" smtClean="0">
                <a:solidFill>
                  <a:schemeClr val="bg2">
                    <a:lumMod val="25000"/>
                  </a:schemeClr>
                </a:solidFill>
              </a:rPr>
              <a:t>Пуля на излете имеет скорость               40 км/ч, а такую скорость развивал и самолет. Значит, может случиться,  что относительно летчика пуля      будет неподвижна или двигаться         едва заметно. Ничего не стоит         тогда схватить  её  рукой, особенно         в перчатках, т. к. пуля при трении                о воздух нагревается. Пуля должна лететь, нагоняя самолет, но не навстречу. </a:t>
            </a:r>
            <a:endParaRPr lang="ru-RU" sz="2000" i="1" dirty="0">
              <a:solidFill>
                <a:schemeClr val="bg2">
                  <a:lumMod val="25000"/>
                </a:schemeClr>
              </a:solidFill>
            </a:endParaRPr>
          </a:p>
        </p:txBody>
      </p:sp>
    </p:spTree>
  </p:cSld>
  <p:clrMapOvr>
    <a:masterClrMapping/>
  </p:clrMapOvr>
  <p:transition spd="med" advClick="0">
    <p:circle/>
  </p:transition>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upLeft)">
                                      <p:cBhvr>
                                        <p:cTn id="7" dur="1000"/>
                                        <p:tgtEl>
                                          <p:spTgt spid="22"/>
                                        </p:tgtEl>
                                      </p:cBhvr>
                                    </p:animEffect>
                                  </p:childTnLst>
                                </p:cTn>
                              </p:par>
                            </p:childTnLst>
                          </p:cTn>
                        </p:par>
                      </p:childTnLst>
                    </p:cTn>
                  </p:par>
                </p:childTnLst>
              </p:cTn>
              <p:nextCondLst>
                <p:cond evt="onClick" delay="0">
                  <p:tgtEl>
                    <p:spTgt spid="17"/>
                  </p:tgtEl>
                </p:cond>
              </p:nextCondLst>
            </p:seq>
          </p:childTnLst>
        </p:cTn>
      </p:par>
    </p:tnLst>
    <p:bldLst>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27"/>
          <p:cNvGrpSpPr/>
          <p:nvPr/>
        </p:nvGrpSpPr>
        <p:grpSpPr>
          <a:xfrm>
            <a:off x="0" y="0"/>
            <a:ext cx="9144000" cy="722243"/>
            <a:chOff x="0" y="0"/>
            <a:chExt cx="9144000" cy="722243"/>
          </a:xfrm>
        </p:grpSpPr>
        <p:pic>
          <p:nvPicPr>
            <p:cNvPr id="29"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0" y="0"/>
              <a:ext cx="1547664" cy="722243"/>
            </a:xfrm>
            <a:prstGeom prst="rect">
              <a:avLst/>
            </a:prstGeom>
            <a:noFill/>
          </p:spPr>
        </p:pic>
        <p:pic>
          <p:nvPicPr>
            <p:cNvPr id="30"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1504684" y="0"/>
              <a:ext cx="1547664" cy="722243"/>
            </a:xfrm>
            <a:prstGeom prst="rect">
              <a:avLst/>
            </a:prstGeom>
            <a:noFill/>
          </p:spPr>
        </p:pic>
        <p:pic>
          <p:nvPicPr>
            <p:cNvPr id="31"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3002338" y="0"/>
              <a:ext cx="1547664" cy="722243"/>
            </a:xfrm>
            <a:prstGeom prst="rect">
              <a:avLst/>
            </a:prstGeom>
            <a:noFill/>
          </p:spPr>
        </p:pic>
        <p:pic>
          <p:nvPicPr>
            <p:cNvPr id="32"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4500554" y="0"/>
              <a:ext cx="1547664" cy="722243"/>
            </a:xfrm>
            <a:prstGeom prst="rect">
              <a:avLst/>
            </a:prstGeom>
            <a:noFill/>
          </p:spPr>
        </p:pic>
        <p:pic>
          <p:nvPicPr>
            <p:cNvPr id="33"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6013284" y="0"/>
              <a:ext cx="1547664" cy="722243"/>
            </a:xfrm>
            <a:prstGeom prst="rect">
              <a:avLst/>
            </a:prstGeom>
            <a:noFill/>
          </p:spPr>
        </p:pic>
        <p:pic>
          <p:nvPicPr>
            <p:cNvPr id="34"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7511500" y="0"/>
              <a:ext cx="1547664" cy="722243"/>
            </a:xfrm>
            <a:prstGeom prst="rect">
              <a:avLst/>
            </a:prstGeom>
            <a:noFill/>
          </p:spPr>
        </p:pic>
        <p:pic>
          <p:nvPicPr>
            <p:cNvPr id="35"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0961" r="61523" b="11060"/>
            <a:stretch>
              <a:fillRect/>
            </a:stretch>
          </p:blipFill>
          <p:spPr bwMode="auto">
            <a:xfrm>
              <a:off x="8964488" y="0"/>
              <a:ext cx="179512" cy="722243"/>
            </a:xfrm>
            <a:prstGeom prst="rect">
              <a:avLst/>
            </a:prstGeom>
            <a:noFill/>
          </p:spPr>
        </p:pic>
        <p:sp>
          <p:nvSpPr>
            <p:cNvPr id="36" name="Прямоугольник 35"/>
            <p:cNvSpPr/>
            <p:nvPr/>
          </p:nvSpPr>
          <p:spPr>
            <a:xfrm>
              <a:off x="2294" y="134910"/>
              <a:ext cx="9141706" cy="4680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bg2">
                      <a:lumMod val="25000"/>
                    </a:schemeClr>
                  </a:solidFill>
                  <a:latin typeface="Times New Roman Math" pitchFamily="18" charset="0"/>
                  <a:cs typeface="Times New Roman Math" pitchFamily="18" charset="0"/>
                </a:rPr>
                <a:t>Конкурс знатоков физики</a:t>
              </a:r>
              <a:endParaRPr lang="ru-RU" sz="3200" b="1" i="1" dirty="0">
                <a:solidFill>
                  <a:schemeClr val="bg2">
                    <a:lumMod val="25000"/>
                  </a:schemeClr>
                </a:solidFill>
                <a:latin typeface="Times New Roman Math" pitchFamily="18" charset="0"/>
                <a:cs typeface="Times New Roman Math" pitchFamily="18" charset="0"/>
              </a:endParaRPr>
            </a:p>
          </p:txBody>
        </p:sp>
      </p:grpSp>
      <p:sp>
        <p:nvSpPr>
          <p:cNvPr id="23" name="Скругленный прямоугольник 22"/>
          <p:cNvSpPr/>
          <p:nvPr/>
        </p:nvSpPr>
        <p:spPr>
          <a:xfrm>
            <a:off x="7596336" y="3356992"/>
            <a:ext cx="1187624" cy="504056"/>
          </a:xfrm>
          <a:prstGeom prst="roundRect">
            <a:avLst/>
          </a:prstGeom>
          <a:solidFill>
            <a:schemeClr val="bg2">
              <a:lumMod val="50000"/>
            </a:schemeClr>
          </a:solidFill>
          <a:ln>
            <a:solidFill>
              <a:schemeClr val="bg2">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grpSp>
        <p:nvGrpSpPr>
          <p:cNvPr id="27" name="Группа 26"/>
          <p:cNvGrpSpPr/>
          <p:nvPr/>
        </p:nvGrpSpPr>
        <p:grpSpPr>
          <a:xfrm>
            <a:off x="0" y="4276508"/>
            <a:ext cx="9144000" cy="2448272"/>
            <a:chOff x="0" y="4077072"/>
            <a:chExt cx="9144000" cy="2448272"/>
          </a:xfrm>
        </p:grpSpPr>
        <p:pic>
          <p:nvPicPr>
            <p:cNvPr id="187393" name="Picture 1" descr="D:\Мои документы\Мои рисунки\stock-vector-film-vector-5157442.jpg"/>
            <p:cNvPicPr>
              <a:picLocks noChangeAspect="1" noChangeArrowheads="1"/>
            </p:cNvPicPr>
            <p:nvPr/>
          </p:nvPicPr>
          <p:blipFill>
            <a:blip r:embed="rId3" cstate="print"/>
            <a:srcRect l="24512" t="1588" b="73144"/>
            <a:stretch>
              <a:fillRect/>
            </a:stretch>
          </p:blipFill>
          <p:spPr bwMode="auto">
            <a:xfrm>
              <a:off x="0" y="4077072"/>
              <a:ext cx="9144000" cy="2448272"/>
            </a:xfrm>
            <a:prstGeom prst="rect">
              <a:avLst/>
            </a:prstGeom>
            <a:noFill/>
          </p:spPr>
        </p:pic>
        <p:pic>
          <p:nvPicPr>
            <p:cNvPr id="2050" name="Picture 2" descr="D:\Мои документы\Сообщество учителей физики\физика\игры\Конкурс знатоков физики\310817906.jpg">
              <a:hlinkClick r:id="rId4" action="ppaction://hlinksldjump"/>
            </p:cNvPr>
            <p:cNvPicPr>
              <a:picLocks noChangeAspect="1" noChangeArrowheads="1"/>
            </p:cNvPicPr>
            <p:nvPr/>
          </p:nvPicPr>
          <p:blipFill>
            <a:blip r:embed="rId5" cstate="print"/>
            <a:srcRect/>
            <a:stretch>
              <a:fillRect/>
            </a:stretch>
          </p:blipFill>
          <p:spPr bwMode="auto">
            <a:xfrm>
              <a:off x="151802" y="4323539"/>
              <a:ext cx="2745382" cy="1949118"/>
            </a:xfrm>
            <a:prstGeom prst="roundRect">
              <a:avLst>
                <a:gd name="adj" fmla="val 14535"/>
              </a:avLst>
            </a:prstGeom>
            <a:noFill/>
          </p:spPr>
        </p:pic>
        <p:pic>
          <p:nvPicPr>
            <p:cNvPr id="2051" name="Picture 3" descr="D:\Мои документы\Сообщество учителей физики\физика\игры\Конкурс знатоков физики\kurochka_rjaba.jpg">
              <a:hlinkClick r:id="rId6" action="ppaction://hlinksldjump"/>
            </p:cNvPr>
            <p:cNvPicPr>
              <a:picLocks noChangeAspect="1" noChangeArrowheads="1"/>
            </p:cNvPicPr>
            <p:nvPr/>
          </p:nvPicPr>
          <p:blipFill>
            <a:blip r:embed="rId7" cstate="print"/>
            <a:srcRect l="4438" t="4688" r="4438" b="2304"/>
            <a:stretch>
              <a:fillRect/>
            </a:stretch>
          </p:blipFill>
          <p:spPr bwMode="auto">
            <a:xfrm>
              <a:off x="3176138" y="4340808"/>
              <a:ext cx="2736304" cy="1976220"/>
            </a:xfrm>
            <a:prstGeom prst="roundRect">
              <a:avLst>
                <a:gd name="adj" fmla="val 14564"/>
              </a:avLst>
            </a:prstGeom>
            <a:noFill/>
          </p:spPr>
        </p:pic>
        <p:pic>
          <p:nvPicPr>
            <p:cNvPr id="26" name="Рисунок 25" descr="сканирование002.bmp">
              <a:hlinkClick r:id="rId8" action="ppaction://hlinksldjump"/>
            </p:cNvPr>
            <p:cNvPicPr>
              <a:picLocks noChangeAspect="1"/>
            </p:cNvPicPr>
            <p:nvPr/>
          </p:nvPicPr>
          <p:blipFill>
            <a:blip r:embed="rId9" cstate="screen">
              <a:clrChange>
                <a:clrFrom>
                  <a:srgbClr val="FCF9F2"/>
                </a:clrFrom>
                <a:clrTo>
                  <a:srgbClr val="FCF9F2">
                    <a:alpha val="0"/>
                  </a:srgbClr>
                </a:clrTo>
              </a:clrChange>
            </a:blip>
            <a:stretch>
              <a:fillRect/>
            </a:stretch>
          </p:blipFill>
          <p:spPr>
            <a:xfrm>
              <a:off x="6156176" y="4323539"/>
              <a:ext cx="2736304" cy="1985781"/>
            </a:xfrm>
            <a:prstGeom prst="roundRect">
              <a:avLst/>
            </a:prstGeom>
          </p:spPr>
        </p:pic>
      </p:grpSp>
      <p:grpSp>
        <p:nvGrpSpPr>
          <p:cNvPr id="38" name="Группа 37"/>
          <p:cNvGrpSpPr/>
          <p:nvPr/>
        </p:nvGrpSpPr>
        <p:grpSpPr>
          <a:xfrm>
            <a:off x="0" y="4276508"/>
            <a:ext cx="9144000" cy="2448272"/>
            <a:chOff x="180528" y="836712"/>
            <a:chExt cx="9144000" cy="2448272"/>
          </a:xfrm>
        </p:grpSpPr>
        <p:pic>
          <p:nvPicPr>
            <p:cNvPr id="19" name="Picture 1" descr="D:\Мои документы\Мои рисунки\stock-vector-film-vector-5157442.jpg"/>
            <p:cNvPicPr>
              <a:picLocks noChangeAspect="1" noChangeArrowheads="1"/>
            </p:cNvPicPr>
            <p:nvPr/>
          </p:nvPicPr>
          <p:blipFill>
            <a:blip r:embed="rId3" cstate="print"/>
            <a:srcRect l="24512" t="1588" b="73144"/>
            <a:stretch>
              <a:fillRect/>
            </a:stretch>
          </p:blipFill>
          <p:spPr bwMode="auto">
            <a:xfrm>
              <a:off x="180528" y="836712"/>
              <a:ext cx="9144000" cy="2448272"/>
            </a:xfrm>
            <a:prstGeom prst="rect">
              <a:avLst/>
            </a:prstGeom>
            <a:noFill/>
          </p:spPr>
        </p:pic>
        <p:pic>
          <p:nvPicPr>
            <p:cNvPr id="2052" name="Picture 4" descr="D:\Мои документы\Сообщество учителей физики\физика\игры\Конкурс знатоков физики\d1c8ad842f67.jpg">
              <a:hlinkClick r:id="rId10" action="ppaction://hlinksldjump"/>
            </p:cNvPr>
            <p:cNvPicPr>
              <a:picLocks noChangeAspect="1" noChangeArrowheads="1"/>
            </p:cNvPicPr>
            <p:nvPr/>
          </p:nvPicPr>
          <p:blipFill>
            <a:blip r:embed="rId11" cstate="print"/>
            <a:srcRect t="15924" b="8351"/>
            <a:stretch>
              <a:fillRect/>
            </a:stretch>
          </p:blipFill>
          <p:spPr bwMode="auto">
            <a:xfrm>
              <a:off x="758051" y="1135225"/>
              <a:ext cx="1797725" cy="1861727"/>
            </a:xfrm>
            <a:prstGeom prst="rect">
              <a:avLst/>
            </a:prstGeom>
            <a:noFill/>
          </p:spPr>
        </p:pic>
        <p:pic>
          <p:nvPicPr>
            <p:cNvPr id="28" name="Содержимое 3" descr="сканирование002.bmp">
              <a:hlinkClick r:id="rId12" action="ppaction://hlinksldjump"/>
            </p:cNvPr>
            <p:cNvPicPr>
              <a:picLocks noChangeAspect="1"/>
            </p:cNvPicPr>
            <p:nvPr/>
          </p:nvPicPr>
          <p:blipFill>
            <a:blip r:embed="rId13" cstate="print">
              <a:lum bright="-10000" contrast="30000"/>
            </a:blip>
            <a:srcRect t="9924" r="854" b="13707"/>
            <a:stretch>
              <a:fillRect/>
            </a:stretch>
          </p:blipFill>
          <p:spPr>
            <a:xfrm rot="5400000">
              <a:off x="3716197" y="656692"/>
              <a:ext cx="1927628" cy="2808313"/>
            </a:xfrm>
            <a:prstGeom prst="roundRect">
              <a:avLst/>
            </a:prstGeom>
            <a:ln w="38100">
              <a:solidFill>
                <a:schemeClr val="tx1"/>
              </a:solidFill>
            </a:ln>
          </p:spPr>
        </p:pic>
        <p:pic>
          <p:nvPicPr>
            <p:cNvPr id="37" name="Picture 2" descr="D:\Мои документы\Сообщество учителей физики\физика\игры\Конкурс знатоков физики\105100.jpg">
              <a:hlinkClick r:id="rId14" action="ppaction://hlinksldjump"/>
            </p:cNvPr>
            <p:cNvPicPr>
              <a:picLocks noChangeAspect="1" noChangeArrowheads="1"/>
            </p:cNvPicPr>
            <p:nvPr/>
          </p:nvPicPr>
          <p:blipFill>
            <a:blip r:embed="rId15" cstate="print">
              <a:lum bright="10000"/>
            </a:blip>
            <a:srcRect l="22314" t="10196" r="15914" b="22805"/>
            <a:stretch>
              <a:fillRect/>
            </a:stretch>
          </p:blipFill>
          <p:spPr bwMode="auto">
            <a:xfrm>
              <a:off x="7092280" y="1080511"/>
              <a:ext cx="1296144" cy="1958006"/>
            </a:xfrm>
            <a:prstGeom prst="rect">
              <a:avLst/>
            </a:prstGeom>
            <a:noFill/>
          </p:spPr>
        </p:pic>
      </p:grpSp>
      <p:grpSp>
        <p:nvGrpSpPr>
          <p:cNvPr id="46" name="Группа 45"/>
          <p:cNvGrpSpPr/>
          <p:nvPr/>
        </p:nvGrpSpPr>
        <p:grpSpPr>
          <a:xfrm>
            <a:off x="0" y="4262653"/>
            <a:ext cx="9144000" cy="2448272"/>
            <a:chOff x="0" y="4298888"/>
            <a:chExt cx="9144000" cy="2448272"/>
          </a:xfrm>
        </p:grpSpPr>
        <p:pic>
          <p:nvPicPr>
            <p:cNvPr id="40" name="Picture 1" descr="D:\Мои документы\Мои рисунки\stock-vector-film-vector-5157442.jpg"/>
            <p:cNvPicPr>
              <a:picLocks noChangeAspect="1" noChangeArrowheads="1"/>
            </p:cNvPicPr>
            <p:nvPr/>
          </p:nvPicPr>
          <p:blipFill>
            <a:blip r:embed="rId3" cstate="print"/>
            <a:srcRect l="24512" t="1588" b="73144"/>
            <a:stretch>
              <a:fillRect/>
            </a:stretch>
          </p:blipFill>
          <p:spPr bwMode="auto">
            <a:xfrm>
              <a:off x="0" y="4298888"/>
              <a:ext cx="9144000" cy="2448272"/>
            </a:xfrm>
            <a:prstGeom prst="rect">
              <a:avLst/>
            </a:prstGeom>
            <a:noFill/>
          </p:spPr>
        </p:pic>
        <p:pic>
          <p:nvPicPr>
            <p:cNvPr id="2053" name="Picture 5" descr="D:\Мои документы\Сообщество учителей физики\физика\игры\Конкурс знатоков физики\globus-vraschayuschyysya--krugovorot--15-sm_526.jpg">
              <a:hlinkClick r:id="rId16" action="ppaction://hlinksldjump"/>
            </p:cNvPr>
            <p:cNvPicPr>
              <a:picLocks noChangeAspect="1" noChangeArrowheads="1"/>
            </p:cNvPicPr>
            <p:nvPr/>
          </p:nvPicPr>
          <p:blipFill>
            <a:blip r:embed="rId17" cstate="print">
              <a:clrChange>
                <a:clrFrom>
                  <a:srgbClr val="FEFEFE"/>
                </a:clrFrom>
                <a:clrTo>
                  <a:srgbClr val="FEFEFE">
                    <a:alpha val="0"/>
                  </a:srgbClr>
                </a:clrTo>
              </a:clrChange>
            </a:blip>
            <a:srcRect t="3571"/>
            <a:stretch>
              <a:fillRect/>
            </a:stretch>
          </p:blipFill>
          <p:spPr bwMode="auto">
            <a:xfrm>
              <a:off x="3635896" y="4553418"/>
              <a:ext cx="1959770" cy="1944216"/>
            </a:xfrm>
            <a:prstGeom prst="rect">
              <a:avLst/>
            </a:prstGeom>
            <a:noFill/>
          </p:spPr>
        </p:pic>
        <p:pic>
          <p:nvPicPr>
            <p:cNvPr id="2054" name="Picture 6" descr="D:\Мои документы\Сообщество учителей физики\физика\игры\Конкурс знатоков физики\60122.jpg">
              <a:hlinkClick r:id="rId18" action="ppaction://hlinksldjump"/>
            </p:cNvPr>
            <p:cNvPicPr>
              <a:picLocks noChangeAspect="1" noChangeArrowheads="1"/>
            </p:cNvPicPr>
            <p:nvPr/>
          </p:nvPicPr>
          <p:blipFill>
            <a:blip r:embed="rId19" cstate="print"/>
            <a:srcRect/>
            <a:stretch>
              <a:fillRect/>
            </a:stretch>
          </p:blipFill>
          <p:spPr bwMode="auto">
            <a:xfrm>
              <a:off x="196100" y="4525708"/>
              <a:ext cx="2676404" cy="2016224"/>
            </a:xfrm>
            <a:prstGeom prst="roundRect">
              <a:avLst>
                <a:gd name="adj" fmla="val 12544"/>
              </a:avLst>
            </a:prstGeom>
            <a:noFill/>
          </p:spPr>
        </p:pic>
        <p:pic>
          <p:nvPicPr>
            <p:cNvPr id="2055" name="Picture 7" descr="D:\Мои документы\Сообщество учителей физики\физика\игры\Конкурс знатоков физики\0006.jpg">
              <a:hlinkClick r:id="rId20" action="ppaction://hlinksldjump"/>
            </p:cNvPr>
            <p:cNvPicPr>
              <a:picLocks noChangeAspect="1" noChangeArrowheads="1"/>
            </p:cNvPicPr>
            <p:nvPr/>
          </p:nvPicPr>
          <p:blipFill>
            <a:blip r:embed="rId21" cstate="print">
              <a:clrChange>
                <a:clrFrom>
                  <a:srgbClr val="FFFFFF"/>
                </a:clrFrom>
                <a:clrTo>
                  <a:srgbClr val="FFFFFF">
                    <a:alpha val="0"/>
                  </a:srgbClr>
                </a:clrTo>
              </a:clrChange>
            </a:blip>
            <a:srcRect t="4641" b="6321"/>
            <a:stretch>
              <a:fillRect/>
            </a:stretch>
          </p:blipFill>
          <p:spPr bwMode="auto">
            <a:xfrm>
              <a:off x="6444208" y="4581128"/>
              <a:ext cx="2160240" cy="1923452"/>
            </a:xfrm>
            <a:prstGeom prst="rect">
              <a:avLst/>
            </a:prstGeom>
            <a:noFill/>
          </p:spPr>
        </p:pic>
      </p:grpSp>
      <p:grpSp>
        <p:nvGrpSpPr>
          <p:cNvPr id="42" name="Группа 41"/>
          <p:cNvGrpSpPr/>
          <p:nvPr/>
        </p:nvGrpSpPr>
        <p:grpSpPr>
          <a:xfrm>
            <a:off x="0" y="4262653"/>
            <a:ext cx="9144000" cy="2448272"/>
            <a:chOff x="0" y="1196752"/>
            <a:chExt cx="9144000" cy="2448272"/>
          </a:xfrm>
        </p:grpSpPr>
        <p:pic>
          <p:nvPicPr>
            <p:cNvPr id="48" name="Picture 1" descr="D:\Мои документы\Мои рисунки\stock-vector-film-vector-5157442.jpg"/>
            <p:cNvPicPr>
              <a:picLocks noChangeAspect="1" noChangeArrowheads="1"/>
            </p:cNvPicPr>
            <p:nvPr/>
          </p:nvPicPr>
          <p:blipFill>
            <a:blip r:embed="rId3" cstate="print"/>
            <a:srcRect l="24512" t="1588" b="73144"/>
            <a:stretch>
              <a:fillRect/>
            </a:stretch>
          </p:blipFill>
          <p:spPr bwMode="auto">
            <a:xfrm>
              <a:off x="0" y="1196752"/>
              <a:ext cx="9144000" cy="2448272"/>
            </a:xfrm>
            <a:prstGeom prst="rect">
              <a:avLst/>
            </a:prstGeom>
            <a:noFill/>
          </p:spPr>
        </p:pic>
        <p:pic>
          <p:nvPicPr>
            <p:cNvPr id="2056" name="Picture 8" descr="D:\Мои документы\Сообщество учителей физики\физика\игры\Конкурс знатоков физики\kosmos.jpg">
              <a:hlinkClick r:id="rId22" action="ppaction://hlinksldjump"/>
            </p:cNvPr>
            <p:cNvPicPr>
              <a:picLocks noChangeAspect="1" noChangeArrowheads="1"/>
            </p:cNvPicPr>
            <p:nvPr/>
          </p:nvPicPr>
          <p:blipFill>
            <a:blip r:embed="rId23" cstate="print"/>
            <a:srcRect t="7143" r="10500" b="7143"/>
            <a:stretch>
              <a:fillRect/>
            </a:stretch>
          </p:blipFill>
          <p:spPr bwMode="auto">
            <a:xfrm>
              <a:off x="151802" y="1454341"/>
              <a:ext cx="2835316" cy="1944216"/>
            </a:xfrm>
            <a:prstGeom prst="roundRect">
              <a:avLst>
                <a:gd name="adj" fmla="val 14606"/>
              </a:avLst>
            </a:prstGeom>
            <a:noFill/>
          </p:spPr>
        </p:pic>
        <p:pic>
          <p:nvPicPr>
            <p:cNvPr id="4" name="Picture 3" descr="D:\Мои документы\Сообщество учителей физики\физика\игры\Конкурс знатоков физики\13920657_51n (1).jpg">
              <a:hlinkClick r:id="rId24" action="ppaction://hlinksldjump"/>
            </p:cNvPr>
            <p:cNvPicPr>
              <a:picLocks noChangeAspect="1" noChangeArrowheads="1"/>
            </p:cNvPicPr>
            <p:nvPr/>
          </p:nvPicPr>
          <p:blipFill>
            <a:blip r:embed="rId25" cstate="print"/>
            <a:srcRect t="-295" r="10832"/>
            <a:stretch>
              <a:fillRect/>
            </a:stretch>
          </p:blipFill>
          <p:spPr bwMode="auto">
            <a:xfrm>
              <a:off x="3176138" y="1412776"/>
              <a:ext cx="2750159" cy="2002369"/>
            </a:xfrm>
            <a:prstGeom prst="roundRect">
              <a:avLst>
                <a:gd name="adj" fmla="val 13899"/>
              </a:avLst>
            </a:prstGeom>
            <a:noFill/>
          </p:spPr>
        </p:pic>
        <p:pic>
          <p:nvPicPr>
            <p:cNvPr id="41" name="Picture 2" descr="D:\Мои документы\Сообщество учителей физики\физика\игры\Конкурс знатоков физики\dc5cad1eecc2.jpg">
              <a:hlinkClick r:id="rId26" action="ppaction://hlinksldjump"/>
            </p:cNvPr>
            <p:cNvPicPr>
              <a:picLocks noChangeAspect="1" noChangeArrowheads="1"/>
            </p:cNvPicPr>
            <p:nvPr/>
          </p:nvPicPr>
          <p:blipFill>
            <a:blip r:embed="rId27" cstate="print"/>
            <a:srcRect l="2271" t="14008" r="11407" b="4326"/>
            <a:stretch>
              <a:fillRect/>
            </a:stretch>
          </p:blipFill>
          <p:spPr bwMode="auto">
            <a:xfrm>
              <a:off x="6228184" y="1412776"/>
              <a:ext cx="2736304" cy="2016224"/>
            </a:xfrm>
            <a:prstGeom prst="roundRect">
              <a:avLst>
                <a:gd name="adj" fmla="val 10483"/>
              </a:avLst>
            </a:prstGeom>
            <a:noFill/>
          </p:spPr>
        </p:pic>
      </p:grpSp>
      <p:grpSp>
        <p:nvGrpSpPr>
          <p:cNvPr id="52" name="Группа 51"/>
          <p:cNvGrpSpPr/>
          <p:nvPr/>
        </p:nvGrpSpPr>
        <p:grpSpPr>
          <a:xfrm>
            <a:off x="0" y="4262653"/>
            <a:ext cx="9144000" cy="2448272"/>
            <a:chOff x="0" y="1340768"/>
            <a:chExt cx="9144000" cy="2448272"/>
          </a:xfrm>
        </p:grpSpPr>
        <p:pic>
          <p:nvPicPr>
            <p:cNvPr id="44" name="Picture 1" descr="D:\Мои документы\Мои рисунки\stock-vector-film-vector-5157442.jpg"/>
            <p:cNvPicPr>
              <a:picLocks noChangeAspect="1" noChangeArrowheads="1"/>
            </p:cNvPicPr>
            <p:nvPr/>
          </p:nvPicPr>
          <p:blipFill>
            <a:blip r:embed="rId3" cstate="print"/>
            <a:srcRect l="24512" t="1588" b="73144"/>
            <a:stretch>
              <a:fillRect/>
            </a:stretch>
          </p:blipFill>
          <p:spPr bwMode="auto">
            <a:xfrm>
              <a:off x="0" y="1340768"/>
              <a:ext cx="9144000" cy="2448272"/>
            </a:xfrm>
            <a:prstGeom prst="rect">
              <a:avLst/>
            </a:prstGeom>
            <a:noFill/>
          </p:spPr>
        </p:pic>
        <p:pic>
          <p:nvPicPr>
            <p:cNvPr id="39" name="Picture 2" descr="D:\Мои документы\Сообщество учителей физики\физика\игры\Конкурс знатоков физики\city3_dop8.jpg">
              <a:hlinkClick r:id="rId28" action="ppaction://hlinksldjump"/>
            </p:cNvPr>
            <p:cNvPicPr>
              <a:picLocks noChangeAspect="1" noChangeArrowheads="1"/>
            </p:cNvPicPr>
            <p:nvPr/>
          </p:nvPicPr>
          <p:blipFill>
            <a:blip r:embed="rId29" cstate="print"/>
            <a:srcRect/>
            <a:stretch>
              <a:fillRect/>
            </a:stretch>
          </p:blipFill>
          <p:spPr bwMode="auto">
            <a:xfrm>
              <a:off x="179512" y="1601090"/>
              <a:ext cx="2702939" cy="1944216"/>
            </a:xfrm>
            <a:prstGeom prst="roundRect">
              <a:avLst>
                <a:gd name="adj" fmla="val 11679"/>
              </a:avLst>
            </a:prstGeom>
            <a:noFill/>
          </p:spPr>
        </p:pic>
        <p:pic>
          <p:nvPicPr>
            <p:cNvPr id="3074" name="Picture 2" descr="D:\Мои документы\Сообщество учителей физики\физика\игры\Конкурс знатоков физики\295121.jpg">
              <a:hlinkClick r:id="rId30" action="ppaction://hlinksldjump"/>
            </p:cNvPr>
            <p:cNvPicPr>
              <a:picLocks noChangeAspect="1" noChangeArrowheads="1"/>
            </p:cNvPicPr>
            <p:nvPr/>
          </p:nvPicPr>
          <p:blipFill>
            <a:blip r:embed="rId31" cstate="print"/>
            <a:srcRect r="4179" b="1926"/>
            <a:stretch>
              <a:fillRect/>
            </a:stretch>
          </p:blipFill>
          <p:spPr bwMode="auto">
            <a:xfrm rot="16200000">
              <a:off x="3542126" y="1215782"/>
              <a:ext cx="1968420" cy="2683615"/>
            </a:xfrm>
            <a:prstGeom prst="roundRect">
              <a:avLst>
                <a:gd name="adj" fmla="val 9629"/>
              </a:avLst>
            </a:prstGeom>
            <a:noFill/>
          </p:spPr>
        </p:pic>
        <p:pic>
          <p:nvPicPr>
            <p:cNvPr id="51" name="Picture 2" descr="D:\Мои документы\Сообщество учителей физики\физика\игры\Конкурс знатоков физики\Ad005.jpg">
              <a:hlinkClick r:id="rId32" action="ppaction://hlinksldjump"/>
            </p:cNvPr>
            <p:cNvPicPr>
              <a:picLocks noChangeAspect="1" noChangeArrowheads="1"/>
            </p:cNvPicPr>
            <p:nvPr/>
          </p:nvPicPr>
          <p:blipFill>
            <a:blip r:embed="rId33" cstate="print"/>
            <a:srcRect l="7466"/>
            <a:stretch>
              <a:fillRect/>
            </a:stretch>
          </p:blipFill>
          <p:spPr bwMode="auto">
            <a:xfrm>
              <a:off x="6876256" y="1600791"/>
              <a:ext cx="1436954" cy="1970977"/>
            </a:xfrm>
            <a:prstGeom prst="rect">
              <a:avLst/>
            </a:prstGeom>
            <a:noFill/>
          </p:spPr>
        </p:pic>
      </p:grpSp>
      <p:grpSp>
        <p:nvGrpSpPr>
          <p:cNvPr id="59" name="Группа 58"/>
          <p:cNvGrpSpPr/>
          <p:nvPr/>
        </p:nvGrpSpPr>
        <p:grpSpPr>
          <a:xfrm>
            <a:off x="0" y="4262653"/>
            <a:ext cx="9144000" cy="2448272"/>
            <a:chOff x="0" y="1196752"/>
            <a:chExt cx="9144000" cy="2448272"/>
          </a:xfrm>
        </p:grpSpPr>
        <p:pic>
          <p:nvPicPr>
            <p:cNvPr id="54" name="Picture 1" descr="D:\Мои документы\Мои рисунки\stock-vector-film-vector-5157442.jpg"/>
            <p:cNvPicPr>
              <a:picLocks noChangeAspect="1" noChangeArrowheads="1"/>
            </p:cNvPicPr>
            <p:nvPr/>
          </p:nvPicPr>
          <p:blipFill>
            <a:blip r:embed="rId3" cstate="print"/>
            <a:srcRect l="24512" t="1588" b="73144"/>
            <a:stretch>
              <a:fillRect/>
            </a:stretch>
          </p:blipFill>
          <p:spPr bwMode="auto">
            <a:xfrm>
              <a:off x="0" y="1196752"/>
              <a:ext cx="9144000" cy="2448272"/>
            </a:xfrm>
            <a:prstGeom prst="rect">
              <a:avLst/>
            </a:prstGeom>
            <a:noFill/>
          </p:spPr>
        </p:pic>
        <p:pic>
          <p:nvPicPr>
            <p:cNvPr id="50" name="Picture 3" descr="D:\Мои документы\Сообщество учителей физики\физика\игры\Конкурс знатоков физики\0377747.jpg">
              <a:hlinkClick r:id="rId34" action="ppaction://hlinksldjump"/>
            </p:cNvPr>
            <p:cNvPicPr>
              <a:picLocks noChangeAspect="1" noChangeArrowheads="1"/>
            </p:cNvPicPr>
            <p:nvPr/>
          </p:nvPicPr>
          <p:blipFill>
            <a:blip r:embed="rId35" cstate="print"/>
            <a:srcRect/>
            <a:stretch>
              <a:fillRect/>
            </a:stretch>
          </p:blipFill>
          <p:spPr bwMode="auto">
            <a:xfrm>
              <a:off x="179512" y="1412776"/>
              <a:ext cx="2736304" cy="2016224"/>
            </a:xfrm>
            <a:prstGeom prst="roundRect">
              <a:avLst>
                <a:gd name="adj" fmla="val 10483"/>
              </a:avLst>
            </a:prstGeom>
            <a:noFill/>
          </p:spPr>
        </p:pic>
        <p:pic>
          <p:nvPicPr>
            <p:cNvPr id="58" name="Picture 2" descr="D:\Мои документы\Сообщество учителей физики\физика\игры\Конкурс знатоков физики\samolety-pervoy-mirovoy-voyni-strani-antanti-44.jpg">
              <a:hlinkClick r:id="rId36" action="ppaction://hlinksldjump"/>
            </p:cNvPr>
            <p:cNvPicPr>
              <a:picLocks noChangeAspect="1" noChangeArrowheads="1"/>
            </p:cNvPicPr>
            <p:nvPr/>
          </p:nvPicPr>
          <p:blipFill>
            <a:blip r:embed="rId37" cstate="print"/>
            <a:srcRect l="196"/>
            <a:stretch>
              <a:fillRect/>
            </a:stretch>
          </p:blipFill>
          <p:spPr bwMode="auto">
            <a:xfrm>
              <a:off x="3203848" y="1412776"/>
              <a:ext cx="2664296" cy="2016224"/>
            </a:xfrm>
            <a:prstGeom prst="roundRect">
              <a:avLst>
                <a:gd name="adj" fmla="val 9795"/>
              </a:avLst>
            </a:prstGeom>
            <a:noFill/>
          </p:spPr>
        </p:pic>
        <p:pic>
          <p:nvPicPr>
            <p:cNvPr id="3075" name="Picture 3" descr="D:\Мои документы\Сообщество учителей физики\физика\игры\Конкурс знатоков физики\banya.jpg">
              <a:hlinkClick r:id="rId38" action="ppaction://hlinksldjump"/>
            </p:cNvPr>
            <p:cNvPicPr>
              <a:picLocks noChangeAspect="1" noChangeArrowheads="1"/>
            </p:cNvPicPr>
            <p:nvPr/>
          </p:nvPicPr>
          <p:blipFill>
            <a:blip r:embed="rId39" cstate="print"/>
            <a:srcRect/>
            <a:stretch>
              <a:fillRect/>
            </a:stretch>
          </p:blipFill>
          <p:spPr bwMode="auto">
            <a:xfrm>
              <a:off x="6228184" y="1432023"/>
              <a:ext cx="2736304" cy="1996977"/>
            </a:xfrm>
            <a:prstGeom prst="roundRect">
              <a:avLst>
                <a:gd name="adj" fmla="val 9035"/>
              </a:avLst>
            </a:prstGeom>
            <a:noFill/>
          </p:spPr>
        </p:pic>
      </p:grpSp>
      <p:pic>
        <p:nvPicPr>
          <p:cNvPr id="60" name="Рисунок 59" descr="1287506662_u5pa6m2dlhurhwx.jpeg"/>
          <p:cNvPicPr>
            <a:picLocks noChangeAspect="1"/>
          </p:cNvPicPr>
          <p:nvPr/>
        </p:nvPicPr>
        <p:blipFill>
          <a:blip r:embed="rId40" cstate="print">
            <a:clrChange>
              <a:clrFrom>
                <a:srgbClr val="FFFFFF"/>
              </a:clrFrom>
              <a:clrTo>
                <a:srgbClr val="FFFFFF">
                  <a:alpha val="0"/>
                </a:srgbClr>
              </a:clrTo>
            </a:clrChange>
            <a:lum contrast="10000"/>
          </a:blip>
          <a:srcRect l="32394" t="11675" r="11268" b="36353"/>
          <a:stretch>
            <a:fillRect/>
          </a:stretch>
        </p:blipFill>
        <p:spPr>
          <a:xfrm>
            <a:off x="755576" y="1092066"/>
            <a:ext cx="4176464" cy="2889604"/>
          </a:xfrm>
          <a:prstGeom prst="rect">
            <a:avLst/>
          </a:prstGeom>
          <a:effectLst>
            <a:softEdge rad="31750"/>
          </a:effectLst>
        </p:spPr>
      </p:pic>
      <p:sp>
        <p:nvSpPr>
          <p:cNvPr id="61" name="TextBox 60"/>
          <p:cNvSpPr txBox="1"/>
          <p:nvPr/>
        </p:nvSpPr>
        <p:spPr>
          <a:xfrm>
            <a:off x="1259632" y="1268760"/>
            <a:ext cx="3528392" cy="1384995"/>
          </a:xfrm>
          <a:prstGeom prst="rect">
            <a:avLst/>
          </a:prstGeom>
          <a:noFill/>
        </p:spPr>
        <p:txBody>
          <a:bodyPr wrap="square" rtlCol="0">
            <a:spAutoFit/>
          </a:bodyPr>
          <a:lstStyle/>
          <a:p>
            <a:r>
              <a:rPr lang="ru-RU" sz="2800" b="1" dirty="0" smtClean="0">
                <a:solidFill>
                  <a:schemeClr val="bg2">
                    <a:lumMod val="25000"/>
                  </a:schemeClr>
                </a:solidFill>
              </a:rPr>
              <a:t>Выберите </a:t>
            </a:r>
          </a:p>
          <a:p>
            <a:r>
              <a:rPr lang="ru-RU" sz="2800" b="1" dirty="0" smtClean="0">
                <a:solidFill>
                  <a:schemeClr val="bg2">
                    <a:lumMod val="25000"/>
                  </a:schemeClr>
                </a:solidFill>
              </a:rPr>
              <a:t>картинку и </a:t>
            </a:r>
          </a:p>
          <a:p>
            <a:r>
              <a:rPr lang="ru-RU" sz="2800" b="1" dirty="0" smtClean="0">
                <a:solidFill>
                  <a:schemeClr val="bg2">
                    <a:lumMod val="25000"/>
                  </a:schemeClr>
                </a:solidFill>
              </a:rPr>
              <a:t>кликните по ней</a:t>
            </a:r>
            <a:endParaRPr lang="ru-RU" sz="2800" b="1" dirty="0">
              <a:solidFill>
                <a:schemeClr val="bg2">
                  <a:lumMod val="25000"/>
                </a:schemeClr>
              </a:solidFill>
            </a:endParaRPr>
          </a:p>
        </p:txBody>
      </p:sp>
      <p:sp>
        <p:nvSpPr>
          <p:cNvPr id="62" name="Выноска со стрелкой вниз 61"/>
          <p:cNvSpPr/>
          <p:nvPr/>
        </p:nvSpPr>
        <p:spPr>
          <a:xfrm>
            <a:off x="7308304" y="1628800"/>
            <a:ext cx="1656184" cy="1584176"/>
          </a:xfrm>
          <a:prstGeom prst="downArrowCallout">
            <a:avLst>
              <a:gd name="adj1" fmla="val 14505"/>
              <a:gd name="adj2" fmla="val 14505"/>
              <a:gd name="adj3" fmla="val 25000"/>
              <a:gd name="adj4" fmla="val 64977"/>
            </a:avLst>
          </a:prstGeom>
          <a:no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p:cNvSpPr txBox="1"/>
          <p:nvPr/>
        </p:nvSpPr>
        <p:spPr>
          <a:xfrm>
            <a:off x="7452320" y="1700808"/>
            <a:ext cx="1368152" cy="923330"/>
          </a:xfrm>
          <a:prstGeom prst="rect">
            <a:avLst/>
          </a:prstGeom>
          <a:noFill/>
        </p:spPr>
        <p:txBody>
          <a:bodyPr wrap="square" rtlCol="0">
            <a:spAutoFit/>
          </a:bodyPr>
          <a:lstStyle/>
          <a:p>
            <a:pPr algn="ctr"/>
            <a:r>
              <a:rPr lang="ru-RU" b="1" i="1" dirty="0" smtClean="0">
                <a:solidFill>
                  <a:srgbClr val="C00000"/>
                </a:solidFill>
              </a:rPr>
              <a:t>Следующая серия вопросов</a:t>
            </a:r>
          </a:p>
        </p:txBody>
      </p:sp>
    </p:spTree>
  </p:cSld>
  <p:clrMapOvr>
    <a:masterClrMapping/>
  </p:clrMapOvr>
  <p:transition spd="med" advClick="0">
    <p:push/>
  </p:transition>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1000"/>
                                        <p:tgtEl>
                                          <p:spTgt spid="27"/>
                                        </p:tgtEl>
                                        <p:attrNameLst>
                                          <p:attrName>ppt_x</p:attrName>
                                        </p:attrNameLst>
                                      </p:cBhvr>
                                      <p:tavLst>
                                        <p:tav tm="0">
                                          <p:val>
                                            <p:strVal val="ppt_x"/>
                                          </p:val>
                                        </p:tav>
                                        <p:tav tm="100000">
                                          <p:val>
                                            <p:strVal val="0-ppt_w/2"/>
                                          </p:val>
                                        </p:tav>
                                      </p:tavLst>
                                    </p:anim>
                                    <p:anim calcmode="lin" valueType="num">
                                      <p:cBhvr additive="base">
                                        <p:cTn id="7" dur="1000"/>
                                        <p:tgtEl>
                                          <p:spTgt spid="27"/>
                                        </p:tgtEl>
                                        <p:attrNameLst>
                                          <p:attrName>ppt_y</p:attrName>
                                        </p:attrNameLst>
                                      </p:cBhvr>
                                      <p:tavLst>
                                        <p:tav tm="0">
                                          <p:val>
                                            <p:strVal val="ppt_y"/>
                                          </p:val>
                                        </p:tav>
                                        <p:tav tm="100000">
                                          <p:val>
                                            <p:strVal val="ppt_y"/>
                                          </p:val>
                                        </p:tav>
                                      </p:tavLst>
                                    </p:anim>
                                    <p:set>
                                      <p:cBhvr>
                                        <p:cTn id="8" dur="1" fill="hold">
                                          <p:stCondLst>
                                            <p:cond delay="999"/>
                                          </p:stCondLst>
                                        </p:cTn>
                                        <p:tgtEl>
                                          <p:spTgt spid="27"/>
                                        </p:tgtEl>
                                        <p:attrNameLst>
                                          <p:attrName>style.visibility</p:attrName>
                                        </p:attrNameLst>
                                      </p:cBhvr>
                                      <p:to>
                                        <p:strVal val="hidden"/>
                                      </p:to>
                                    </p:set>
                                  </p:childTnLst>
                                </p:cTn>
                              </p:par>
                              <p:par>
                                <p:cTn id="9" presetID="2" presetClass="entr" presetSubtype="2"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8" fill="hold" nodeType="clickEffect">
                                  <p:stCondLst>
                                    <p:cond delay="0"/>
                                  </p:stCondLst>
                                  <p:childTnLst>
                                    <p:anim calcmode="lin" valueType="num">
                                      <p:cBhvr additive="base">
                                        <p:cTn id="16" dur="1000"/>
                                        <p:tgtEl>
                                          <p:spTgt spid="38"/>
                                        </p:tgtEl>
                                        <p:attrNameLst>
                                          <p:attrName>ppt_x</p:attrName>
                                        </p:attrNameLst>
                                      </p:cBhvr>
                                      <p:tavLst>
                                        <p:tav tm="0">
                                          <p:val>
                                            <p:strVal val="ppt_x"/>
                                          </p:val>
                                        </p:tav>
                                        <p:tav tm="100000">
                                          <p:val>
                                            <p:strVal val="0-ppt_w/2"/>
                                          </p:val>
                                        </p:tav>
                                      </p:tavLst>
                                    </p:anim>
                                    <p:anim calcmode="lin" valueType="num">
                                      <p:cBhvr additive="base">
                                        <p:cTn id="17" dur="1000"/>
                                        <p:tgtEl>
                                          <p:spTgt spid="38"/>
                                        </p:tgtEl>
                                        <p:attrNameLst>
                                          <p:attrName>ppt_y</p:attrName>
                                        </p:attrNameLst>
                                      </p:cBhvr>
                                      <p:tavLst>
                                        <p:tav tm="0">
                                          <p:val>
                                            <p:strVal val="ppt_y"/>
                                          </p:val>
                                        </p:tav>
                                        <p:tav tm="100000">
                                          <p:val>
                                            <p:strVal val="ppt_y"/>
                                          </p:val>
                                        </p:tav>
                                      </p:tavLst>
                                    </p:anim>
                                    <p:set>
                                      <p:cBhvr>
                                        <p:cTn id="18" dur="1" fill="hold">
                                          <p:stCondLst>
                                            <p:cond delay="999"/>
                                          </p:stCondLst>
                                        </p:cTn>
                                        <p:tgtEl>
                                          <p:spTgt spid="38"/>
                                        </p:tgtEl>
                                        <p:attrNameLst>
                                          <p:attrName>style.visibility</p:attrName>
                                        </p:attrNameLst>
                                      </p:cBhvr>
                                      <p:to>
                                        <p:strVal val="hidden"/>
                                      </p:to>
                                    </p:set>
                                  </p:childTnLst>
                                </p:cTn>
                              </p:par>
                              <p:par>
                                <p:cTn id="19" presetID="2" presetClass="entr" presetSubtype="2"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1000" fill="hold"/>
                                        <p:tgtEl>
                                          <p:spTgt spid="46"/>
                                        </p:tgtEl>
                                        <p:attrNameLst>
                                          <p:attrName>ppt_x</p:attrName>
                                        </p:attrNameLst>
                                      </p:cBhvr>
                                      <p:tavLst>
                                        <p:tav tm="0">
                                          <p:val>
                                            <p:strVal val="1+#ppt_w/2"/>
                                          </p:val>
                                        </p:tav>
                                        <p:tav tm="100000">
                                          <p:val>
                                            <p:strVal val="#ppt_x"/>
                                          </p:val>
                                        </p:tav>
                                      </p:tavLst>
                                    </p:anim>
                                    <p:anim calcmode="lin" valueType="num">
                                      <p:cBhvr additive="base">
                                        <p:cTn id="22" dur="10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xit" presetSubtype="8" fill="hold" nodeType="clickEffect">
                                  <p:stCondLst>
                                    <p:cond delay="0"/>
                                  </p:stCondLst>
                                  <p:childTnLst>
                                    <p:anim calcmode="lin" valueType="num">
                                      <p:cBhvr additive="base">
                                        <p:cTn id="26" dur="1000"/>
                                        <p:tgtEl>
                                          <p:spTgt spid="46"/>
                                        </p:tgtEl>
                                        <p:attrNameLst>
                                          <p:attrName>ppt_x</p:attrName>
                                        </p:attrNameLst>
                                      </p:cBhvr>
                                      <p:tavLst>
                                        <p:tav tm="0">
                                          <p:val>
                                            <p:strVal val="ppt_x"/>
                                          </p:val>
                                        </p:tav>
                                        <p:tav tm="100000">
                                          <p:val>
                                            <p:strVal val="0-ppt_w/2"/>
                                          </p:val>
                                        </p:tav>
                                      </p:tavLst>
                                    </p:anim>
                                    <p:anim calcmode="lin" valueType="num">
                                      <p:cBhvr additive="base">
                                        <p:cTn id="27" dur="1000"/>
                                        <p:tgtEl>
                                          <p:spTgt spid="46"/>
                                        </p:tgtEl>
                                        <p:attrNameLst>
                                          <p:attrName>ppt_y</p:attrName>
                                        </p:attrNameLst>
                                      </p:cBhvr>
                                      <p:tavLst>
                                        <p:tav tm="0">
                                          <p:val>
                                            <p:strVal val="ppt_y"/>
                                          </p:val>
                                        </p:tav>
                                        <p:tav tm="100000">
                                          <p:val>
                                            <p:strVal val="ppt_y"/>
                                          </p:val>
                                        </p:tav>
                                      </p:tavLst>
                                    </p:anim>
                                    <p:set>
                                      <p:cBhvr>
                                        <p:cTn id="28" dur="1" fill="hold">
                                          <p:stCondLst>
                                            <p:cond delay="999"/>
                                          </p:stCondLst>
                                        </p:cTn>
                                        <p:tgtEl>
                                          <p:spTgt spid="46"/>
                                        </p:tgtEl>
                                        <p:attrNameLst>
                                          <p:attrName>style.visibility</p:attrName>
                                        </p:attrNameLst>
                                      </p:cBhvr>
                                      <p:to>
                                        <p:strVal val="hidden"/>
                                      </p:to>
                                    </p:set>
                                  </p:childTnLst>
                                </p:cTn>
                              </p:par>
                              <p:par>
                                <p:cTn id="29" presetID="2" presetClass="entr" presetSubtype="2"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1000" fill="hold"/>
                                        <p:tgtEl>
                                          <p:spTgt spid="42"/>
                                        </p:tgtEl>
                                        <p:attrNameLst>
                                          <p:attrName>ppt_x</p:attrName>
                                        </p:attrNameLst>
                                      </p:cBhvr>
                                      <p:tavLst>
                                        <p:tav tm="0">
                                          <p:val>
                                            <p:strVal val="1+#ppt_w/2"/>
                                          </p:val>
                                        </p:tav>
                                        <p:tav tm="100000">
                                          <p:val>
                                            <p:strVal val="#ppt_x"/>
                                          </p:val>
                                        </p:tav>
                                      </p:tavLst>
                                    </p:anim>
                                    <p:anim calcmode="lin" valueType="num">
                                      <p:cBhvr additive="base">
                                        <p:cTn id="32" dur="10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8" fill="hold" nodeType="clickEffect">
                                  <p:stCondLst>
                                    <p:cond delay="0"/>
                                  </p:stCondLst>
                                  <p:childTnLst>
                                    <p:anim calcmode="lin" valueType="num">
                                      <p:cBhvr additive="base">
                                        <p:cTn id="36" dur="1000"/>
                                        <p:tgtEl>
                                          <p:spTgt spid="42"/>
                                        </p:tgtEl>
                                        <p:attrNameLst>
                                          <p:attrName>ppt_x</p:attrName>
                                        </p:attrNameLst>
                                      </p:cBhvr>
                                      <p:tavLst>
                                        <p:tav tm="0">
                                          <p:val>
                                            <p:strVal val="ppt_x"/>
                                          </p:val>
                                        </p:tav>
                                        <p:tav tm="100000">
                                          <p:val>
                                            <p:strVal val="0-ppt_w/2"/>
                                          </p:val>
                                        </p:tav>
                                      </p:tavLst>
                                    </p:anim>
                                    <p:anim calcmode="lin" valueType="num">
                                      <p:cBhvr additive="base">
                                        <p:cTn id="37" dur="1000"/>
                                        <p:tgtEl>
                                          <p:spTgt spid="42"/>
                                        </p:tgtEl>
                                        <p:attrNameLst>
                                          <p:attrName>ppt_y</p:attrName>
                                        </p:attrNameLst>
                                      </p:cBhvr>
                                      <p:tavLst>
                                        <p:tav tm="0">
                                          <p:val>
                                            <p:strVal val="ppt_y"/>
                                          </p:val>
                                        </p:tav>
                                        <p:tav tm="100000">
                                          <p:val>
                                            <p:strVal val="ppt_y"/>
                                          </p:val>
                                        </p:tav>
                                      </p:tavLst>
                                    </p:anim>
                                    <p:set>
                                      <p:cBhvr>
                                        <p:cTn id="38" dur="1" fill="hold">
                                          <p:stCondLst>
                                            <p:cond delay="999"/>
                                          </p:stCondLst>
                                        </p:cTn>
                                        <p:tgtEl>
                                          <p:spTgt spid="42"/>
                                        </p:tgtEl>
                                        <p:attrNameLst>
                                          <p:attrName>style.visibility</p:attrName>
                                        </p:attrNameLst>
                                      </p:cBhvr>
                                      <p:to>
                                        <p:strVal val="hidden"/>
                                      </p:to>
                                    </p:set>
                                  </p:childTnLst>
                                </p:cTn>
                              </p:par>
                              <p:par>
                                <p:cTn id="39" presetID="2" presetClass="entr" presetSubtype="2" fill="hold" nodeType="with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additive="base">
                                        <p:cTn id="41" dur="1000" fill="hold"/>
                                        <p:tgtEl>
                                          <p:spTgt spid="52"/>
                                        </p:tgtEl>
                                        <p:attrNameLst>
                                          <p:attrName>ppt_x</p:attrName>
                                        </p:attrNameLst>
                                      </p:cBhvr>
                                      <p:tavLst>
                                        <p:tav tm="0">
                                          <p:val>
                                            <p:strVal val="1+#ppt_w/2"/>
                                          </p:val>
                                        </p:tav>
                                        <p:tav tm="100000">
                                          <p:val>
                                            <p:strVal val="#ppt_x"/>
                                          </p:val>
                                        </p:tav>
                                      </p:tavLst>
                                    </p:anim>
                                    <p:anim calcmode="lin" valueType="num">
                                      <p:cBhvr additive="base">
                                        <p:cTn id="42" dur="10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xit" presetSubtype="8" fill="hold" nodeType="clickEffect">
                                  <p:stCondLst>
                                    <p:cond delay="0"/>
                                  </p:stCondLst>
                                  <p:childTnLst>
                                    <p:anim calcmode="lin" valueType="num">
                                      <p:cBhvr additive="base">
                                        <p:cTn id="46" dur="1000"/>
                                        <p:tgtEl>
                                          <p:spTgt spid="52"/>
                                        </p:tgtEl>
                                        <p:attrNameLst>
                                          <p:attrName>ppt_x</p:attrName>
                                        </p:attrNameLst>
                                      </p:cBhvr>
                                      <p:tavLst>
                                        <p:tav tm="0">
                                          <p:val>
                                            <p:strVal val="ppt_x"/>
                                          </p:val>
                                        </p:tav>
                                        <p:tav tm="100000">
                                          <p:val>
                                            <p:strVal val="0-ppt_w/2"/>
                                          </p:val>
                                        </p:tav>
                                      </p:tavLst>
                                    </p:anim>
                                    <p:anim calcmode="lin" valueType="num">
                                      <p:cBhvr additive="base">
                                        <p:cTn id="47" dur="1000"/>
                                        <p:tgtEl>
                                          <p:spTgt spid="52"/>
                                        </p:tgtEl>
                                        <p:attrNameLst>
                                          <p:attrName>ppt_y</p:attrName>
                                        </p:attrNameLst>
                                      </p:cBhvr>
                                      <p:tavLst>
                                        <p:tav tm="0">
                                          <p:val>
                                            <p:strVal val="ppt_y"/>
                                          </p:val>
                                        </p:tav>
                                        <p:tav tm="100000">
                                          <p:val>
                                            <p:strVal val="ppt_y"/>
                                          </p:val>
                                        </p:tav>
                                      </p:tavLst>
                                    </p:anim>
                                    <p:set>
                                      <p:cBhvr>
                                        <p:cTn id="48" dur="1" fill="hold">
                                          <p:stCondLst>
                                            <p:cond delay="999"/>
                                          </p:stCondLst>
                                        </p:cTn>
                                        <p:tgtEl>
                                          <p:spTgt spid="52"/>
                                        </p:tgtEl>
                                        <p:attrNameLst>
                                          <p:attrName>style.visibility</p:attrName>
                                        </p:attrNameLst>
                                      </p:cBhvr>
                                      <p:to>
                                        <p:strVal val="hidden"/>
                                      </p:to>
                                    </p:set>
                                  </p:childTnLst>
                                </p:cTn>
                              </p:par>
                              <p:par>
                                <p:cTn id="49" presetID="2" presetClass="entr" presetSubtype="2" fill="hold" nodeType="with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1000" fill="hold"/>
                                        <p:tgtEl>
                                          <p:spTgt spid="59"/>
                                        </p:tgtEl>
                                        <p:attrNameLst>
                                          <p:attrName>ppt_x</p:attrName>
                                        </p:attrNameLst>
                                      </p:cBhvr>
                                      <p:tavLst>
                                        <p:tav tm="0">
                                          <p:val>
                                            <p:strVal val="1+#ppt_w/2"/>
                                          </p:val>
                                        </p:tav>
                                        <p:tav tm="100000">
                                          <p:val>
                                            <p:strVal val="#ppt_x"/>
                                          </p:val>
                                        </p:tav>
                                      </p:tavLst>
                                    </p:anim>
                                    <p:anim calcmode="lin" valueType="num">
                                      <p:cBhvr additive="base">
                                        <p:cTn id="52" dur="10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xit" presetSubtype="8" fill="hold" nodeType="clickEffect">
                                  <p:stCondLst>
                                    <p:cond delay="0"/>
                                  </p:stCondLst>
                                  <p:childTnLst>
                                    <p:anim calcmode="lin" valueType="num">
                                      <p:cBhvr additive="base">
                                        <p:cTn id="56" dur="1000"/>
                                        <p:tgtEl>
                                          <p:spTgt spid="59"/>
                                        </p:tgtEl>
                                        <p:attrNameLst>
                                          <p:attrName>ppt_x</p:attrName>
                                        </p:attrNameLst>
                                      </p:cBhvr>
                                      <p:tavLst>
                                        <p:tav tm="0">
                                          <p:val>
                                            <p:strVal val="ppt_x"/>
                                          </p:val>
                                        </p:tav>
                                        <p:tav tm="100000">
                                          <p:val>
                                            <p:strVal val="0-ppt_w/2"/>
                                          </p:val>
                                        </p:tav>
                                      </p:tavLst>
                                    </p:anim>
                                    <p:anim calcmode="lin" valueType="num">
                                      <p:cBhvr additive="base">
                                        <p:cTn id="57" dur="1000"/>
                                        <p:tgtEl>
                                          <p:spTgt spid="59"/>
                                        </p:tgtEl>
                                        <p:attrNameLst>
                                          <p:attrName>ppt_y</p:attrName>
                                        </p:attrNameLst>
                                      </p:cBhvr>
                                      <p:tavLst>
                                        <p:tav tm="0">
                                          <p:val>
                                            <p:strVal val="ppt_y"/>
                                          </p:val>
                                        </p:tav>
                                        <p:tav tm="100000">
                                          <p:val>
                                            <p:strVal val="ppt_y"/>
                                          </p:val>
                                        </p:tav>
                                      </p:tavLst>
                                    </p:anim>
                                    <p:set>
                                      <p:cBhvr>
                                        <p:cTn id="58" dur="1" fill="hold">
                                          <p:stCondLst>
                                            <p:cond delay="999"/>
                                          </p:stCondLst>
                                        </p:cTn>
                                        <p:tgtEl>
                                          <p:spTgt spid="59"/>
                                        </p:tgtEl>
                                        <p:attrNameLst>
                                          <p:attrName>style.visibility</p:attrName>
                                        </p:attrNameLst>
                                      </p:cBhvr>
                                      <p:to>
                                        <p:strVal val="hidden"/>
                                      </p:to>
                                    </p:set>
                                  </p:childTnLst>
                                </p:cTn>
                              </p:par>
                              <p:par>
                                <p:cTn id="59" presetID="2" presetClass="entr" presetSubtype="2" fill="hold" nodeType="with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1000" fill="hold"/>
                                        <p:tgtEl>
                                          <p:spTgt spid="27"/>
                                        </p:tgtEl>
                                        <p:attrNameLst>
                                          <p:attrName>ppt_x</p:attrName>
                                        </p:attrNameLst>
                                      </p:cBhvr>
                                      <p:tavLst>
                                        <p:tav tm="0">
                                          <p:val>
                                            <p:strVal val="1+#ppt_w/2"/>
                                          </p:val>
                                        </p:tav>
                                        <p:tav tm="100000">
                                          <p:val>
                                            <p:strVal val="#ppt_x"/>
                                          </p:val>
                                        </p:tav>
                                      </p:tavLst>
                                    </p:anim>
                                    <p:anim calcmode="lin" valueType="num">
                                      <p:cBhvr additive="base">
                                        <p:cTn id="62"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3"/>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27"/>
          <p:cNvGrpSpPr/>
          <p:nvPr/>
        </p:nvGrpSpPr>
        <p:grpSpPr>
          <a:xfrm>
            <a:off x="0" y="0"/>
            <a:ext cx="9144000" cy="722243"/>
            <a:chOff x="0" y="0"/>
            <a:chExt cx="9144000" cy="722243"/>
          </a:xfrm>
        </p:grpSpPr>
        <p:pic>
          <p:nvPicPr>
            <p:cNvPr id="29"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0" y="0"/>
              <a:ext cx="1547664" cy="722243"/>
            </a:xfrm>
            <a:prstGeom prst="rect">
              <a:avLst/>
            </a:prstGeom>
            <a:noFill/>
          </p:spPr>
        </p:pic>
        <p:pic>
          <p:nvPicPr>
            <p:cNvPr id="30"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1504684" y="0"/>
              <a:ext cx="1547664" cy="722243"/>
            </a:xfrm>
            <a:prstGeom prst="rect">
              <a:avLst/>
            </a:prstGeom>
            <a:noFill/>
          </p:spPr>
        </p:pic>
        <p:pic>
          <p:nvPicPr>
            <p:cNvPr id="31"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3002338" y="0"/>
              <a:ext cx="1547664" cy="722243"/>
            </a:xfrm>
            <a:prstGeom prst="rect">
              <a:avLst/>
            </a:prstGeom>
            <a:noFill/>
          </p:spPr>
        </p:pic>
        <p:pic>
          <p:nvPicPr>
            <p:cNvPr id="32"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4500554" y="0"/>
              <a:ext cx="1547664" cy="722243"/>
            </a:xfrm>
            <a:prstGeom prst="rect">
              <a:avLst/>
            </a:prstGeom>
            <a:noFill/>
          </p:spPr>
        </p:pic>
        <p:pic>
          <p:nvPicPr>
            <p:cNvPr id="33"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6013284" y="0"/>
              <a:ext cx="1547664" cy="722243"/>
            </a:xfrm>
            <a:prstGeom prst="rect">
              <a:avLst/>
            </a:prstGeom>
            <a:noFill/>
          </p:spPr>
        </p:pic>
        <p:pic>
          <p:nvPicPr>
            <p:cNvPr id="34"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7511500" y="0"/>
              <a:ext cx="1547664" cy="722243"/>
            </a:xfrm>
            <a:prstGeom prst="rect">
              <a:avLst/>
            </a:prstGeom>
            <a:noFill/>
          </p:spPr>
        </p:pic>
        <p:pic>
          <p:nvPicPr>
            <p:cNvPr id="35"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0961" r="61523" b="11060"/>
            <a:stretch>
              <a:fillRect/>
            </a:stretch>
          </p:blipFill>
          <p:spPr bwMode="auto">
            <a:xfrm>
              <a:off x="8964488" y="0"/>
              <a:ext cx="179512" cy="722243"/>
            </a:xfrm>
            <a:prstGeom prst="rect">
              <a:avLst/>
            </a:prstGeom>
            <a:noFill/>
          </p:spPr>
        </p:pic>
        <p:sp>
          <p:nvSpPr>
            <p:cNvPr id="36" name="Прямоугольник 35"/>
            <p:cNvSpPr/>
            <p:nvPr/>
          </p:nvSpPr>
          <p:spPr>
            <a:xfrm>
              <a:off x="2294" y="134910"/>
              <a:ext cx="9141706" cy="4680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bg2">
                      <a:lumMod val="25000"/>
                    </a:schemeClr>
                  </a:solidFill>
                  <a:latin typeface="Times New Roman Math" pitchFamily="18" charset="0"/>
                  <a:cs typeface="Times New Roman Math" pitchFamily="18" charset="0"/>
                </a:rPr>
                <a:t>Вопрос </a:t>
              </a:r>
              <a:r>
                <a:rPr lang="ru-RU" sz="3200" b="1" i="1" dirty="0" smtClean="0">
                  <a:solidFill>
                    <a:schemeClr val="bg2">
                      <a:lumMod val="25000"/>
                    </a:schemeClr>
                  </a:solidFill>
                  <a:latin typeface="Times New Roman Math" pitchFamily="18" charset="0"/>
                  <a:cs typeface="Times New Roman Math" pitchFamily="18" charset="0"/>
                </a:rPr>
                <a:t>18</a:t>
              </a:r>
              <a:endParaRPr lang="ru-RU" sz="3200" b="1" i="1" dirty="0">
                <a:solidFill>
                  <a:schemeClr val="bg2">
                    <a:lumMod val="25000"/>
                  </a:schemeClr>
                </a:solidFill>
                <a:latin typeface="Times New Roman Math" pitchFamily="18" charset="0"/>
                <a:cs typeface="Times New Roman Math" pitchFamily="18" charset="0"/>
              </a:endParaRPr>
            </a:p>
          </p:txBody>
        </p:sp>
      </p:grpSp>
      <p:sp>
        <p:nvSpPr>
          <p:cNvPr id="26" name="Прямоугольник 25"/>
          <p:cNvSpPr/>
          <p:nvPr/>
        </p:nvSpPr>
        <p:spPr>
          <a:xfrm>
            <a:off x="179512" y="4509120"/>
            <a:ext cx="8784976" cy="400110"/>
          </a:xfrm>
          <a:prstGeom prst="rect">
            <a:avLst/>
          </a:prstGeom>
        </p:spPr>
        <p:txBody>
          <a:bodyPr wrap="square">
            <a:spAutoFit/>
          </a:bodyPr>
          <a:lstStyle/>
          <a:p>
            <a:pPr lvl="0" algn="just">
              <a:spcBef>
                <a:spcPct val="20000"/>
              </a:spcBef>
              <a:buClr>
                <a:srgbClr val="94B6D2"/>
              </a:buClr>
              <a:buSzPct val="80000"/>
            </a:pPr>
            <a:endParaRPr lang="en-US" sz="2000" dirty="0">
              <a:solidFill>
                <a:srgbClr val="C00000"/>
              </a:solidFill>
              <a:latin typeface="Arial" pitchFamily="34" charset="0"/>
              <a:cs typeface="Arial" pitchFamily="34" charset="0"/>
            </a:endParaRPr>
          </a:p>
        </p:txBody>
      </p:sp>
      <p:sp>
        <p:nvSpPr>
          <p:cNvPr id="15" name="Прямоугольник 14"/>
          <p:cNvSpPr/>
          <p:nvPr/>
        </p:nvSpPr>
        <p:spPr>
          <a:xfrm>
            <a:off x="395536" y="4365104"/>
            <a:ext cx="8424936" cy="400110"/>
          </a:xfrm>
          <a:prstGeom prst="rect">
            <a:avLst/>
          </a:prstGeom>
        </p:spPr>
        <p:txBody>
          <a:bodyPr wrap="square">
            <a:spAutoFit/>
          </a:bodyPr>
          <a:lstStyle/>
          <a:p>
            <a:r>
              <a:rPr lang="ru-RU" sz="2000" dirty="0" smtClean="0">
                <a:solidFill>
                  <a:prstClr val="black"/>
                </a:solidFill>
                <a:latin typeface="Arial" pitchFamily="34" charset="0"/>
                <a:ea typeface="+mj-ea"/>
                <a:cs typeface="Arial" pitchFamily="34" charset="0"/>
              </a:rPr>
              <a:t>  </a:t>
            </a:r>
            <a:endParaRPr lang="ru-RU" sz="2000" dirty="0">
              <a:latin typeface="Arial" pitchFamily="34" charset="0"/>
              <a:cs typeface="Arial" pitchFamily="34" charset="0"/>
            </a:endParaRPr>
          </a:p>
        </p:txBody>
      </p:sp>
      <p:sp>
        <p:nvSpPr>
          <p:cNvPr id="16" name="Прямоугольник 15"/>
          <p:cNvSpPr/>
          <p:nvPr/>
        </p:nvSpPr>
        <p:spPr>
          <a:xfrm>
            <a:off x="467544" y="4221087"/>
            <a:ext cx="8352928" cy="369332"/>
          </a:xfrm>
          <a:prstGeom prst="rect">
            <a:avLst/>
          </a:prstGeom>
        </p:spPr>
        <p:txBody>
          <a:bodyPr wrap="square">
            <a:spAutoFit/>
          </a:bodyPr>
          <a:lstStyle/>
          <a:p>
            <a:endParaRPr lang="ru-RU" dirty="0"/>
          </a:p>
        </p:txBody>
      </p:sp>
      <p:sp>
        <p:nvSpPr>
          <p:cNvPr id="20" name="Прямоугольник 19"/>
          <p:cNvSpPr/>
          <p:nvPr/>
        </p:nvSpPr>
        <p:spPr>
          <a:xfrm>
            <a:off x="5364088" y="908720"/>
            <a:ext cx="3779912" cy="4708981"/>
          </a:xfrm>
          <a:prstGeom prst="rect">
            <a:avLst/>
          </a:prstGeom>
        </p:spPr>
        <p:txBody>
          <a:bodyPr wrap="square">
            <a:spAutoFit/>
          </a:bodyPr>
          <a:lstStyle/>
          <a:p>
            <a:pPr>
              <a:buNone/>
            </a:pPr>
            <a:r>
              <a:rPr lang="ru-RU" sz="2000" dirty="0" smtClean="0">
                <a:solidFill>
                  <a:schemeClr val="bg2">
                    <a:lumMod val="25000"/>
                  </a:schemeClr>
                </a:solidFill>
                <a:latin typeface="Arial" pitchFamily="34" charset="0"/>
                <a:cs typeface="Arial" pitchFamily="34" charset="0"/>
              </a:rPr>
              <a:t>Система банных процедур </a:t>
            </a:r>
            <a:br>
              <a:rPr lang="ru-RU" sz="2000" dirty="0" smtClean="0">
                <a:solidFill>
                  <a:schemeClr val="bg2">
                    <a:lumMod val="25000"/>
                  </a:schemeClr>
                </a:solidFill>
                <a:latin typeface="Arial" pitchFamily="34" charset="0"/>
                <a:cs typeface="Arial" pitchFamily="34" charset="0"/>
              </a:rPr>
            </a:br>
            <a:r>
              <a:rPr lang="ru-RU" sz="2000" dirty="0" smtClean="0">
                <a:solidFill>
                  <a:schemeClr val="bg2">
                    <a:lumMod val="25000"/>
                  </a:schemeClr>
                </a:solidFill>
                <a:latin typeface="Arial" pitchFamily="34" charset="0"/>
                <a:cs typeface="Arial" pitchFamily="34" charset="0"/>
              </a:rPr>
              <a:t>И больших температур,</a:t>
            </a:r>
            <a:br>
              <a:rPr lang="ru-RU" sz="2000" dirty="0" smtClean="0">
                <a:solidFill>
                  <a:schemeClr val="bg2">
                    <a:lumMod val="25000"/>
                  </a:schemeClr>
                </a:solidFill>
                <a:latin typeface="Arial" pitchFamily="34" charset="0"/>
                <a:cs typeface="Arial" pitchFamily="34" charset="0"/>
              </a:rPr>
            </a:br>
            <a:r>
              <a:rPr lang="ru-RU" sz="2000" dirty="0" smtClean="0">
                <a:solidFill>
                  <a:schemeClr val="bg2">
                    <a:lumMod val="25000"/>
                  </a:schemeClr>
                </a:solidFill>
                <a:latin typeface="Arial" pitchFamily="34" charset="0"/>
                <a:cs typeface="Arial" pitchFamily="34" charset="0"/>
              </a:rPr>
              <a:t>Как хорошо известно,</a:t>
            </a:r>
            <a:br>
              <a:rPr lang="ru-RU" sz="2000" dirty="0" smtClean="0">
                <a:solidFill>
                  <a:schemeClr val="bg2">
                    <a:lumMod val="25000"/>
                  </a:schemeClr>
                </a:solidFill>
                <a:latin typeface="Arial" pitchFamily="34" charset="0"/>
                <a:cs typeface="Arial" pitchFamily="34" charset="0"/>
              </a:rPr>
            </a:br>
            <a:r>
              <a:rPr lang="ru-RU" sz="2000" dirty="0" smtClean="0">
                <a:solidFill>
                  <a:schemeClr val="bg2">
                    <a:lumMod val="25000"/>
                  </a:schemeClr>
                </a:solidFill>
                <a:latin typeface="Arial" pitchFamily="34" charset="0"/>
                <a:cs typeface="Arial" pitchFamily="34" charset="0"/>
              </a:rPr>
              <a:t>Бывает нам полезна.</a:t>
            </a:r>
          </a:p>
          <a:p>
            <a:pPr>
              <a:buNone/>
            </a:pPr>
            <a:r>
              <a:rPr lang="ru-RU" sz="2000" dirty="0" smtClean="0">
                <a:solidFill>
                  <a:schemeClr val="bg2">
                    <a:lumMod val="25000"/>
                  </a:schemeClr>
                </a:solidFill>
                <a:latin typeface="Arial" pitchFamily="34" charset="0"/>
                <a:cs typeface="Arial" pitchFamily="34" charset="0"/>
              </a:rPr>
              <a:t>От всех болезней лечит нас</a:t>
            </a:r>
          </a:p>
          <a:p>
            <a:pPr>
              <a:buNone/>
            </a:pPr>
            <a:r>
              <a:rPr lang="ru-RU" sz="2000" dirty="0" smtClean="0">
                <a:solidFill>
                  <a:schemeClr val="bg2">
                    <a:lumMod val="25000"/>
                  </a:schemeClr>
                </a:solidFill>
                <a:latin typeface="Arial" pitchFamily="34" charset="0"/>
                <a:cs typeface="Arial" pitchFamily="34" charset="0"/>
              </a:rPr>
              <a:t>Отличная парная, квас.</a:t>
            </a:r>
          </a:p>
          <a:p>
            <a:pPr>
              <a:buNone/>
            </a:pPr>
            <a:r>
              <a:rPr lang="ru-RU" sz="2000" dirty="0" smtClean="0">
                <a:solidFill>
                  <a:schemeClr val="bg2">
                    <a:lumMod val="25000"/>
                  </a:schemeClr>
                </a:solidFill>
                <a:latin typeface="Arial" pitchFamily="34" charset="0"/>
                <a:cs typeface="Arial" pitchFamily="34" charset="0"/>
              </a:rPr>
              <a:t>Коль в парной побыть ты рад,</a:t>
            </a:r>
          </a:p>
          <a:p>
            <a:pPr>
              <a:buNone/>
            </a:pPr>
            <a:r>
              <a:rPr lang="ru-RU" sz="2000" dirty="0" smtClean="0">
                <a:solidFill>
                  <a:schemeClr val="bg2">
                    <a:lumMod val="25000"/>
                  </a:schemeClr>
                </a:solidFill>
                <a:latin typeface="Arial" pitchFamily="34" charset="0"/>
                <a:cs typeface="Arial" pitchFamily="34" charset="0"/>
              </a:rPr>
              <a:t>«С легким паром!» говорят. </a:t>
            </a:r>
            <a:br>
              <a:rPr lang="ru-RU" sz="2000" dirty="0" smtClean="0">
                <a:solidFill>
                  <a:schemeClr val="bg2">
                    <a:lumMod val="25000"/>
                  </a:schemeClr>
                </a:solidFill>
                <a:latin typeface="Arial" pitchFamily="34" charset="0"/>
                <a:cs typeface="Arial" pitchFamily="34" charset="0"/>
              </a:rPr>
            </a:br>
            <a:r>
              <a:rPr lang="ru-RU" sz="2000" dirty="0" smtClean="0">
                <a:solidFill>
                  <a:schemeClr val="bg2">
                    <a:lumMod val="25000"/>
                  </a:schemeClr>
                </a:solidFill>
                <a:latin typeface="Arial" pitchFamily="34" charset="0"/>
                <a:cs typeface="Arial" pitchFamily="34" charset="0"/>
              </a:rPr>
              <a:t/>
            </a:r>
            <a:br>
              <a:rPr lang="ru-RU" sz="2000" dirty="0" smtClean="0">
                <a:solidFill>
                  <a:schemeClr val="bg2">
                    <a:lumMod val="25000"/>
                  </a:schemeClr>
                </a:solidFill>
                <a:latin typeface="Arial" pitchFamily="34" charset="0"/>
                <a:cs typeface="Arial" pitchFamily="34" charset="0"/>
              </a:rPr>
            </a:br>
            <a:r>
              <a:rPr lang="ru-RU" sz="2000" dirty="0" smtClean="0">
                <a:solidFill>
                  <a:schemeClr val="bg2">
                    <a:lumMod val="25000"/>
                  </a:schemeClr>
                </a:solidFill>
                <a:latin typeface="Arial" pitchFamily="34" charset="0"/>
                <a:cs typeface="Arial" pitchFamily="34" charset="0"/>
              </a:rPr>
              <a:t>В хорошей бане должно быть не только очень жарко, но и сухо.</a:t>
            </a:r>
            <a:r>
              <a:rPr lang="ru-RU" sz="2000" dirty="0" smtClean="0">
                <a:latin typeface="Arial" pitchFamily="34" charset="0"/>
                <a:cs typeface="Arial" pitchFamily="34" charset="0"/>
              </a:rPr>
              <a:t/>
            </a:r>
            <a:br>
              <a:rPr lang="ru-RU" sz="2000" dirty="0" smtClean="0">
                <a:latin typeface="Arial" pitchFamily="34" charset="0"/>
                <a:cs typeface="Arial" pitchFamily="34" charset="0"/>
              </a:rPr>
            </a:br>
            <a:r>
              <a:rPr lang="ru-RU" sz="2000" dirty="0" smtClean="0">
                <a:solidFill>
                  <a:srgbClr val="C00000"/>
                </a:solidFill>
                <a:latin typeface="Arial" pitchFamily="34" charset="0"/>
                <a:cs typeface="Arial" pitchFamily="34" charset="0"/>
              </a:rPr>
              <a:t>Почему сильная жара труднее переносится в сырой бане?</a:t>
            </a:r>
            <a:endParaRPr lang="ru-RU" sz="2000" dirty="0">
              <a:latin typeface="Arial" pitchFamily="34" charset="0"/>
              <a:cs typeface="Arial" pitchFamily="34" charset="0"/>
            </a:endParaRPr>
          </a:p>
        </p:txBody>
      </p:sp>
      <p:pic>
        <p:nvPicPr>
          <p:cNvPr id="21" name="Picture 4" descr="D:\Мои документы\Мои рисунки\физ карт\compas-300x234.jpg">
            <a:hlinkClick r:id="rId3" action="ppaction://hlinksldjump"/>
          </p:cNvPr>
          <p:cNvPicPr>
            <a:picLocks noChangeAspect="1" noChangeArrowheads="1"/>
          </p:cNvPicPr>
          <p:nvPr/>
        </p:nvPicPr>
        <p:blipFill>
          <a:blip r:embed="rId4" cstate="print">
            <a:clrChange>
              <a:clrFrom>
                <a:srgbClr val="FDFDFD"/>
              </a:clrFrom>
              <a:clrTo>
                <a:srgbClr val="FDFDFD">
                  <a:alpha val="0"/>
                </a:srgbClr>
              </a:clrTo>
            </a:clrChange>
            <a:lum contrast="10000"/>
          </a:blip>
          <a:srcRect l="8518" r="16734"/>
          <a:stretch>
            <a:fillRect/>
          </a:stretch>
        </p:blipFill>
        <p:spPr bwMode="auto">
          <a:xfrm flipH="1">
            <a:off x="8446159" y="77274"/>
            <a:ext cx="594809" cy="620688"/>
          </a:xfrm>
          <a:prstGeom prst="rect">
            <a:avLst/>
          </a:prstGeom>
          <a:noFill/>
        </p:spPr>
      </p:pic>
      <p:pic>
        <p:nvPicPr>
          <p:cNvPr id="6146" name="Picture 2" descr="D:\Мои документы\Сообщество учителей физики\физика\игры\Конкурс знатоков физики\banya.jpg"/>
          <p:cNvPicPr>
            <a:picLocks noChangeAspect="1" noChangeArrowheads="1"/>
          </p:cNvPicPr>
          <p:nvPr/>
        </p:nvPicPr>
        <p:blipFill>
          <a:blip r:embed="rId5" cstate="print"/>
          <a:srcRect/>
          <a:stretch>
            <a:fillRect/>
          </a:stretch>
        </p:blipFill>
        <p:spPr bwMode="auto">
          <a:xfrm>
            <a:off x="179512" y="908720"/>
            <a:ext cx="5095875" cy="3819525"/>
          </a:xfrm>
          <a:prstGeom prst="rect">
            <a:avLst/>
          </a:prstGeom>
          <a:noFill/>
        </p:spPr>
      </p:pic>
      <p:grpSp>
        <p:nvGrpSpPr>
          <p:cNvPr id="17" name="Группа 16"/>
          <p:cNvGrpSpPr/>
          <p:nvPr/>
        </p:nvGrpSpPr>
        <p:grpSpPr>
          <a:xfrm>
            <a:off x="4885009" y="5248521"/>
            <a:ext cx="498768" cy="1337709"/>
            <a:chOff x="7452320" y="1587235"/>
            <a:chExt cx="498768" cy="1337709"/>
          </a:xfrm>
        </p:grpSpPr>
        <p:sp>
          <p:nvSpPr>
            <p:cNvPr id="18" name="Пятиугольник 17"/>
            <p:cNvSpPr/>
            <p:nvPr/>
          </p:nvSpPr>
          <p:spPr>
            <a:xfrm rot="10800000">
              <a:off x="7452320" y="1628800"/>
              <a:ext cx="432048" cy="1296144"/>
            </a:xfrm>
            <a:prstGeom prst="homePlate">
              <a:avLst>
                <a:gd name="adj" fmla="val 47888"/>
              </a:avLst>
            </a:prstGeom>
            <a:solidFill>
              <a:schemeClr val="bg2">
                <a:lumMod val="50000"/>
              </a:schemeClr>
            </a:solidFill>
            <a:ln>
              <a:solidFill>
                <a:schemeClr val="bg2">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9" name="TextBox 18"/>
            <p:cNvSpPr txBox="1"/>
            <p:nvPr/>
          </p:nvSpPr>
          <p:spPr>
            <a:xfrm>
              <a:off x="7527061" y="1587235"/>
              <a:ext cx="424027" cy="1296144"/>
            </a:xfrm>
            <a:prstGeom prst="rect">
              <a:avLst/>
            </a:prstGeom>
            <a:noFill/>
          </p:spPr>
          <p:txBody>
            <a:bodyPr vert="wordArtVert" wrap="square" rtlCol="0">
              <a:spAutoFit/>
            </a:bodyPr>
            <a:lstStyle/>
            <a:p>
              <a:r>
                <a:rPr lang="ru-RU" sz="1600" b="1" dirty="0" smtClean="0">
                  <a:solidFill>
                    <a:schemeClr val="bg2">
                      <a:lumMod val="25000"/>
                    </a:schemeClr>
                  </a:solidFill>
                  <a:latin typeface="Lucida Console" pitchFamily="49" charset="0"/>
                </a:rPr>
                <a:t>ответ</a:t>
              </a:r>
              <a:endParaRPr lang="ru-RU" sz="1600" b="1" dirty="0">
                <a:solidFill>
                  <a:schemeClr val="bg2">
                    <a:lumMod val="25000"/>
                  </a:schemeClr>
                </a:solidFill>
                <a:latin typeface="Lucida Console" pitchFamily="49" charset="0"/>
              </a:endParaRPr>
            </a:p>
          </p:txBody>
        </p:sp>
      </p:grpSp>
      <p:sp>
        <p:nvSpPr>
          <p:cNvPr id="22" name="Загнутый угол 21"/>
          <p:cNvSpPr/>
          <p:nvPr/>
        </p:nvSpPr>
        <p:spPr>
          <a:xfrm>
            <a:off x="179512" y="836712"/>
            <a:ext cx="5167988" cy="4752528"/>
          </a:xfrm>
          <a:prstGeom prst="foldedCorner">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i="1" dirty="0" smtClean="0">
                <a:solidFill>
                  <a:schemeClr val="bg2">
                    <a:lumMod val="25000"/>
                  </a:schemeClr>
                </a:solidFill>
              </a:rPr>
              <a:t>В сыром воздухе бани относительная влажность велика, испарение пота с тела человека происходит медленно, и организм человека перегревается.</a:t>
            </a:r>
            <a:endParaRPr lang="ru-RU" sz="2400" i="1" dirty="0">
              <a:solidFill>
                <a:schemeClr val="bg2">
                  <a:lumMod val="25000"/>
                </a:schemeClr>
              </a:solidFill>
            </a:endParaRPr>
          </a:p>
        </p:txBody>
      </p:sp>
    </p:spTree>
  </p:cSld>
  <p:clrMapOvr>
    <a:masterClrMapping/>
  </p:clrMapOvr>
  <p:transition spd="med" advClick="0">
    <p:circle/>
  </p:transition>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upLeft)">
                                      <p:cBhvr>
                                        <p:cTn id="7" dur="1000"/>
                                        <p:tgtEl>
                                          <p:spTgt spid="22"/>
                                        </p:tgtEl>
                                      </p:cBhvr>
                                    </p:animEffect>
                                  </p:childTnLst>
                                </p:cTn>
                              </p:par>
                            </p:childTnLst>
                          </p:cTn>
                        </p:par>
                      </p:childTnLst>
                    </p:cTn>
                  </p:par>
                </p:childTnLst>
              </p:cTn>
              <p:nextCondLst>
                <p:cond evt="onClick" delay="0">
                  <p:tgtEl>
                    <p:spTgt spid="17"/>
                  </p:tgtEl>
                </p:cond>
              </p:nextCondLst>
            </p:seq>
          </p:childTnLst>
        </p:cTn>
      </p:par>
    </p:tnLst>
    <p:bldLst>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27"/>
          <p:cNvGrpSpPr/>
          <p:nvPr/>
        </p:nvGrpSpPr>
        <p:grpSpPr>
          <a:xfrm>
            <a:off x="0" y="0"/>
            <a:ext cx="9144000" cy="722243"/>
            <a:chOff x="0" y="0"/>
            <a:chExt cx="9144000" cy="722243"/>
          </a:xfrm>
        </p:grpSpPr>
        <p:pic>
          <p:nvPicPr>
            <p:cNvPr id="29"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0" y="0"/>
              <a:ext cx="1547664" cy="722243"/>
            </a:xfrm>
            <a:prstGeom prst="rect">
              <a:avLst/>
            </a:prstGeom>
            <a:noFill/>
          </p:spPr>
        </p:pic>
        <p:pic>
          <p:nvPicPr>
            <p:cNvPr id="30"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1504684" y="0"/>
              <a:ext cx="1547664" cy="722243"/>
            </a:xfrm>
            <a:prstGeom prst="rect">
              <a:avLst/>
            </a:prstGeom>
            <a:noFill/>
          </p:spPr>
        </p:pic>
        <p:pic>
          <p:nvPicPr>
            <p:cNvPr id="31"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3002338" y="0"/>
              <a:ext cx="1547664" cy="722243"/>
            </a:xfrm>
            <a:prstGeom prst="rect">
              <a:avLst/>
            </a:prstGeom>
            <a:noFill/>
          </p:spPr>
        </p:pic>
        <p:pic>
          <p:nvPicPr>
            <p:cNvPr id="32"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4500554" y="0"/>
              <a:ext cx="1547664" cy="722243"/>
            </a:xfrm>
            <a:prstGeom prst="rect">
              <a:avLst/>
            </a:prstGeom>
            <a:noFill/>
          </p:spPr>
        </p:pic>
        <p:pic>
          <p:nvPicPr>
            <p:cNvPr id="33"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6013284" y="0"/>
              <a:ext cx="1547664" cy="722243"/>
            </a:xfrm>
            <a:prstGeom prst="rect">
              <a:avLst/>
            </a:prstGeom>
            <a:noFill/>
          </p:spPr>
        </p:pic>
        <p:pic>
          <p:nvPicPr>
            <p:cNvPr id="34"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7511500" y="0"/>
              <a:ext cx="1547664" cy="722243"/>
            </a:xfrm>
            <a:prstGeom prst="rect">
              <a:avLst/>
            </a:prstGeom>
            <a:noFill/>
          </p:spPr>
        </p:pic>
        <p:pic>
          <p:nvPicPr>
            <p:cNvPr id="35"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0961" r="61523" b="11060"/>
            <a:stretch>
              <a:fillRect/>
            </a:stretch>
          </p:blipFill>
          <p:spPr bwMode="auto">
            <a:xfrm>
              <a:off x="8964488" y="0"/>
              <a:ext cx="179512" cy="722243"/>
            </a:xfrm>
            <a:prstGeom prst="rect">
              <a:avLst/>
            </a:prstGeom>
            <a:noFill/>
          </p:spPr>
        </p:pic>
        <p:sp>
          <p:nvSpPr>
            <p:cNvPr id="36" name="Прямоугольник 35"/>
            <p:cNvSpPr/>
            <p:nvPr/>
          </p:nvSpPr>
          <p:spPr>
            <a:xfrm>
              <a:off x="2294" y="134910"/>
              <a:ext cx="9141706" cy="4680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bg2">
                      <a:lumMod val="25000"/>
                    </a:schemeClr>
                  </a:solidFill>
                  <a:latin typeface="Times New Roman Math" pitchFamily="18" charset="0"/>
                  <a:cs typeface="Times New Roman Math" pitchFamily="18" charset="0"/>
                </a:rPr>
                <a:t>Ресурсы</a:t>
              </a:r>
              <a:endParaRPr lang="ru-RU" sz="3200" b="1" i="1" dirty="0">
                <a:solidFill>
                  <a:schemeClr val="bg2">
                    <a:lumMod val="25000"/>
                  </a:schemeClr>
                </a:solidFill>
                <a:latin typeface="Times New Roman Math" pitchFamily="18" charset="0"/>
                <a:cs typeface="Times New Roman Math" pitchFamily="18" charset="0"/>
              </a:endParaRPr>
            </a:p>
          </p:txBody>
        </p:sp>
      </p:grpSp>
      <p:pic>
        <p:nvPicPr>
          <p:cNvPr id="24" name="Picture 4" descr="D:\Мои документы\Мои рисунки\физ карт\compas-300x234.jpg">
            <a:hlinkClick r:id="" action="ppaction://noaction"/>
          </p:cNvPr>
          <p:cNvPicPr>
            <a:picLocks noChangeAspect="1" noChangeArrowheads="1"/>
          </p:cNvPicPr>
          <p:nvPr/>
        </p:nvPicPr>
        <p:blipFill>
          <a:blip r:embed="rId3" cstate="print">
            <a:clrChange>
              <a:clrFrom>
                <a:srgbClr val="FDFDFD"/>
              </a:clrFrom>
              <a:clrTo>
                <a:srgbClr val="FDFDFD">
                  <a:alpha val="0"/>
                </a:srgbClr>
              </a:clrTo>
            </a:clrChange>
            <a:lum contrast="10000"/>
          </a:blip>
          <a:srcRect l="8518" r="16734"/>
          <a:stretch>
            <a:fillRect/>
          </a:stretch>
        </p:blipFill>
        <p:spPr bwMode="auto">
          <a:xfrm flipH="1">
            <a:off x="8446159" y="77274"/>
            <a:ext cx="594809" cy="620688"/>
          </a:xfrm>
          <a:prstGeom prst="rect">
            <a:avLst/>
          </a:prstGeom>
          <a:noFill/>
        </p:spPr>
      </p:pic>
      <p:sp>
        <p:nvSpPr>
          <p:cNvPr id="13" name="Прямоугольник 12"/>
          <p:cNvSpPr/>
          <p:nvPr/>
        </p:nvSpPr>
        <p:spPr>
          <a:xfrm>
            <a:off x="179512" y="836712"/>
            <a:ext cx="8280920" cy="6740307"/>
          </a:xfrm>
          <a:prstGeom prst="rect">
            <a:avLst/>
          </a:prstGeom>
        </p:spPr>
        <p:txBody>
          <a:bodyPr wrap="square">
            <a:spAutoFit/>
          </a:bodyPr>
          <a:lstStyle/>
          <a:p>
            <a:r>
              <a:rPr lang="en-US" sz="1600" dirty="0" smtClean="0">
                <a:hlinkClick r:id="rId4"/>
              </a:rPr>
              <a:t>http://s13.radikal.ru/i186/0910/65/d1c8ad842f67.jpg</a:t>
            </a:r>
            <a:r>
              <a:rPr lang="ru-RU" sz="1600" dirty="0" smtClean="0"/>
              <a:t>   кувшин</a:t>
            </a:r>
          </a:p>
          <a:p>
            <a:r>
              <a:rPr lang="en-US" sz="1600" dirty="0" smtClean="0">
                <a:hlinkClick r:id="rId5"/>
              </a:rPr>
              <a:t>http://www.stampbystamp.ru/content/items/images/10/105100.jpg</a:t>
            </a:r>
            <a:r>
              <a:rPr lang="ru-RU" sz="1600" dirty="0" smtClean="0"/>
              <a:t>   медведь</a:t>
            </a:r>
          </a:p>
          <a:p>
            <a:r>
              <a:rPr lang="en-US" sz="1600" dirty="0" smtClean="0">
                <a:hlinkClick r:id="rId6"/>
              </a:rPr>
              <a:t>http://dizlion.at.ua/NEWS_2009/puzzles/kurochka_rjaba.jpg</a:t>
            </a:r>
            <a:r>
              <a:rPr lang="ru-RU" sz="1600" dirty="0" smtClean="0"/>
              <a:t> </a:t>
            </a:r>
            <a:r>
              <a:rPr lang="ru-RU" sz="1600" dirty="0" err="1" smtClean="0"/>
              <a:t>курочка-ряба</a:t>
            </a:r>
            <a:endParaRPr lang="ru-RU" sz="1600" dirty="0" smtClean="0"/>
          </a:p>
          <a:p>
            <a:r>
              <a:rPr lang="en-US" sz="1600" dirty="0" smtClean="0">
                <a:hlinkClick r:id="rId7"/>
              </a:rPr>
              <a:t>http://economicblog.myblog.it/media/00/01/310817906.jpg</a:t>
            </a:r>
            <a:r>
              <a:rPr lang="ru-RU" sz="1600" dirty="0" smtClean="0"/>
              <a:t> монеты</a:t>
            </a:r>
          </a:p>
          <a:p>
            <a:r>
              <a:rPr lang="en-US" sz="1600" dirty="0" smtClean="0">
                <a:hlinkClick r:id="rId8"/>
              </a:rPr>
              <a:t>http://obzor.westsib.ru/i/n/2006/03/60122.jpg</a:t>
            </a:r>
            <a:r>
              <a:rPr lang="ru-RU" sz="1600" dirty="0" smtClean="0"/>
              <a:t>  лед</a:t>
            </a:r>
          </a:p>
          <a:p>
            <a:r>
              <a:rPr lang="en-US" sz="1600" dirty="0" smtClean="0">
                <a:hlinkClick r:id="rId9"/>
              </a:rPr>
              <a:t>http://lvivmarket.net/modules/goods/images/globus-vraschayuschyysya--krugovorot--15-sm_526.jpg</a:t>
            </a:r>
            <a:r>
              <a:rPr lang="ru-RU" sz="1600" dirty="0" smtClean="0"/>
              <a:t>  глобус</a:t>
            </a:r>
          </a:p>
          <a:p>
            <a:r>
              <a:rPr lang="en-US" sz="1600" dirty="0" smtClean="0">
                <a:hlinkClick r:id="rId10"/>
              </a:rPr>
              <a:t>http://baikalinc.ru/res_ru/0_value_4438_207.jpg</a:t>
            </a:r>
            <a:r>
              <a:rPr lang="ru-RU" sz="1600" dirty="0" smtClean="0"/>
              <a:t>  ружье</a:t>
            </a:r>
          </a:p>
          <a:p>
            <a:r>
              <a:rPr lang="en-US" sz="1600" dirty="0" smtClean="0">
                <a:hlinkClick r:id="rId11"/>
              </a:rPr>
              <a:t>http://d1.endata.cx/data/games/16557/0006.jpg</a:t>
            </a:r>
            <a:r>
              <a:rPr lang="ru-RU" sz="1600" dirty="0" smtClean="0"/>
              <a:t> аквариум</a:t>
            </a:r>
          </a:p>
          <a:p>
            <a:r>
              <a:rPr lang="en-US" sz="1600" dirty="0" smtClean="0">
                <a:hlinkClick r:id="rId12"/>
              </a:rPr>
              <a:t>http://ua.for-ua.com/files/12-2_2007/kosmos.jpg</a:t>
            </a:r>
            <a:r>
              <a:rPr lang="ru-RU" sz="1600" dirty="0" smtClean="0"/>
              <a:t>  космос</a:t>
            </a:r>
            <a:endParaRPr lang="en-US" sz="1600" dirty="0" smtClean="0"/>
          </a:p>
          <a:p>
            <a:r>
              <a:rPr lang="en-US" sz="1600" dirty="0" smtClean="0">
                <a:hlinkClick r:id="rId13"/>
              </a:rPr>
              <a:t>http://russian.news.cn/importnews/2011-06/09/13920657_51n.jpg</a:t>
            </a:r>
            <a:r>
              <a:rPr lang="ru-RU" sz="1600" dirty="0" smtClean="0"/>
              <a:t>  гроза</a:t>
            </a:r>
          </a:p>
          <a:p>
            <a:r>
              <a:rPr lang="en-US" sz="1600" dirty="0" smtClean="0">
                <a:hlinkClick r:id="rId14"/>
              </a:rPr>
              <a:t>http://rh.foto.radikal.ru/0709/0a/dc5cad1eecc2.jpg</a:t>
            </a:r>
            <a:r>
              <a:rPr lang="ru-RU" sz="1600" dirty="0" smtClean="0"/>
              <a:t>  корабль</a:t>
            </a:r>
            <a:endParaRPr lang="en-US" sz="1600" dirty="0" smtClean="0"/>
          </a:p>
          <a:p>
            <a:r>
              <a:rPr lang="en-US" sz="1600" dirty="0" smtClean="0">
                <a:hlinkClick r:id="rId15"/>
              </a:rPr>
              <a:t>http://1k.com.ua/pictures/295/295121.jpg</a:t>
            </a:r>
            <a:r>
              <a:rPr lang="en-US" sz="1600" dirty="0" smtClean="0"/>
              <a:t>  </a:t>
            </a:r>
            <a:r>
              <a:rPr lang="ru-RU" sz="1600" dirty="0" smtClean="0"/>
              <a:t>термометр</a:t>
            </a:r>
          </a:p>
          <a:p>
            <a:r>
              <a:rPr lang="en-US" sz="1600" dirty="0" smtClean="0">
                <a:hlinkClick r:id="rId16"/>
              </a:rPr>
              <a:t>http://www.mebeldv.ru/images/super/city3_dop8.jpg</a:t>
            </a:r>
            <a:r>
              <a:rPr lang="ru-RU" sz="1600" dirty="0" smtClean="0"/>
              <a:t>  шкаф</a:t>
            </a:r>
          </a:p>
          <a:p>
            <a:r>
              <a:rPr lang="en-US" sz="1600" dirty="0" smtClean="0">
                <a:hlinkClick r:id="rId17"/>
              </a:rPr>
              <a:t>http://www.theplace.ru/archive/diane_krueger/img/Ad005.jpg</a:t>
            </a:r>
            <a:r>
              <a:rPr lang="ru-RU" sz="1600" dirty="0" smtClean="0"/>
              <a:t> женщина с сумкой</a:t>
            </a:r>
          </a:p>
          <a:p>
            <a:r>
              <a:rPr lang="en-US" sz="1600" dirty="0" smtClean="0">
                <a:hlinkClick r:id="rId18"/>
              </a:rPr>
              <a:t>http://physik.ucoz.ru/_fr/0/0377747.jpg</a:t>
            </a:r>
            <a:r>
              <a:rPr lang="ru-RU" sz="1600" dirty="0" smtClean="0"/>
              <a:t> сосиска</a:t>
            </a:r>
          </a:p>
          <a:p>
            <a:r>
              <a:rPr lang="en-US" sz="1600" dirty="0" smtClean="0">
                <a:hlinkClick r:id="rId19"/>
              </a:rPr>
              <a:t>http://www.microavia.ru/images/samolety-pervoy-mirovoy-voyni-strani-antanti-44.jpg</a:t>
            </a:r>
            <a:r>
              <a:rPr lang="ru-RU" sz="1600" dirty="0" smtClean="0"/>
              <a:t>  самолет</a:t>
            </a:r>
          </a:p>
          <a:p>
            <a:endParaRPr lang="ru-RU" sz="1600" dirty="0" smtClean="0"/>
          </a:p>
          <a:p>
            <a:r>
              <a:rPr lang="ru-RU" sz="1600" dirty="0" smtClean="0"/>
              <a:t>Горлова Л. А.  Нетрадиционные уроки, внеурочные мероприятия по физике: 7-11 классы. – М.: ВАКО, 2006.</a:t>
            </a:r>
          </a:p>
          <a:p>
            <a:endParaRPr lang="ru-RU" sz="1400" dirty="0" smtClean="0"/>
          </a:p>
          <a:p>
            <a:endParaRPr lang="ru-RU" sz="1400" dirty="0" smtClean="0"/>
          </a:p>
          <a:p>
            <a:endParaRPr lang="ru-RU" sz="1400" dirty="0" smtClean="0"/>
          </a:p>
          <a:p>
            <a:endParaRPr lang="ru-RU" sz="1400" dirty="0" smtClean="0"/>
          </a:p>
          <a:p>
            <a:endParaRPr lang="ru-RU" sz="1400" dirty="0" smtClean="0"/>
          </a:p>
          <a:p>
            <a:endParaRPr lang="ru-RU" sz="1400" dirty="0" smtClean="0"/>
          </a:p>
          <a:p>
            <a:endParaRPr lang="ru-RU" sz="1400" dirty="0" smtClean="0"/>
          </a:p>
          <a:p>
            <a:endParaRPr lang="ru-RU" sz="1400" dirty="0"/>
          </a:p>
        </p:txBody>
      </p:sp>
    </p:spTree>
  </p:cSld>
  <p:clrMapOvr>
    <a:masterClrMapping/>
  </p:clrMapOvr>
  <p:transition spd="med" advClick="0">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27"/>
          <p:cNvGrpSpPr/>
          <p:nvPr/>
        </p:nvGrpSpPr>
        <p:grpSpPr>
          <a:xfrm>
            <a:off x="0" y="0"/>
            <a:ext cx="9144000" cy="722243"/>
            <a:chOff x="0" y="0"/>
            <a:chExt cx="9144000" cy="722243"/>
          </a:xfrm>
        </p:grpSpPr>
        <p:pic>
          <p:nvPicPr>
            <p:cNvPr id="29"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0" y="0"/>
              <a:ext cx="1547664" cy="722243"/>
            </a:xfrm>
            <a:prstGeom prst="rect">
              <a:avLst/>
            </a:prstGeom>
            <a:noFill/>
          </p:spPr>
        </p:pic>
        <p:pic>
          <p:nvPicPr>
            <p:cNvPr id="30"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1504684" y="0"/>
              <a:ext cx="1547664" cy="722243"/>
            </a:xfrm>
            <a:prstGeom prst="rect">
              <a:avLst/>
            </a:prstGeom>
            <a:noFill/>
          </p:spPr>
        </p:pic>
        <p:pic>
          <p:nvPicPr>
            <p:cNvPr id="31"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3002338" y="0"/>
              <a:ext cx="1547664" cy="722243"/>
            </a:xfrm>
            <a:prstGeom prst="rect">
              <a:avLst/>
            </a:prstGeom>
            <a:noFill/>
          </p:spPr>
        </p:pic>
        <p:pic>
          <p:nvPicPr>
            <p:cNvPr id="32"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4500554" y="0"/>
              <a:ext cx="1547664" cy="722243"/>
            </a:xfrm>
            <a:prstGeom prst="rect">
              <a:avLst/>
            </a:prstGeom>
            <a:noFill/>
          </p:spPr>
        </p:pic>
        <p:pic>
          <p:nvPicPr>
            <p:cNvPr id="33"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6013284" y="0"/>
              <a:ext cx="1547664" cy="722243"/>
            </a:xfrm>
            <a:prstGeom prst="rect">
              <a:avLst/>
            </a:prstGeom>
            <a:noFill/>
          </p:spPr>
        </p:pic>
        <p:pic>
          <p:nvPicPr>
            <p:cNvPr id="34"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7511500" y="0"/>
              <a:ext cx="1547664" cy="722243"/>
            </a:xfrm>
            <a:prstGeom prst="rect">
              <a:avLst/>
            </a:prstGeom>
            <a:noFill/>
          </p:spPr>
        </p:pic>
        <p:pic>
          <p:nvPicPr>
            <p:cNvPr id="35"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0961" r="61523" b="11060"/>
            <a:stretch>
              <a:fillRect/>
            </a:stretch>
          </p:blipFill>
          <p:spPr bwMode="auto">
            <a:xfrm>
              <a:off x="8964488" y="0"/>
              <a:ext cx="179512" cy="722243"/>
            </a:xfrm>
            <a:prstGeom prst="rect">
              <a:avLst/>
            </a:prstGeom>
            <a:noFill/>
          </p:spPr>
        </p:pic>
        <p:sp>
          <p:nvSpPr>
            <p:cNvPr id="36" name="Прямоугольник 35"/>
            <p:cNvSpPr/>
            <p:nvPr/>
          </p:nvSpPr>
          <p:spPr>
            <a:xfrm>
              <a:off x="2294" y="134910"/>
              <a:ext cx="9141706" cy="4680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bg2">
                      <a:lumMod val="25000"/>
                    </a:schemeClr>
                  </a:solidFill>
                  <a:latin typeface="Times New Roman Math" pitchFamily="18" charset="0"/>
                  <a:cs typeface="Times New Roman Math" pitchFamily="18" charset="0"/>
                </a:rPr>
                <a:t>Вопрос </a:t>
              </a:r>
              <a:r>
                <a:rPr lang="ru-RU" sz="3200" b="1" i="1" dirty="0" smtClean="0">
                  <a:solidFill>
                    <a:schemeClr val="bg2">
                      <a:lumMod val="25000"/>
                    </a:schemeClr>
                  </a:solidFill>
                  <a:latin typeface="Times New Roman Math" pitchFamily="18" charset="0"/>
                  <a:cs typeface="Times New Roman Math" pitchFamily="18" charset="0"/>
                </a:rPr>
                <a:t>1</a:t>
              </a:r>
              <a:endParaRPr lang="ru-RU" sz="3200" b="1" i="1" dirty="0">
                <a:solidFill>
                  <a:schemeClr val="bg2">
                    <a:lumMod val="25000"/>
                  </a:schemeClr>
                </a:solidFill>
                <a:latin typeface="Times New Roman Math" pitchFamily="18" charset="0"/>
                <a:cs typeface="Times New Roman Math" pitchFamily="18" charset="0"/>
              </a:endParaRPr>
            </a:p>
          </p:txBody>
        </p:sp>
      </p:grpSp>
      <p:pic>
        <p:nvPicPr>
          <p:cNvPr id="24" name="Picture 4" descr="D:\Мои документы\Мои рисунки\физ карт\compas-300x234.jpg">
            <a:hlinkClick r:id="rId3" action="ppaction://hlinksldjump"/>
          </p:cNvPr>
          <p:cNvPicPr>
            <a:picLocks noChangeAspect="1" noChangeArrowheads="1"/>
          </p:cNvPicPr>
          <p:nvPr/>
        </p:nvPicPr>
        <p:blipFill>
          <a:blip r:embed="rId4" cstate="print">
            <a:clrChange>
              <a:clrFrom>
                <a:srgbClr val="FDFDFD"/>
              </a:clrFrom>
              <a:clrTo>
                <a:srgbClr val="FDFDFD">
                  <a:alpha val="0"/>
                </a:srgbClr>
              </a:clrTo>
            </a:clrChange>
            <a:lum contrast="10000"/>
          </a:blip>
          <a:srcRect l="8518" r="16734"/>
          <a:stretch>
            <a:fillRect/>
          </a:stretch>
        </p:blipFill>
        <p:spPr bwMode="auto">
          <a:xfrm flipH="1">
            <a:off x="8446159" y="77274"/>
            <a:ext cx="594809" cy="620688"/>
          </a:xfrm>
          <a:prstGeom prst="rect">
            <a:avLst/>
          </a:prstGeom>
          <a:noFill/>
        </p:spPr>
      </p:pic>
      <p:sp>
        <p:nvSpPr>
          <p:cNvPr id="26" name="Прямоугольник 25"/>
          <p:cNvSpPr/>
          <p:nvPr/>
        </p:nvSpPr>
        <p:spPr>
          <a:xfrm>
            <a:off x="179512" y="4293096"/>
            <a:ext cx="8784976" cy="2554545"/>
          </a:xfrm>
          <a:prstGeom prst="rect">
            <a:avLst/>
          </a:prstGeom>
        </p:spPr>
        <p:txBody>
          <a:bodyPr wrap="square">
            <a:spAutoFit/>
          </a:bodyPr>
          <a:lstStyle/>
          <a:p>
            <a:pPr lvl="0" algn="just">
              <a:spcBef>
                <a:spcPct val="20000"/>
              </a:spcBef>
              <a:buClr>
                <a:srgbClr val="94B6D2"/>
              </a:buClr>
              <a:buSzPct val="80000"/>
            </a:pPr>
            <a:r>
              <a:rPr lang="ru-RU" sz="2000" dirty="0" smtClean="0">
                <a:solidFill>
                  <a:schemeClr val="bg2">
                    <a:lumMod val="25000"/>
                  </a:schemeClr>
                </a:solidFill>
                <a:latin typeface="Arial"/>
              </a:rPr>
              <a:t>Робинзон Крузо внимательно исследовал свою одежду и обнаружил в карманах несколько монет. Некоторые были золотые, некоторые серебряные. "Жалкий, ни на что не годный здесь хлам", - подумал он. Долго и задумчиво смотрел на монеты, а затем вдруг стал раскладывать их по кучкам, приговаривая: "- Эти монеты для разжигания костра, эти монеты - врачи".   </a:t>
            </a:r>
            <a:r>
              <a:rPr lang="ru-RU" sz="2000" dirty="0" smtClean="0">
                <a:solidFill>
                  <a:srgbClr val="C00000"/>
                </a:solidFill>
                <a:latin typeface="Arial"/>
              </a:rPr>
              <a:t>Какого металла монету Робинзон выбрал для   разжигания костра? Как он собирался с ее помощью разжечь  костер?</a:t>
            </a:r>
            <a:endParaRPr lang="en-US" sz="2000" dirty="0">
              <a:solidFill>
                <a:srgbClr val="C00000"/>
              </a:solidFill>
              <a:latin typeface="Arial"/>
            </a:endParaRPr>
          </a:p>
        </p:txBody>
      </p:sp>
      <p:pic>
        <p:nvPicPr>
          <p:cNvPr id="1026" name="Picture 2" descr="D:\Мои документы\Сообщество учителей физики\физика\игры\Конкурс знатоков физики\310817906.jpg"/>
          <p:cNvPicPr>
            <a:picLocks noChangeAspect="1" noChangeArrowheads="1"/>
          </p:cNvPicPr>
          <p:nvPr/>
        </p:nvPicPr>
        <p:blipFill>
          <a:blip r:embed="rId5" cstate="print">
            <a:clrChange>
              <a:clrFrom>
                <a:srgbClr val="FDFDFD"/>
              </a:clrFrom>
              <a:clrTo>
                <a:srgbClr val="FDFDFD">
                  <a:alpha val="0"/>
                </a:srgbClr>
              </a:clrTo>
            </a:clrChange>
          </a:blip>
          <a:srcRect/>
          <a:stretch>
            <a:fillRect/>
          </a:stretch>
        </p:blipFill>
        <p:spPr bwMode="auto">
          <a:xfrm>
            <a:off x="2339752" y="908720"/>
            <a:ext cx="4210050" cy="3200400"/>
          </a:xfrm>
          <a:prstGeom prst="rect">
            <a:avLst/>
          </a:prstGeom>
          <a:noFill/>
        </p:spPr>
      </p:pic>
      <p:sp>
        <p:nvSpPr>
          <p:cNvPr id="14" name="Загнутый угол 13"/>
          <p:cNvSpPr/>
          <p:nvPr/>
        </p:nvSpPr>
        <p:spPr>
          <a:xfrm>
            <a:off x="1763688" y="908720"/>
            <a:ext cx="5184576" cy="3240360"/>
          </a:xfrm>
          <a:prstGeom prst="foldedCorner">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i="1" dirty="0" smtClean="0">
                <a:solidFill>
                  <a:schemeClr val="bg2">
                    <a:lumMod val="25000"/>
                  </a:schemeClr>
                </a:solidFill>
              </a:rPr>
              <a:t>Из серебряной монеты можно изготовить вогнутое зеркало, т. к. серебро имеет большую отражательную способность.  Этим зеркалом можно собрать в точке солнечные лучи и ими разжечь костер</a:t>
            </a:r>
            <a:endParaRPr lang="ru-RU" sz="2000" i="1" dirty="0">
              <a:solidFill>
                <a:schemeClr val="bg2">
                  <a:lumMod val="25000"/>
                </a:schemeClr>
              </a:solidFill>
            </a:endParaRPr>
          </a:p>
        </p:txBody>
      </p:sp>
      <p:grpSp>
        <p:nvGrpSpPr>
          <p:cNvPr id="22" name="Группа 21"/>
          <p:cNvGrpSpPr/>
          <p:nvPr/>
        </p:nvGrpSpPr>
        <p:grpSpPr>
          <a:xfrm>
            <a:off x="7452320" y="1628800"/>
            <a:ext cx="856075" cy="1296144"/>
            <a:chOff x="7452320" y="1628800"/>
            <a:chExt cx="856075" cy="1296144"/>
          </a:xfrm>
        </p:grpSpPr>
        <p:sp>
          <p:nvSpPr>
            <p:cNvPr id="18" name="Пятиугольник 17"/>
            <p:cNvSpPr/>
            <p:nvPr/>
          </p:nvSpPr>
          <p:spPr>
            <a:xfrm rot="10800000">
              <a:off x="7452320" y="1628800"/>
              <a:ext cx="432048" cy="1296144"/>
            </a:xfrm>
            <a:prstGeom prst="homePlate">
              <a:avLst>
                <a:gd name="adj" fmla="val 47888"/>
              </a:avLst>
            </a:prstGeom>
            <a:solidFill>
              <a:schemeClr val="bg2">
                <a:lumMod val="50000"/>
              </a:schemeClr>
            </a:solidFill>
            <a:ln>
              <a:solidFill>
                <a:schemeClr val="bg2">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1" name="TextBox 20"/>
            <p:cNvSpPr txBox="1"/>
            <p:nvPr/>
          </p:nvSpPr>
          <p:spPr>
            <a:xfrm>
              <a:off x="7884368" y="1628800"/>
              <a:ext cx="424027" cy="1296144"/>
            </a:xfrm>
            <a:prstGeom prst="rect">
              <a:avLst/>
            </a:prstGeom>
            <a:noFill/>
          </p:spPr>
          <p:txBody>
            <a:bodyPr vert="wordArtVert" wrap="square" rtlCol="0">
              <a:spAutoFit/>
            </a:bodyPr>
            <a:lstStyle/>
            <a:p>
              <a:r>
                <a:rPr lang="ru-RU" sz="1600" b="1" dirty="0" smtClean="0">
                  <a:solidFill>
                    <a:schemeClr val="bg2">
                      <a:lumMod val="25000"/>
                    </a:schemeClr>
                  </a:solidFill>
                  <a:latin typeface="Lucida Console" pitchFamily="49" charset="0"/>
                </a:rPr>
                <a:t>ответ</a:t>
              </a:r>
              <a:endParaRPr lang="ru-RU" sz="1600" b="1" dirty="0">
                <a:solidFill>
                  <a:schemeClr val="bg2">
                    <a:lumMod val="25000"/>
                  </a:schemeClr>
                </a:solidFill>
                <a:latin typeface="Lucida Console" pitchFamily="49" charset="0"/>
              </a:endParaRPr>
            </a:p>
          </p:txBody>
        </p:sp>
      </p:grpSp>
    </p:spTree>
  </p:cSld>
  <p:clrMapOvr>
    <a:masterClrMapping/>
  </p:clrMapOvr>
  <p:transition spd="med" advClick="0">
    <p:circle/>
  </p:transition>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upLeft)">
                                      <p:cBhvr>
                                        <p:cTn id="7" dur="1000"/>
                                        <p:tgtEl>
                                          <p:spTgt spid="14"/>
                                        </p:tgtEl>
                                      </p:cBhvr>
                                    </p:animEffect>
                                  </p:childTnLst>
                                </p:cTn>
                              </p:par>
                            </p:childTnLst>
                          </p:cTn>
                        </p:par>
                      </p:childTnLst>
                    </p:cTn>
                  </p:par>
                </p:childTnLst>
              </p:cTn>
              <p:nextCondLst>
                <p:cond evt="onClick" delay="0">
                  <p:tgtEl>
                    <p:spTgt spid="22"/>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27"/>
          <p:cNvGrpSpPr/>
          <p:nvPr/>
        </p:nvGrpSpPr>
        <p:grpSpPr>
          <a:xfrm>
            <a:off x="0" y="0"/>
            <a:ext cx="9144000" cy="722243"/>
            <a:chOff x="0" y="0"/>
            <a:chExt cx="9144000" cy="722243"/>
          </a:xfrm>
        </p:grpSpPr>
        <p:pic>
          <p:nvPicPr>
            <p:cNvPr id="29"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0" y="0"/>
              <a:ext cx="1547664" cy="722243"/>
            </a:xfrm>
            <a:prstGeom prst="rect">
              <a:avLst/>
            </a:prstGeom>
            <a:noFill/>
          </p:spPr>
        </p:pic>
        <p:pic>
          <p:nvPicPr>
            <p:cNvPr id="30"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1504684" y="0"/>
              <a:ext cx="1547664" cy="722243"/>
            </a:xfrm>
            <a:prstGeom prst="rect">
              <a:avLst/>
            </a:prstGeom>
            <a:noFill/>
          </p:spPr>
        </p:pic>
        <p:pic>
          <p:nvPicPr>
            <p:cNvPr id="31"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3002338" y="0"/>
              <a:ext cx="1547664" cy="722243"/>
            </a:xfrm>
            <a:prstGeom prst="rect">
              <a:avLst/>
            </a:prstGeom>
            <a:noFill/>
          </p:spPr>
        </p:pic>
        <p:pic>
          <p:nvPicPr>
            <p:cNvPr id="32"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4500554" y="0"/>
              <a:ext cx="1547664" cy="722243"/>
            </a:xfrm>
            <a:prstGeom prst="rect">
              <a:avLst/>
            </a:prstGeom>
            <a:noFill/>
          </p:spPr>
        </p:pic>
        <p:pic>
          <p:nvPicPr>
            <p:cNvPr id="33"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6013284" y="0"/>
              <a:ext cx="1547664" cy="722243"/>
            </a:xfrm>
            <a:prstGeom prst="rect">
              <a:avLst/>
            </a:prstGeom>
            <a:noFill/>
          </p:spPr>
        </p:pic>
        <p:pic>
          <p:nvPicPr>
            <p:cNvPr id="34"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7511500" y="0"/>
              <a:ext cx="1547664" cy="722243"/>
            </a:xfrm>
            <a:prstGeom prst="rect">
              <a:avLst/>
            </a:prstGeom>
            <a:noFill/>
          </p:spPr>
        </p:pic>
        <p:pic>
          <p:nvPicPr>
            <p:cNvPr id="35"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0961" r="61523" b="11060"/>
            <a:stretch>
              <a:fillRect/>
            </a:stretch>
          </p:blipFill>
          <p:spPr bwMode="auto">
            <a:xfrm>
              <a:off x="8964488" y="0"/>
              <a:ext cx="179512" cy="722243"/>
            </a:xfrm>
            <a:prstGeom prst="rect">
              <a:avLst/>
            </a:prstGeom>
            <a:noFill/>
          </p:spPr>
        </p:pic>
        <p:sp>
          <p:nvSpPr>
            <p:cNvPr id="36" name="Прямоугольник 35"/>
            <p:cNvSpPr/>
            <p:nvPr/>
          </p:nvSpPr>
          <p:spPr>
            <a:xfrm>
              <a:off x="2294" y="134910"/>
              <a:ext cx="9141706" cy="4680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bg2">
                      <a:lumMod val="25000"/>
                    </a:schemeClr>
                  </a:solidFill>
                  <a:latin typeface="Times New Roman Math" pitchFamily="18" charset="0"/>
                  <a:cs typeface="Times New Roman Math" pitchFamily="18" charset="0"/>
                </a:rPr>
                <a:t>Вопрос </a:t>
              </a:r>
              <a:r>
                <a:rPr lang="ru-RU" sz="3200" b="1" i="1" dirty="0" smtClean="0">
                  <a:solidFill>
                    <a:schemeClr val="bg2">
                      <a:lumMod val="25000"/>
                    </a:schemeClr>
                  </a:solidFill>
                  <a:latin typeface="Times New Roman Math" pitchFamily="18" charset="0"/>
                  <a:cs typeface="Times New Roman Math" pitchFamily="18" charset="0"/>
                </a:rPr>
                <a:t>2</a:t>
              </a:r>
              <a:endParaRPr lang="ru-RU" sz="3200" b="1" i="1" dirty="0">
                <a:solidFill>
                  <a:schemeClr val="bg2">
                    <a:lumMod val="25000"/>
                  </a:schemeClr>
                </a:solidFill>
                <a:latin typeface="Times New Roman Math" pitchFamily="18" charset="0"/>
                <a:cs typeface="Times New Roman Math" pitchFamily="18" charset="0"/>
              </a:endParaRPr>
            </a:p>
          </p:txBody>
        </p:sp>
      </p:grpSp>
      <p:sp>
        <p:nvSpPr>
          <p:cNvPr id="26" name="Прямоугольник 25"/>
          <p:cNvSpPr/>
          <p:nvPr/>
        </p:nvSpPr>
        <p:spPr>
          <a:xfrm>
            <a:off x="179512" y="4509120"/>
            <a:ext cx="8784976" cy="1938992"/>
          </a:xfrm>
          <a:prstGeom prst="rect">
            <a:avLst/>
          </a:prstGeom>
        </p:spPr>
        <p:txBody>
          <a:bodyPr wrap="square">
            <a:spAutoFit/>
          </a:bodyPr>
          <a:lstStyle/>
          <a:p>
            <a:pPr lvl="0" algn="just">
              <a:spcBef>
                <a:spcPct val="20000"/>
              </a:spcBef>
              <a:buClr>
                <a:srgbClr val="94B6D2"/>
              </a:buClr>
              <a:buSzPct val="80000"/>
            </a:pPr>
            <a:r>
              <a:rPr lang="ru-RU" sz="2000" dirty="0" smtClean="0">
                <a:solidFill>
                  <a:schemeClr val="bg2">
                    <a:lumMod val="25000"/>
                  </a:schemeClr>
                </a:solidFill>
                <a:latin typeface="Arial" pitchFamily="34" charset="0"/>
                <a:cs typeface="Arial" pitchFamily="34" charset="0"/>
              </a:rPr>
              <a:t>Жили-были дед и баба, и была у них курочка - ряба, снесла курочка яичко: не простое - золотое. Дед бил-бил - не разбил, баба била-била - не разбила. Мышка бежала, хвостиком задела - яичко упало и разбилось. Дед плачет, баба плачет, курочка кудахчет: « Не плачь, дед, не плачь, баба, я снесу вам еще яичко: не золотое – простое». </a:t>
            </a:r>
            <a:r>
              <a:rPr lang="ru-RU" sz="2000" dirty="0" smtClean="0">
                <a:latin typeface="Arial" pitchFamily="34" charset="0"/>
                <a:cs typeface="Arial" pitchFamily="34" charset="0"/>
              </a:rPr>
              <a:t/>
            </a:r>
            <a:br>
              <a:rPr lang="ru-RU" sz="2000" dirty="0" smtClean="0">
                <a:latin typeface="Arial" pitchFamily="34" charset="0"/>
                <a:cs typeface="Arial" pitchFamily="34" charset="0"/>
              </a:rPr>
            </a:br>
            <a:r>
              <a:rPr lang="ru-RU" sz="2000" dirty="0" smtClean="0">
                <a:solidFill>
                  <a:srgbClr val="C00000"/>
                </a:solidFill>
                <a:latin typeface="Arial" pitchFamily="34" charset="0"/>
                <a:cs typeface="Arial" pitchFamily="34" charset="0"/>
              </a:rPr>
              <a:t> Объясните, почему яйцо разбилось лишь после действий мышки?</a:t>
            </a:r>
            <a:endParaRPr lang="en-US" sz="2000" dirty="0">
              <a:solidFill>
                <a:srgbClr val="C00000"/>
              </a:solidFill>
              <a:latin typeface="Arial" pitchFamily="34" charset="0"/>
              <a:cs typeface="Arial" pitchFamily="34" charset="0"/>
            </a:endParaRPr>
          </a:p>
        </p:txBody>
      </p:sp>
      <p:pic>
        <p:nvPicPr>
          <p:cNvPr id="3074" name="Picture 2" descr="D:\Мои документы\Сообщество учителей физики\физика\игры\Конкурс знатоков физики\kurochka_rjaba.jpg"/>
          <p:cNvPicPr>
            <a:picLocks noChangeAspect="1" noChangeArrowheads="1"/>
          </p:cNvPicPr>
          <p:nvPr/>
        </p:nvPicPr>
        <p:blipFill>
          <a:blip r:embed="rId3" cstate="print"/>
          <a:srcRect/>
          <a:stretch>
            <a:fillRect/>
          </a:stretch>
        </p:blipFill>
        <p:spPr bwMode="auto">
          <a:xfrm>
            <a:off x="2165979" y="836712"/>
            <a:ext cx="4782966" cy="3384376"/>
          </a:xfrm>
          <a:prstGeom prst="rect">
            <a:avLst/>
          </a:prstGeom>
          <a:noFill/>
        </p:spPr>
      </p:pic>
      <p:pic>
        <p:nvPicPr>
          <p:cNvPr id="15" name="Picture 4" descr="D:\Мои документы\Мои рисунки\физ карт\compas-300x234.jpg">
            <a:hlinkClick r:id="rId4" action="ppaction://hlinksldjump"/>
          </p:cNvPr>
          <p:cNvPicPr>
            <a:picLocks noChangeAspect="1" noChangeArrowheads="1"/>
          </p:cNvPicPr>
          <p:nvPr/>
        </p:nvPicPr>
        <p:blipFill>
          <a:blip r:embed="rId5" cstate="print">
            <a:clrChange>
              <a:clrFrom>
                <a:srgbClr val="FDFDFD"/>
              </a:clrFrom>
              <a:clrTo>
                <a:srgbClr val="FDFDFD">
                  <a:alpha val="0"/>
                </a:srgbClr>
              </a:clrTo>
            </a:clrChange>
            <a:lum contrast="10000"/>
          </a:blip>
          <a:srcRect l="8518" r="16734"/>
          <a:stretch>
            <a:fillRect/>
          </a:stretch>
        </p:blipFill>
        <p:spPr bwMode="auto">
          <a:xfrm flipH="1">
            <a:off x="8446159" y="77274"/>
            <a:ext cx="594809" cy="620688"/>
          </a:xfrm>
          <a:prstGeom prst="rect">
            <a:avLst/>
          </a:prstGeom>
          <a:noFill/>
        </p:spPr>
      </p:pic>
      <p:grpSp>
        <p:nvGrpSpPr>
          <p:cNvPr id="14" name="Группа 13"/>
          <p:cNvGrpSpPr/>
          <p:nvPr/>
        </p:nvGrpSpPr>
        <p:grpSpPr>
          <a:xfrm>
            <a:off x="7596336" y="1628800"/>
            <a:ext cx="856075" cy="1296144"/>
            <a:chOff x="7452320" y="1628800"/>
            <a:chExt cx="856075" cy="1296144"/>
          </a:xfrm>
        </p:grpSpPr>
        <p:sp>
          <p:nvSpPr>
            <p:cNvPr id="16" name="Пятиугольник 15"/>
            <p:cNvSpPr/>
            <p:nvPr/>
          </p:nvSpPr>
          <p:spPr>
            <a:xfrm rot="10800000">
              <a:off x="7452320" y="1628800"/>
              <a:ext cx="432048" cy="1296144"/>
            </a:xfrm>
            <a:prstGeom prst="homePlate">
              <a:avLst>
                <a:gd name="adj" fmla="val 47888"/>
              </a:avLst>
            </a:prstGeom>
            <a:solidFill>
              <a:schemeClr val="bg2">
                <a:lumMod val="50000"/>
              </a:schemeClr>
            </a:solidFill>
            <a:ln>
              <a:solidFill>
                <a:schemeClr val="bg2">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7" name="TextBox 16"/>
            <p:cNvSpPr txBox="1"/>
            <p:nvPr/>
          </p:nvSpPr>
          <p:spPr>
            <a:xfrm>
              <a:off x="7884368" y="1628800"/>
              <a:ext cx="424027" cy="1296144"/>
            </a:xfrm>
            <a:prstGeom prst="rect">
              <a:avLst/>
            </a:prstGeom>
            <a:noFill/>
          </p:spPr>
          <p:txBody>
            <a:bodyPr vert="wordArtVert" wrap="square" rtlCol="0">
              <a:spAutoFit/>
            </a:bodyPr>
            <a:lstStyle/>
            <a:p>
              <a:r>
                <a:rPr lang="ru-RU" sz="1600" b="1" dirty="0" smtClean="0">
                  <a:solidFill>
                    <a:schemeClr val="bg2">
                      <a:lumMod val="25000"/>
                    </a:schemeClr>
                  </a:solidFill>
                  <a:latin typeface="Lucida Console" pitchFamily="49" charset="0"/>
                </a:rPr>
                <a:t>ответ</a:t>
              </a:r>
              <a:endParaRPr lang="ru-RU" sz="1600" b="1" dirty="0">
                <a:solidFill>
                  <a:schemeClr val="bg2">
                    <a:lumMod val="25000"/>
                  </a:schemeClr>
                </a:solidFill>
                <a:latin typeface="Lucida Console" pitchFamily="49" charset="0"/>
              </a:endParaRPr>
            </a:p>
          </p:txBody>
        </p:sp>
      </p:grpSp>
      <p:sp>
        <p:nvSpPr>
          <p:cNvPr id="18" name="Загнутый угол 17"/>
          <p:cNvSpPr/>
          <p:nvPr/>
        </p:nvSpPr>
        <p:spPr>
          <a:xfrm>
            <a:off x="1763688" y="836712"/>
            <a:ext cx="5544616" cy="3600400"/>
          </a:xfrm>
          <a:prstGeom prst="foldedCorner">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i="1" dirty="0" smtClean="0">
                <a:solidFill>
                  <a:schemeClr val="bg2">
                    <a:lumMod val="25000"/>
                  </a:schemeClr>
                </a:solidFill>
              </a:rPr>
              <a:t>Яйцо разбилось потому, что упало с высоты. В этом положении яйцо обладает потенциальной энергией, которая при падении переходит в кинетическую. При ударе об пол кинетическая энергия затрачивается на деформацию, то есть на разрушение.</a:t>
            </a:r>
            <a:endParaRPr lang="ru-RU" sz="2000" i="1" dirty="0">
              <a:solidFill>
                <a:schemeClr val="bg2">
                  <a:lumMod val="25000"/>
                </a:schemeClr>
              </a:solidFill>
            </a:endParaRPr>
          </a:p>
        </p:txBody>
      </p:sp>
    </p:spTree>
  </p:cSld>
  <p:clrMapOvr>
    <a:masterClrMapping/>
  </p:clrMapOvr>
  <p:transition spd="med" advClick="0">
    <p:circle/>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upLeft)">
                                      <p:cBhvr>
                                        <p:cTn id="7" dur="1000"/>
                                        <p:tgtEl>
                                          <p:spTgt spid="18"/>
                                        </p:tgtEl>
                                      </p:cBhvr>
                                    </p:animEffect>
                                  </p:childTnLst>
                                </p:cTn>
                              </p:par>
                            </p:childTnLst>
                          </p:cTn>
                        </p:par>
                      </p:childTnLst>
                    </p:cTn>
                  </p:par>
                </p:childTnLst>
              </p:cTn>
              <p:nextCondLst>
                <p:cond evt="onClick" delay="0">
                  <p:tgtEl>
                    <p:spTgt spid="14"/>
                  </p:tgtEl>
                </p:cond>
              </p:nextCondLst>
            </p:seq>
          </p:childTnLst>
        </p:cTn>
      </p:par>
    </p:tnLst>
    <p:bldLst>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27"/>
          <p:cNvGrpSpPr/>
          <p:nvPr/>
        </p:nvGrpSpPr>
        <p:grpSpPr>
          <a:xfrm>
            <a:off x="0" y="0"/>
            <a:ext cx="9144000" cy="722243"/>
            <a:chOff x="0" y="0"/>
            <a:chExt cx="9144000" cy="722243"/>
          </a:xfrm>
        </p:grpSpPr>
        <p:pic>
          <p:nvPicPr>
            <p:cNvPr id="29"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0" y="0"/>
              <a:ext cx="1547664" cy="722243"/>
            </a:xfrm>
            <a:prstGeom prst="rect">
              <a:avLst/>
            </a:prstGeom>
            <a:noFill/>
          </p:spPr>
        </p:pic>
        <p:pic>
          <p:nvPicPr>
            <p:cNvPr id="30"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1504684" y="0"/>
              <a:ext cx="1547664" cy="722243"/>
            </a:xfrm>
            <a:prstGeom prst="rect">
              <a:avLst/>
            </a:prstGeom>
            <a:noFill/>
          </p:spPr>
        </p:pic>
        <p:pic>
          <p:nvPicPr>
            <p:cNvPr id="31"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3002338" y="0"/>
              <a:ext cx="1547664" cy="722243"/>
            </a:xfrm>
            <a:prstGeom prst="rect">
              <a:avLst/>
            </a:prstGeom>
            <a:noFill/>
          </p:spPr>
        </p:pic>
        <p:pic>
          <p:nvPicPr>
            <p:cNvPr id="32"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4500554" y="0"/>
              <a:ext cx="1547664" cy="722243"/>
            </a:xfrm>
            <a:prstGeom prst="rect">
              <a:avLst/>
            </a:prstGeom>
            <a:noFill/>
          </p:spPr>
        </p:pic>
        <p:pic>
          <p:nvPicPr>
            <p:cNvPr id="33"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6013284" y="0"/>
              <a:ext cx="1547664" cy="722243"/>
            </a:xfrm>
            <a:prstGeom prst="rect">
              <a:avLst/>
            </a:prstGeom>
            <a:noFill/>
          </p:spPr>
        </p:pic>
        <p:pic>
          <p:nvPicPr>
            <p:cNvPr id="34"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7511500" y="0"/>
              <a:ext cx="1547664" cy="722243"/>
            </a:xfrm>
            <a:prstGeom prst="rect">
              <a:avLst/>
            </a:prstGeom>
            <a:noFill/>
          </p:spPr>
        </p:pic>
        <p:pic>
          <p:nvPicPr>
            <p:cNvPr id="35"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0961" r="61523" b="11060"/>
            <a:stretch>
              <a:fillRect/>
            </a:stretch>
          </p:blipFill>
          <p:spPr bwMode="auto">
            <a:xfrm>
              <a:off x="8964488" y="0"/>
              <a:ext cx="179512" cy="722243"/>
            </a:xfrm>
            <a:prstGeom prst="rect">
              <a:avLst/>
            </a:prstGeom>
            <a:noFill/>
          </p:spPr>
        </p:pic>
        <p:sp>
          <p:nvSpPr>
            <p:cNvPr id="36" name="Прямоугольник 35"/>
            <p:cNvSpPr/>
            <p:nvPr/>
          </p:nvSpPr>
          <p:spPr>
            <a:xfrm>
              <a:off x="2294" y="134910"/>
              <a:ext cx="9141706" cy="4680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bg2">
                      <a:lumMod val="25000"/>
                    </a:schemeClr>
                  </a:solidFill>
                  <a:latin typeface="Times New Roman Math" pitchFamily="18" charset="0"/>
                  <a:cs typeface="Times New Roman Math" pitchFamily="18" charset="0"/>
                </a:rPr>
                <a:t>Вопрос </a:t>
              </a:r>
              <a:r>
                <a:rPr lang="ru-RU" sz="3200" b="1" i="1" dirty="0" smtClean="0">
                  <a:solidFill>
                    <a:schemeClr val="bg2">
                      <a:lumMod val="25000"/>
                    </a:schemeClr>
                  </a:solidFill>
                  <a:latin typeface="Times New Roman Math" pitchFamily="18" charset="0"/>
                  <a:cs typeface="Times New Roman Math" pitchFamily="18" charset="0"/>
                </a:rPr>
                <a:t>3</a:t>
              </a:r>
              <a:endParaRPr lang="ru-RU" sz="3200" b="1" i="1" dirty="0">
                <a:solidFill>
                  <a:schemeClr val="bg2">
                    <a:lumMod val="25000"/>
                  </a:schemeClr>
                </a:solidFill>
                <a:latin typeface="Times New Roman Math" pitchFamily="18" charset="0"/>
                <a:cs typeface="Times New Roman Math" pitchFamily="18" charset="0"/>
              </a:endParaRPr>
            </a:p>
          </p:txBody>
        </p:sp>
      </p:grpSp>
      <p:sp>
        <p:nvSpPr>
          <p:cNvPr id="26" name="Прямоугольник 25"/>
          <p:cNvSpPr/>
          <p:nvPr/>
        </p:nvSpPr>
        <p:spPr>
          <a:xfrm>
            <a:off x="179512" y="3861048"/>
            <a:ext cx="8784976" cy="2862322"/>
          </a:xfrm>
          <a:prstGeom prst="rect">
            <a:avLst/>
          </a:prstGeom>
        </p:spPr>
        <p:txBody>
          <a:bodyPr wrap="square">
            <a:spAutoFit/>
          </a:bodyPr>
          <a:lstStyle/>
          <a:p>
            <a:pPr lvl="0">
              <a:spcBef>
                <a:spcPct val="20000"/>
              </a:spcBef>
              <a:buClr>
                <a:srgbClr val="94B6D2"/>
              </a:buClr>
              <a:buSzPct val="80000"/>
            </a:pPr>
            <a:r>
              <a:rPr lang="ru-RU" sz="2000" dirty="0" smtClean="0">
                <a:solidFill>
                  <a:schemeClr val="bg2">
                    <a:lumMod val="25000"/>
                  </a:schemeClr>
                </a:solidFill>
                <a:latin typeface="Arial" pitchFamily="34" charset="0"/>
                <a:cs typeface="Arial" pitchFamily="34" charset="0"/>
              </a:rPr>
              <a:t>Жил старик с тремя сыновьями. На краю света жил. Кругом тишь да гладь, места забытые, непроходимые. Выросли сыновья и просят отца: «Отпусти нас, батька, на мир поглядеть. Хочется по белу свету побродить, уму-разуму поучиться». Отпустил их отец. Решили братья путешествовать вместе. Сначала старший вел всех на юг. Прошли братья 10 верст, затем повел средний. Ещё 10 вёрст прошли братья, теперь уже на запад. </a:t>
            </a:r>
            <a:r>
              <a:rPr lang="ru-RU" sz="2000" smtClean="0">
                <a:solidFill>
                  <a:schemeClr val="bg2">
                    <a:lumMod val="25000"/>
                  </a:schemeClr>
                </a:solidFill>
                <a:latin typeface="Arial" pitchFamily="34" charset="0"/>
                <a:cs typeface="Arial" pitchFamily="34" charset="0"/>
              </a:rPr>
              <a:t>Настала </a:t>
            </a:r>
            <a:r>
              <a:rPr lang="ru-RU" sz="2000" dirty="0" smtClean="0">
                <a:solidFill>
                  <a:schemeClr val="bg2">
                    <a:lumMod val="25000"/>
                  </a:schemeClr>
                </a:solidFill>
                <a:latin typeface="Arial" pitchFamily="34" charset="0"/>
                <a:cs typeface="Arial" pitchFamily="34" charset="0"/>
              </a:rPr>
              <a:t>очередь младшего. Он прошел со своими братьями 10 верст на север. И оказались братья к своему удивлению ... у родного дома. </a:t>
            </a:r>
            <a:r>
              <a:rPr lang="ru-RU" sz="2000" dirty="0" smtClean="0">
                <a:solidFill>
                  <a:srgbClr val="C00000"/>
                </a:solidFill>
                <a:latin typeface="Arial" pitchFamily="34" charset="0"/>
                <a:cs typeface="Arial" pitchFamily="34" charset="0"/>
              </a:rPr>
              <a:t>Где жил старик со своими сыновьями? </a:t>
            </a:r>
            <a:endParaRPr lang="en-US" sz="2000" dirty="0">
              <a:solidFill>
                <a:srgbClr val="C00000"/>
              </a:solidFill>
              <a:latin typeface="Arial" pitchFamily="34" charset="0"/>
              <a:cs typeface="Arial" pitchFamily="34" charset="0"/>
            </a:endParaRPr>
          </a:p>
        </p:txBody>
      </p:sp>
      <p:pic>
        <p:nvPicPr>
          <p:cNvPr id="14" name="Рисунок 13" descr="сканирование002.bmp"/>
          <p:cNvPicPr>
            <a:picLocks noChangeAspect="1"/>
          </p:cNvPicPr>
          <p:nvPr/>
        </p:nvPicPr>
        <p:blipFill>
          <a:blip r:embed="rId3" cstate="screen">
            <a:clrChange>
              <a:clrFrom>
                <a:srgbClr val="FCF9F2"/>
              </a:clrFrom>
              <a:clrTo>
                <a:srgbClr val="FCF9F2">
                  <a:alpha val="0"/>
                </a:srgbClr>
              </a:clrTo>
            </a:clrChange>
          </a:blip>
          <a:stretch>
            <a:fillRect/>
          </a:stretch>
        </p:blipFill>
        <p:spPr>
          <a:xfrm>
            <a:off x="2555776" y="764704"/>
            <a:ext cx="4082580" cy="3146042"/>
          </a:xfrm>
          <a:prstGeom prst="roundRect">
            <a:avLst/>
          </a:prstGeom>
        </p:spPr>
      </p:pic>
      <p:pic>
        <p:nvPicPr>
          <p:cNvPr id="15" name="Picture 4" descr="D:\Мои документы\Мои рисунки\физ карт\compas-300x234.jpg">
            <a:hlinkClick r:id="rId4" action="ppaction://hlinksldjump"/>
          </p:cNvPr>
          <p:cNvPicPr>
            <a:picLocks noChangeAspect="1" noChangeArrowheads="1"/>
          </p:cNvPicPr>
          <p:nvPr/>
        </p:nvPicPr>
        <p:blipFill>
          <a:blip r:embed="rId5" cstate="print">
            <a:clrChange>
              <a:clrFrom>
                <a:srgbClr val="FDFDFD"/>
              </a:clrFrom>
              <a:clrTo>
                <a:srgbClr val="FDFDFD">
                  <a:alpha val="0"/>
                </a:srgbClr>
              </a:clrTo>
            </a:clrChange>
            <a:lum contrast="10000"/>
          </a:blip>
          <a:srcRect l="8518" r="16734"/>
          <a:stretch>
            <a:fillRect/>
          </a:stretch>
        </p:blipFill>
        <p:spPr bwMode="auto">
          <a:xfrm flipH="1">
            <a:off x="8446159" y="77274"/>
            <a:ext cx="594809" cy="620688"/>
          </a:xfrm>
          <a:prstGeom prst="rect">
            <a:avLst/>
          </a:prstGeom>
          <a:noFill/>
        </p:spPr>
      </p:pic>
      <p:grpSp>
        <p:nvGrpSpPr>
          <p:cNvPr id="16" name="Группа 15"/>
          <p:cNvGrpSpPr/>
          <p:nvPr/>
        </p:nvGrpSpPr>
        <p:grpSpPr>
          <a:xfrm>
            <a:off x="7452320" y="1628800"/>
            <a:ext cx="856075" cy="1296144"/>
            <a:chOff x="7452320" y="1628800"/>
            <a:chExt cx="856075" cy="1296144"/>
          </a:xfrm>
        </p:grpSpPr>
        <p:sp>
          <p:nvSpPr>
            <p:cNvPr id="17" name="Пятиугольник 16"/>
            <p:cNvSpPr/>
            <p:nvPr/>
          </p:nvSpPr>
          <p:spPr>
            <a:xfrm rot="10800000">
              <a:off x="7452320" y="1628800"/>
              <a:ext cx="432048" cy="1296144"/>
            </a:xfrm>
            <a:prstGeom prst="homePlate">
              <a:avLst>
                <a:gd name="adj" fmla="val 47888"/>
              </a:avLst>
            </a:prstGeom>
            <a:solidFill>
              <a:schemeClr val="bg2">
                <a:lumMod val="50000"/>
              </a:schemeClr>
            </a:solidFill>
            <a:ln>
              <a:solidFill>
                <a:schemeClr val="bg2">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8" name="TextBox 17"/>
            <p:cNvSpPr txBox="1"/>
            <p:nvPr/>
          </p:nvSpPr>
          <p:spPr>
            <a:xfrm>
              <a:off x="7884368" y="1628800"/>
              <a:ext cx="424027" cy="1296144"/>
            </a:xfrm>
            <a:prstGeom prst="rect">
              <a:avLst/>
            </a:prstGeom>
            <a:noFill/>
          </p:spPr>
          <p:txBody>
            <a:bodyPr vert="wordArtVert" wrap="square" rtlCol="0">
              <a:spAutoFit/>
            </a:bodyPr>
            <a:lstStyle/>
            <a:p>
              <a:r>
                <a:rPr lang="ru-RU" sz="1600" b="1" dirty="0" smtClean="0">
                  <a:solidFill>
                    <a:schemeClr val="bg2">
                      <a:lumMod val="25000"/>
                    </a:schemeClr>
                  </a:solidFill>
                  <a:latin typeface="Lucida Console" pitchFamily="49" charset="0"/>
                </a:rPr>
                <a:t>ответ</a:t>
              </a:r>
              <a:endParaRPr lang="ru-RU" sz="1600" b="1" dirty="0">
                <a:solidFill>
                  <a:schemeClr val="bg2">
                    <a:lumMod val="25000"/>
                  </a:schemeClr>
                </a:solidFill>
                <a:latin typeface="Lucida Console" pitchFamily="49" charset="0"/>
              </a:endParaRPr>
            </a:p>
          </p:txBody>
        </p:sp>
      </p:grpSp>
      <p:sp>
        <p:nvSpPr>
          <p:cNvPr id="19" name="Загнутый угол 18"/>
          <p:cNvSpPr/>
          <p:nvPr/>
        </p:nvSpPr>
        <p:spPr>
          <a:xfrm>
            <a:off x="2195736" y="764704"/>
            <a:ext cx="4968552" cy="3096344"/>
          </a:xfrm>
          <a:prstGeom prst="foldedCorner">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i="1" dirty="0" smtClean="0">
                <a:solidFill>
                  <a:schemeClr val="bg2">
                    <a:lumMod val="25000"/>
                  </a:schemeClr>
                </a:solidFill>
              </a:rPr>
              <a:t>Старик жил на Северном полюсе. В этом случае векторная сумма трех указанных перемещений равна нулю</a:t>
            </a:r>
            <a:endParaRPr lang="ru-RU" sz="2000" i="1" dirty="0">
              <a:solidFill>
                <a:schemeClr val="bg2">
                  <a:lumMod val="25000"/>
                </a:schemeClr>
              </a:solidFill>
            </a:endParaRPr>
          </a:p>
        </p:txBody>
      </p:sp>
    </p:spTree>
  </p:cSld>
  <p:clrMapOvr>
    <a:masterClrMapping/>
  </p:clrMapOvr>
  <p:transition spd="med" advClick="0">
    <p:circle/>
  </p:transition>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trips(upLeft)">
                                      <p:cBhvr>
                                        <p:cTn id="7" dur="1000"/>
                                        <p:tgtEl>
                                          <p:spTgt spid="19"/>
                                        </p:tgtEl>
                                      </p:cBhvr>
                                    </p:animEffect>
                                  </p:childTnLst>
                                </p:cTn>
                              </p:par>
                            </p:childTnLst>
                          </p:cTn>
                        </p:par>
                      </p:childTnLst>
                    </p:cTn>
                  </p:par>
                </p:childTnLst>
              </p:cTn>
              <p:nextCondLst>
                <p:cond evt="onClick" delay="0">
                  <p:tgtEl>
                    <p:spTgt spid="16"/>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27"/>
          <p:cNvGrpSpPr/>
          <p:nvPr/>
        </p:nvGrpSpPr>
        <p:grpSpPr>
          <a:xfrm>
            <a:off x="0" y="0"/>
            <a:ext cx="9144000" cy="722243"/>
            <a:chOff x="0" y="0"/>
            <a:chExt cx="9144000" cy="722243"/>
          </a:xfrm>
        </p:grpSpPr>
        <p:pic>
          <p:nvPicPr>
            <p:cNvPr id="29"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0" y="0"/>
              <a:ext cx="1547664" cy="722243"/>
            </a:xfrm>
            <a:prstGeom prst="rect">
              <a:avLst/>
            </a:prstGeom>
            <a:noFill/>
          </p:spPr>
        </p:pic>
        <p:pic>
          <p:nvPicPr>
            <p:cNvPr id="30"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1504684" y="0"/>
              <a:ext cx="1547664" cy="722243"/>
            </a:xfrm>
            <a:prstGeom prst="rect">
              <a:avLst/>
            </a:prstGeom>
            <a:noFill/>
          </p:spPr>
        </p:pic>
        <p:pic>
          <p:nvPicPr>
            <p:cNvPr id="31"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3002338" y="0"/>
              <a:ext cx="1547664" cy="722243"/>
            </a:xfrm>
            <a:prstGeom prst="rect">
              <a:avLst/>
            </a:prstGeom>
            <a:noFill/>
          </p:spPr>
        </p:pic>
        <p:pic>
          <p:nvPicPr>
            <p:cNvPr id="32"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4500554" y="0"/>
              <a:ext cx="1547664" cy="722243"/>
            </a:xfrm>
            <a:prstGeom prst="rect">
              <a:avLst/>
            </a:prstGeom>
            <a:noFill/>
          </p:spPr>
        </p:pic>
        <p:pic>
          <p:nvPicPr>
            <p:cNvPr id="33"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6013284" y="0"/>
              <a:ext cx="1547664" cy="722243"/>
            </a:xfrm>
            <a:prstGeom prst="rect">
              <a:avLst/>
            </a:prstGeom>
            <a:noFill/>
          </p:spPr>
        </p:pic>
        <p:pic>
          <p:nvPicPr>
            <p:cNvPr id="34"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7511500" y="0"/>
              <a:ext cx="1547664" cy="722243"/>
            </a:xfrm>
            <a:prstGeom prst="rect">
              <a:avLst/>
            </a:prstGeom>
            <a:noFill/>
          </p:spPr>
        </p:pic>
        <p:pic>
          <p:nvPicPr>
            <p:cNvPr id="35"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0961" r="61523" b="11060"/>
            <a:stretch>
              <a:fillRect/>
            </a:stretch>
          </p:blipFill>
          <p:spPr bwMode="auto">
            <a:xfrm>
              <a:off x="8964488" y="0"/>
              <a:ext cx="179512" cy="722243"/>
            </a:xfrm>
            <a:prstGeom prst="rect">
              <a:avLst/>
            </a:prstGeom>
            <a:noFill/>
          </p:spPr>
        </p:pic>
        <p:sp>
          <p:nvSpPr>
            <p:cNvPr id="36" name="Прямоугольник 35"/>
            <p:cNvSpPr/>
            <p:nvPr/>
          </p:nvSpPr>
          <p:spPr>
            <a:xfrm>
              <a:off x="2294" y="134910"/>
              <a:ext cx="9141706" cy="4680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bg2">
                      <a:lumMod val="25000"/>
                    </a:schemeClr>
                  </a:solidFill>
                  <a:latin typeface="Times New Roman Math" pitchFamily="18" charset="0"/>
                  <a:cs typeface="Times New Roman Math" pitchFamily="18" charset="0"/>
                </a:rPr>
                <a:t>Вопрос </a:t>
              </a:r>
              <a:r>
                <a:rPr lang="ru-RU" sz="3200" b="1" i="1" dirty="0" smtClean="0">
                  <a:solidFill>
                    <a:schemeClr val="bg2">
                      <a:lumMod val="25000"/>
                    </a:schemeClr>
                  </a:solidFill>
                  <a:latin typeface="Times New Roman Math" pitchFamily="18" charset="0"/>
                  <a:cs typeface="Times New Roman Math" pitchFamily="18" charset="0"/>
                </a:rPr>
                <a:t>4</a:t>
              </a:r>
              <a:endParaRPr lang="ru-RU" sz="3200" b="1" i="1" dirty="0">
                <a:solidFill>
                  <a:schemeClr val="bg2">
                    <a:lumMod val="25000"/>
                  </a:schemeClr>
                </a:solidFill>
                <a:latin typeface="Times New Roman Math" pitchFamily="18" charset="0"/>
                <a:cs typeface="Times New Roman Math" pitchFamily="18" charset="0"/>
              </a:endParaRPr>
            </a:p>
          </p:txBody>
        </p:sp>
      </p:grpSp>
      <p:sp>
        <p:nvSpPr>
          <p:cNvPr id="15" name="Прямоугольник 14"/>
          <p:cNvSpPr/>
          <p:nvPr/>
        </p:nvSpPr>
        <p:spPr>
          <a:xfrm>
            <a:off x="4355976" y="836712"/>
            <a:ext cx="4392488" cy="5632311"/>
          </a:xfrm>
          <a:prstGeom prst="rect">
            <a:avLst/>
          </a:prstGeom>
        </p:spPr>
        <p:txBody>
          <a:bodyPr wrap="square">
            <a:spAutoFit/>
          </a:bodyPr>
          <a:lstStyle/>
          <a:p>
            <a:pPr algn="just"/>
            <a:r>
              <a:rPr lang="ru-RU" dirty="0" err="1" smtClean="0">
                <a:solidFill>
                  <a:schemeClr val="bg2">
                    <a:lumMod val="25000"/>
                  </a:schemeClr>
                </a:solidFill>
                <a:latin typeface="Arial" pitchFamily="34" charset="0"/>
                <a:cs typeface="Arial" pitchFamily="34" charset="0"/>
              </a:rPr>
              <a:t>Отто</a:t>
            </a:r>
            <a:r>
              <a:rPr lang="ru-RU" dirty="0" smtClean="0">
                <a:solidFill>
                  <a:schemeClr val="bg2">
                    <a:lumMod val="25000"/>
                  </a:schemeClr>
                </a:solidFill>
                <a:latin typeface="Arial" pitchFamily="34" charset="0"/>
                <a:cs typeface="Arial" pitchFamily="34" charset="0"/>
              </a:rPr>
              <a:t> </a:t>
            </a:r>
            <a:r>
              <a:rPr lang="ru-RU" dirty="0" err="1" smtClean="0">
                <a:solidFill>
                  <a:schemeClr val="bg2">
                    <a:lumMod val="25000"/>
                  </a:schemeClr>
                </a:solidFill>
                <a:latin typeface="Arial" pitchFamily="34" charset="0"/>
                <a:cs typeface="Arial" pitchFamily="34" charset="0"/>
              </a:rPr>
              <a:t>Хайл</a:t>
            </a:r>
            <a:r>
              <a:rPr lang="ru-RU" dirty="0" smtClean="0">
                <a:solidFill>
                  <a:schemeClr val="bg2">
                    <a:lumMod val="25000"/>
                  </a:schemeClr>
                </a:solidFill>
                <a:latin typeface="Arial" pitchFamily="34" charset="0"/>
                <a:cs typeface="Arial" pitchFamily="34" charset="0"/>
              </a:rPr>
              <a:t>, вернувшийся из путешествия в Новую Зеландию, сидел в кресле и вел беседу со своим другом Калом Саганом. Бутылка боржоми явно была неохлажденной. </a:t>
            </a:r>
            <a:r>
              <a:rPr lang="ru-RU" dirty="0" err="1" smtClean="0">
                <a:solidFill>
                  <a:schemeClr val="bg2">
                    <a:lumMod val="25000"/>
                  </a:schemeClr>
                </a:solidFill>
                <a:latin typeface="Arial" pitchFamily="34" charset="0"/>
                <a:cs typeface="Arial" pitchFamily="34" charset="0"/>
              </a:rPr>
              <a:t>Хайл</a:t>
            </a:r>
            <a:r>
              <a:rPr lang="ru-RU" dirty="0" smtClean="0">
                <a:solidFill>
                  <a:schemeClr val="bg2">
                    <a:lumMod val="25000"/>
                  </a:schemeClr>
                </a:solidFill>
                <a:latin typeface="Arial" pitchFamily="34" charset="0"/>
                <a:cs typeface="Arial" pitchFamily="34" charset="0"/>
              </a:rPr>
              <a:t> отставил стакан. " Карл, я вспоминаю свою поездку  в Египет. Там подают воду в </a:t>
            </a:r>
            <a:r>
              <a:rPr lang="ru-RU" dirty="0" err="1" smtClean="0">
                <a:solidFill>
                  <a:schemeClr val="bg2">
                    <a:lumMod val="25000"/>
                  </a:schemeClr>
                </a:solidFill>
                <a:latin typeface="Arial" pitchFamily="34" charset="0"/>
                <a:cs typeface="Arial" pitchFamily="34" charset="0"/>
              </a:rPr>
              <a:t>гоулах</a:t>
            </a:r>
            <a:r>
              <a:rPr lang="ru-RU" dirty="0" smtClean="0">
                <a:solidFill>
                  <a:schemeClr val="bg2">
                    <a:lumMod val="25000"/>
                  </a:schemeClr>
                </a:solidFill>
                <a:latin typeface="Arial" pitchFamily="34" charset="0"/>
                <a:cs typeface="Arial" pitchFamily="34" charset="0"/>
              </a:rPr>
              <a:t>. Это сосуды из необожженной глины, обладающие той любопытной особенностью, что налитая в них вода становится прохладнее, чем окружающие предметы". " Мне не доводилось видеть таких кувшинов», - поддержал разговор  Саган, но я читал о них. В Испании их называют </a:t>
            </a:r>
            <a:r>
              <a:rPr lang="ru-RU" dirty="0" err="1" smtClean="0">
                <a:solidFill>
                  <a:schemeClr val="bg2">
                    <a:lumMod val="25000"/>
                  </a:schemeClr>
                </a:solidFill>
                <a:latin typeface="Arial" pitchFamily="34" charset="0"/>
                <a:cs typeface="Arial" pitchFamily="34" charset="0"/>
              </a:rPr>
              <a:t>алькарацца</a:t>
            </a:r>
            <a:r>
              <a:rPr lang="ru-RU" dirty="0" smtClean="0">
                <a:solidFill>
                  <a:schemeClr val="bg2">
                    <a:lumMod val="25000"/>
                  </a:schemeClr>
                </a:solidFill>
                <a:latin typeface="Arial" pitchFamily="34" charset="0"/>
                <a:cs typeface="Arial" pitchFamily="34" charset="0"/>
              </a:rPr>
              <a:t>. А секрет охлаждающего действия этих кувшинов прост".</a:t>
            </a:r>
            <a:r>
              <a:rPr lang="ru-RU" b="1" dirty="0" smtClean="0">
                <a:solidFill>
                  <a:schemeClr val="bg2">
                    <a:lumMod val="25000"/>
                  </a:schemeClr>
                </a:solidFill>
                <a:latin typeface="Arial" pitchFamily="34" charset="0"/>
                <a:cs typeface="Arial" pitchFamily="34" charset="0"/>
              </a:rPr>
              <a:t>   </a:t>
            </a:r>
            <a:r>
              <a:rPr lang="ru-RU" b="1" dirty="0" smtClean="0">
                <a:latin typeface="Arial" pitchFamily="34" charset="0"/>
                <a:cs typeface="Arial" pitchFamily="34" charset="0"/>
              </a:rPr>
              <a:t> </a:t>
            </a:r>
            <a:r>
              <a:rPr lang="ru-RU" b="1" dirty="0" smtClean="0">
                <a:solidFill>
                  <a:srgbClr val="C00000"/>
                </a:solidFill>
                <a:latin typeface="Arial" pitchFamily="34" charset="0"/>
                <a:cs typeface="Arial" pitchFamily="34" charset="0"/>
              </a:rPr>
              <a:t>В чем заключается секрет охлаждающего действия этих кувшинов? </a:t>
            </a:r>
            <a:endParaRPr lang="ru-RU" dirty="0">
              <a:latin typeface="Arial" pitchFamily="34" charset="0"/>
              <a:cs typeface="Arial" pitchFamily="34" charset="0"/>
            </a:endParaRPr>
          </a:p>
        </p:txBody>
      </p:sp>
      <p:pic>
        <p:nvPicPr>
          <p:cNvPr id="4099" name="Picture 3" descr="D:\Мои документы\Сообщество учителей физики\физика\игры\Конкурс знатоков физики\d1c8ad842f67.jpg"/>
          <p:cNvPicPr>
            <a:picLocks noChangeAspect="1" noChangeArrowheads="1"/>
          </p:cNvPicPr>
          <p:nvPr/>
        </p:nvPicPr>
        <p:blipFill>
          <a:blip r:embed="rId3" cstate="print">
            <a:clrChange>
              <a:clrFrom>
                <a:srgbClr val="FEFEF6"/>
              </a:clrFrom>
              <a:clrTo>
                <a:srgbClr val="FEFEF6">
                  <a:alpha val="0"/>
                </a:srgbClr>
              </a:clrTo>
            </a:clrChange>
          </a:blip>
          <a:srcRect/>
          <a:stretch>
            <a:fillRect/>
          </a:stretch>
        </p:blipFill>
        <p:spPr bwMode="auto">
          <a:xfrm>
            <a:off x="179512" y="260648"/>
            <a:ext cx="3814167" cy="5216178"/>
          </a:xfrm>
          <a:prstGeom prst="rect">
            <a:avLst/>
          </a:prstGeom>
          <a:noFill/>
        </p:spPr>
      </p:pic>
      <p:pic>
        <p:nvPicPr>
          <p:cNvPr id="17" name="Picture 4" descr="D:\Мои документы\Мои рисунки\физ карт\compas-300x234.jpg">
            <a:hlinkClick r:id="rId4" action="ppaction://hlinksldjump"/>
          </p:cNvPr>
          <p:cNvPicPr>
            <a:picLocks noChangeAspect="1" noChangeArrowheads="1"/>
          </p:cNvPicPr>
          <p:nvPr/>
        </p:nvPicPr>
        <p:blipFill>
          <a:blip r:embed="rId5" cstate="print">
            <a:clrChange>
              <a:clrFrom>
                <a:srgbClr val="FDFDFD"/>
              </a:clrFrom>
              <a:clrTo>
                <a:srgbClr val="FDFDFD">
                  <a:alpha val="0"/>
                </a:srgbClr>
              </a:clrTo>
            </a:clrChange>
            <a:lum contrast="10000"/>
          </a:blip>
          <a:srcRect l="8518" r="16734"/>
          <a:stretch>
            <a:fillRect/>
          </a:stretch>
        </p:blipFill>
        <p:spPr bwMode="auto">
          <a:xfrm flipH="1">
            <a:off x="8446159" y="77274"/>
            <a:ext cx="594809" cy="620688"/>
          </a:xfrm>
          <a:prstGeom prst="rect">
            <a:avLst/>
          </a:prstGeom>
          <a:noFill/>
        </p:spPr>
      </p:pic>
      <p:grpSp>
        <p:nvGrpSpPr>
          <p:cNvPr id="14" name="Группа 13"/>
          <p:cNvGrpSpPr/>
          <p:nvPr/>
        </p:nvGrpSpPr>
        <p:grpSpPr>
          <a:xfrm>
            <a:off x="3890752" y="5373216"/>
            <a:ext cx="496035" cy="1296144"/>
            <a:chOff x="7452320" y="1628800"/>
            <a:chExt cx="496035" cy="1296144"/>
          </a:xfrm>
        </p:grpSpPr>
        <p:sp>
          <p:nvSpPr>
            <p:cNvPr id="16" name="Пятиугольник 15"/>
            <p:cNvSpPr/>
            <p:nvPr/>
          </p:nvSpPr>
          <p:spPr>
            <a:xfrm rot="10800000">
              <a:off x="7452320" y="1628800"/>
              <a:ext cx="432048" cy="1296144"/>
            </a:xfrm>
            <a:prstGeom prst="homePlate">
              <a:avLst>
                <a:gd name="adj" fmla="val 47888"/>
              </a:avLst>
            </a:prstGeom>
            <a:solidFill>
              <a:schemeClr val="bg2">
                <a:lumMod val="50000"/>
              </a:schemeClr>
            </a:solidFill>
            <a:ln>
              <a:solidFill>
                <a:schemeClr val="bg2">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8" name="TextBox 17"/>
            <p:cNvSpPr txBox="1"/>
            <p:nvPr/>
          </p:nvSpPr>
          <p:spPr>
            <a:xfrm>
              <a:off x="7524328" y="1628800"/>
              <a:ext cx="424027" cy="1296144"/>
            </a:xfrm>
            <a:prstGeom prst="rect">
              <a:avLst/>
            </a:prstGeom>
            <a:noFill/>
          </p:spPr>
          <p:txBody>
            <a:bodyPr vert="wordArtVert" wrap="square" rtlCol="0">
              <a:spAutoFit/>
            </a:bodyPr>
            <a:lstStyle/>
            <a:p>
              <a:r>
                <a:rPr lang="ru-RU" sz="1600" b="1" dirty="0" smtClean="0">
                  <a:solidFill>
                    <a:schemeClr val="bg2">
                      <a:lumMod val="25000"/>
                    </a:schemeClr>
                  </a:solidFill>
                  <a:latin typeface="Lucida Console" pitchFamily="49" charset="0"/>
                </a:rPr>
                <a:t>ответ</a:t>
              </a:r>
              <a:endParaRPr lang="ru-RU" sz="1600" b="1" dirty="0">
                <a:solidFill>
                  <a:schemeClr val="bg2">
                    <a:lumMod val="25000"/>
                  </a:schemeClr>
                </a:solidFill>
                <a:latin typeface="Lucida Console" pitchFamily="49" charset="0"/>
              </a:endParaRPr>
            </a:p>
          </p:txBody>
        </p:sp>
      </p:grpSp>
      <p:sp>
        <p:nvSpPr>
          <p:cNvPr id="19" name="Загнутый угол 18"/>
          <p:cNvSpPr/>
          <p:nvPr/>
        </p:nvSpPr>
        <p:spPr>
          <a:xfrm>
            <a:off x="193367" y="908720"/>
            <a:ext cx="3816424" cy="4536504"/>
          </a:xfrm>
          <a:prstGeom prst="foldedCorner">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i="1" dirty="0" smtClean="0">
                <a:solidFill>
                  <a:schemeClr val="bg2">
                    <a:lumMod val="25000"/>
                  </a:schemeClr>
                </a:solidFill>
              </a:rPr>
              <a:t>Жидкость просачивается через глиняные стенки наружу и там медленно испаряется, отнимая при этом теплоту от сосуда и заключенной в нем жидкости. При испарении происходит поглощение энергии.</a:t>
            </a:r>
            <a:endParaRPr lang="ru-RU" sz="2000" i="1" dirty="0">
              <a:solidFill>
                <a:schemeClr val="bg2">
                  <a:lumMod val="25000"/>
                </a:schemeClr>
              </a:solidFill>
            </a:endParaRPr>
          </a:p>
        </p:txBody>
      </p:sp>
    </p:spTree>
  </p:cSld>
  <p:clrMapOvr>
    <a:masterClrMapping/>
  </p:clrMapOvr>
  <p:transition spd="med" advClick="0">
    <p:circle/>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trips(upLeft)">
                                      <p:cBhvr>
                                        <p:cTn id="7" dur="1000"/>
                                        <p:tgtEl>
                                          <p:spTgt spid="19"/>
                                        </p:tgtEl>
                                      </p:cBhvr>
                                    </p:animEffect>
                                  </p:childTnLst>
                                </p:cTn>
                              </p:par>
                            </p:childTnLst>
                          </p:cTn>
                        </p:par>
                      </p:childTnLst>
                    </p:cTn>
                  </p:par>
                </p:childTnLst>
              </p:cTn>
              <p:nextCondLst>
                <p:cond evt="onClick" delay="0">
                  <p:tgtEl>
                    <p:spTgt spid="14"/>
                  </p:tgtEl>
                </p:cond>
              </p:nextCondLst>
            </p:seq>
          </p:childTnLst>
        </p:cTn>
      </p:par>
    </p:tnLst>
    <p:bldLst>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27"/>
          <p:cNvGrpSpPr/>
          <p:nvPr/>
        </p:nvGrpSpPr>
        <p:grpSpPr>
          <a:xfrm>
            <a:off x="0" y="0"/>
            <a:ext cx="9144000" cy="722243"/>
            <a:chOff x="0" y="0"/>
            <a:chExt cx="9144000" cy="722243"/>
          </a:xfrm>
        </p:grpSpPr>
        <p:pic>
          <p:nvPicPr>
            <p:cNvPr id="29"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0" y="0"/>
              <a:ext cx="1547664" cy="722243"/>
            </a:xfrm>
            <a:prstGeom prst="rect">
              <a:avLst/>
            </a:prstGeom>
            <a:noFill/>
          </p:spPr>
        </p:pic>
        <p:pic>
          <p:nvPicPr>
            <p:cNvPr id="30"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1504684" y="0"/>
              <a:ext cx="1547664" cy="722243"/>
            </a:xfrm>
            <a:prstGeom prst="rect">
              <a:avLst/>
            </a:prstGeom>
            <a:noFill/>
          </p:spPr>
        </p:pic>
        <p:pic>
          <p:nvPicPr>
            <p:cNvPr id="31"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3002338" y="0"/>
              <a:ext cx="1547664" cy="722243"/>
            </a:xfrm>
            <a:prstGeom prst="rect">
              <a:avLst/>
            </a:prstGeom>
            <a:noFill/>
          </p:spPr>
        </p:pic>
        <p:pic>
          <p:nvPicPr>
            <p:cNvPr id="32"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4500554" y="0"/>
              <a:ext cx="1547664" cy="722243"/>
            </a:xfrm>
            <a:prstGeom prst="rect">
              <a:avLst/>
            </a:prstGeom>
            <a:noFill/>
          </p:spPr>
        </p:pic>
        <p:pic>
          <p:nvPicPr>
            <p:cNvPr id="33"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6013284" y="0"/>
              <a:ext cx="1547664" cy="722243"/>
            </a:xfrm>
            <a:prstGeom prst="rect">
              <a:avLst/>
            </a:prstGeom>
            <a:noFill/>
          </p:spPr>
        </p:pic>
        <p:pic>
          <p:nvPicPr>
            <p:cNvPr id="34"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7511500" y="0"/>
              <a:ext cx="1547664" cy="722243"/>
            </a:xfrm>
            <a:prstGeom prst="rect">
              <a:avLst/>
            </a:prstGeom>
            <a:noFill/>
          </p:spPr>
        </p:pic>
        <p:pic>
          <p:nvPicPr>
            <p:cNvPr id="35"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0961" r="61523" b="11060"/>
            <a:stretch>
              <a:fillRect/>
            </a:stretch>
          </p:blipFill>
          <p:spPr bwMode="auto">
            <a:xfrm>
              <a:off x="8964488" y="0"/>
              <a:ext cx="179512" cy="722243"/>
            </a:xfrm>
            <a:prstGeom prst="rect">
              <a:avLst/>
            </a:prstGeom>
            <a:noFill/>
          </p:spPr>
        </p:pic>
        <p:sp>
          <p:nvSpPr>
            <p:cNvPr id="36" name="Прямоугольник 35"/>
            <p:cNvSpPr/>
            <p:nvPr/>
          </p:nvSpPr>
          <p:spPr>
            <a:xfrm>
              <a:off x="2294" y="134910"/>
              <a:ext cx="9141706" cy="4680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bg2">
                      <a:lumMod val="25000"/>
                    </a:schemeClr>
                  </a:solidFill>
                  <a:latin typeface="Times New Roman Math" pitchFamily="18" charset="0"/>
                  <a:cs typeface="Times New Roman Math" pitchFamily="18" charset="0"/>
                </a:rPr>
                <a:t>Вопрос </a:t>
              </a:r>
              <a:r>
                <a:rPr lang="ru-RU" sz="3200" b="1" i="1" dirty="0" smtClean="0">
                  <a:solidFill>
                    <a:schemeClr val="bg2">
                      <a:lumMod val="25000"/>
                    </a:schemeClr>
                  </a:solidFill>
                  <a:latin typeface="Times New Roman Math" pitchFamily="18" charset="0"/>
                  <a:cs typeface="Times New Roman Math" pitchFamily="18" charset="0"/>
                </a:rPr>
                <a:t>5</a:t>
              </a:r>
              <a:endParaRPr lang="ru-RU" sz="3200" b="1" i="1" dirty="0">
                <a:solidFill>
                  <a:schemeClr val="bg2">
                    <a:lumMod val="25000"/>
                  </a:schemeClr>
                </a:solidFill>
                <a:latin typeface="Times New Roman Math" pitchFamily="18" charset="0"/>
                <a:cs typeface="Times New Roman Math" pitchFamily="18" charset="0"/>
              </a:endParaRPr>
            </a:p>
          </p:txBody>
        </p:sp>
      </p:grpSp>
      <p:sp>
        <p:nvSpPr>
          <p:cNvPr id="26" name="Прямоугольник 25"/>
          <p:cNvSpPr/>
          <p:nvPr/>
        </p:nvSpPr>
        <p:spPr>
          <a:xfrm>
            <a:off x="179512" y="4509120"/>
            <a:ext cx="8784976" cy="400110"/>
          </a:xfrm>
          <a:prstGeom prst="rect">
            <a:avLst/>
          </a:prstGeom>
        </p:spPr>
        <p:txBody>
          <a:bodyPr wrap="square">
            <a:spAutoFit/>
          </a:bodyPr>
          <a:lstStyle/>
          <a:p>
            <a:pPr lvl="0" algn="just">
              <a:spcBef>
                <a:spcPct val="20000"/>
              </a:spcBef>
              <a:buClr>
                <a:srgbClr val="94B6D2"/>
              </a:buClr>
              <a:buSzPct val="80000"/>
            </a:pPr>
            <a:endParaRPr lang="en-US" sz="2000" dirty="0">
              <a:solidFill>
                <a:srgbClr val="C00000"/>
              </a:solidFill>
              <a:latin typeface="Arial" pitchFamily="34" charset="0"/>
              <a:cs typeface="Arial" pitchFamily="34" charset="0"/>
            </a:endParaRPr>
          </a:p>
        </p:txBody>
      </p:sp>
      <p:pic>
        <p:nvPicPr>
          <p:cNvPr id="14" name="Содержимое 3" descr="сканирование002.bmp"/>
          <p:cNvPicPr>
            <a:picLocks noChangeAspect="1"/>
          </p:cNvPicPr>
          <p:nvPr/>
        </p:nvPicPr>
        <p:blipFill>
          <a:blip r:embed="rId3" cstate="print">
            <a:lum bright="-10000" contrast="30000"/>
          </a:blip>
          <a:stretch>
            <a:fillRect/>
          </a:stretch>
        </p:blipFill>
        <p:spPr>
          <a:xfrm rot="5400000">
            <a:off x="2736201" y="-135801"/>
            <a:ext cx="2764182" cy="5429288"/>
          </a:xfrm>
          <a:prstGeom prst="rect">
            <a:avLst/>
          </a:prstGeom>
          <a:ln w="38100">
            <a:solidFill>
              <a:schemeClr val="tx1"/>
            </a:solidFill>
          </a:ln>
        </p:spPr>
      </p:pic>
      <p:sp>
        <p:nvSpPr>
          <p:cNvPr id="15" name="Прямоугольник 14"/>
          <p:cNvSpPr/>
          <p:nvPr/>
        </p:nvSpPr>
        <p:spPr>
          <a:xfrm>
            <a:off x="395536" y="4365104"/>
            <a:ext cx="8424936" cy="1631216"/>
          </a:xfrm>
          <a:prstGeom prst="rect">
            <a:avLst/>
          </a:prstGeom>
        </p:spPr>
        <p:txBody>
          <a:bodyPr wrap="square">
            <a:spAutoFit/>
          </a:bodyPr>
          <a:lstStyle/>
          <a:p>
            <a:r>
              <a:rPr lang="ru-RU" sz="2000" dirty="0" smtClean="0">
                <a:solidFill>
                  <a:schemeClr val="bg2">
                    <a:lumMod val="25000"/>
                  </a:schemeClr>
                </a:solidFill>
                <a:latin typeface="Arial" pitchFamily="34" charset="0"/>
                <a:ea typeface="+mj-ea"/>
                <a:cs typeface="Arial" pitchFamily="34" charset="0"/>
              </a:rPr>
              <a:t>  </a:t>
            </a:r>
            <a:r>
              <a:rPr lang="ru-RU" sz="2000" dirty="0" err="1" smtClean="0">
                <a:solidFill>
                  <a:schemeClr val="bg2">
                    <a:lumMod val="25000"/>
                  </a:schemeClr>
                </a:solidFill>
                <a:latin typeface="Arial" pitchFamily="34" charset="0"/>
                <a:ea typeface="+mj-ea"/>
                <a:cs typeface="Arial" pitchFamily="34" charset="0"/>
              </a:rPr>
              <a:t>Алеха</a:t>
            </a:r>
            <a:r>
              <a:rPr lang="ru-RU" sz="2000" dirty="0" smtClean="0">
                <a:solidFill>
                  <a:schemeClr val="bg2">
                    <a:lumMod val="25000"/>
                  </a:schemeClr>
                </a:solidFill>
                <a:latin typeface="Arial" pitchFamily="34" charset="0"/>
                <a:ea typeface="+mj-ea"/>
                <a:cs typeface="Arial" pitchFamily="34" charset="0"/>
              </a:rPr>
              <a:t>, скрутив провода, начал тщательно обматывать соединенный разрыв </a:t>
            </a:r>
            <a:r>
              <a:rPr lang="ru-RU" sz="2000" dirty="0" err="1" smtClean="0">
                <a:solidFill>
                  <a:schemeClr val="bg2">
                    <a:lumMod val="25000"/>
                  </a:schemeClr>
                </a:solidFill>
                <a:latin typeface="Arial" pitchFamily="34" charset="0"/>
                <a:ea typeface="+mj-ea"/>
                <a:cs typeface="Arial" pitchFamily="34" charset="0"/>
              </a:rPr>
              <a:t>изолентой</a:t>
            </a:r>
            <a:r>
              <a:rPr lang="ru-RU" sz="2000" dirty="0" smtClean="0">
                <a:solidFill>
                  <a:schemeClr val="bg2">
                    <a:lumMod val="25000"/>
                  </a:schemeClr>
                </a:solidFill>
                <a:latin typeface="Arial" pitchFamily="34" charset="0"/>
                <a:ea typeface="+mj-ea"/>
                <a:cs typeface="Arial" pitchFamily="34" charset="0"/>
              </a:rPr>
              <a:t>. Захар Иванович, старый электромонтер, поглядывая на работу молодого напарника, проворчал: " Горячая пайка всегда холодная, а холодная пайка всегда горячая".</a:t>
            </a:r>
            <a:r>
              <a:rPr lang="ru-RU" sz="2000" dirty="0" smtClean="0">
                <a:solidFill>
                  <a:srgbClr val="775F55"/>
                </a:solidFill>
                <a:latin typeface="Arial" pitchFamily="34" charset="0"/>
                <a:ea typeface="+mj-ea"/>
                <a:cs typeface="Arial" pitchFamily="34" charset="0"/>
              </a:rPr>
              <a:t/>
            </a:r>
            <a:br>
              <a:rPr lang="ru-RU" sz="2000" dirty="0" smtClean="0">
                <a:solidFill>
                  <a:srgbClr val="775F55"/>
                </a:solidFill>
                <a:latin typeface="Arial" pitchFamily="34" charset="0"/>
                <a:ea typeface="+mj-ea"/>
                <a:cs typeface="Arial" pitchFamily="34" charset="0"/>
              </a:rPr>
            </a:br>
            <a:r>
              <a:rPr lang="ru-RU" sz="2000" dirty="0" smtClean="0">
                <a:solidFill>
                  <a:srgbClr val="775F55"/>
                </a:solidFill>
                <a:latin typeface="Arial" pitchFamily="34" charset="0"/>
                <a:ea typeface="+mj-ea"/>
                <a:cs typeface="Arial" pitchFamily="34" charset="0"/>
              </a:rPr>
              <a:t> </a:t>
            </a:r>
            <a:r>
              <a:rPr lang="ru-RU" sz="2000" dirty="0" smtClean="0">
                <a:solidFill>
                  <a:srgbClr val="C00000"/>
                </a:solidFill>
                <a:latin typeface="Arial" pitchFamily="34" charset="0"/>
                <a:ea typeface="+mj-ea"/>
                <a:cs typeface="Arial" pitchFamily="34" charset="0"/>
              </a:rPr>
              <a:t>Как следует понимать эту профессиональную поговорку?</a:t>
            </a:r>
            <a:endParaRPr lang="ru-RU" sz="2000" dirty="0">
              <a:latin typeface="Arial" pitchFamily="34" charset="0"/>
              <a:cs typeface="Arial" pitchFamily="34" charset="0"/>
            </a:endParaRPr>
          </a:p>
        </p:txBody>
      </p:sp>
      <p:pic>
        <p:nvPicPr>
          <p:cNvPr id="16" name="Picture 4" descr="D:\Мои документы\Мои рисунки\физ карт\compas-300x234.jpg">
            <a:hlinkClick r:id="rId4" action="ppaction://hlinksldjump"/>
          </p:cNvPr>
          <p:cNvPicPr>
            <a:picLocks noChangeAspect="1" noChangeArrowheads="1"/>
          </p:cNvPicPr>
          <p:nvPr/>
        </p:nvPicPr>
        <p:blipFill>
          <a:blip r:embed="rId5" cstate="print">
            <a:clrChange>
              <a:clrFrom>
                <a:srgbClr val="FDFDFD"/>
              </a:clrFrom>
              <a:clrTo>
                <a:srgbClr val="FDFDFD">
                  <a:alpha val="0"/>
                </a:srgbClr>
              </a:clrTo>
            </a:clrChange>
            <a:lum contrast="10000"/>
          </a:blip>
          <a:srcRect l="8518" r="16734"/>
          <a:stretch>
            <a:fillRect/>
          </a:stretch>
        </p:blipFill>
        <p:spPr bwMode="auto">
          <a:xfrm flipH="1">
            <a:off x="8446159" y="77274"/>
            <a:ext cx="594809" cy="620688"/>
          </a:xfrm>
          <a:prstGeom prst="rect">
            <a:avLst/>
          </a:prstGeom>
          <a:noFill/>
        </p:spPr>
      </p:pic>
      <p:grpSp>
        <p:nvGrpSpPr>
          <p:cNvPr id="17" name="Группа 16"/>
          <p:cNvGrpSpPr/>
          <p:nvPr/>
        </p:nvGrpSpPr>
        <p:grpSpPr>
          <a:xfrm>
            <a:off x="7668344" y="1772816"/>
            <a:ext cx="856075" cy="1296144"/>
            <a:chOff x="7452320" y="1628800"/>
            <a:chExt cx="856075" cy="1296144"/>
          </a:xfrm>
        </p:grpSpPr>
        <p:sp>
          <p:nvSpPr>
            <p:cNvPr id="18" name="Пятиугольник 17"/>
            <p:cNvSpPr/>
            <p:nvPr/>
          </p:nvSpPr>
          <p:spPr>
            <a:xfrm rot="10800000">
              <a:off x="7452320" y="1628800"/>
              <a:ext cx="432048" cy="1296144"/>
            </a:xfrm>
            <a:prstGeom prst="homePlate">
              <a:avLst>
                <a:gd name="adj" fmla="val 47888"/>
              </a:avLst>
            </a:prstGeom>
            <a:solidFill>
              <a:schemeClr val="bg2">
                <a:lumMod val="50000"/>
              </a:schemeClr>
            </a:solidFill>
            <a:ln>
              <a:solidFill>
                <a:schemeClr val="bg2">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9" name="TextBox 18"/>
            <p:cNvSpPr txBox="1"/>
            <p:nvPr/>
          </p:nvSpPr>
          <p:spPr>
            <a:xfrm>
              <a:off x="7884368" y="1628800"/>
              <a:ext cx="424027" cy="1296144"/>
            </a:xfrm>
            <a:prstGeom prst="rect">
              <a:avLst/>
            </a:prstGeom>
            <a:noFill/>
          </p:spPr>
          <p:txBody>
            <a:bodyPr vert="wordArtVert" wrap="square" rtlCol="0">
              <a:spAutoFit/>
            </a:bodyPr>
            <a:lstStyle/>
            <a:p>
              <a:r>
                <a:rPr lang="ru-RU" sz="1600" b="1" dirty="0" smtClean="0">
                  <a:solidFill>
                    <a:schemeClr val="bg2">
                      <a:lumMod val="25000"/>
                    </a:schemeClr>
                  </a:solidFill>
                  <a:latin typeface="Lucida Console" pitchFamily="49" charset="0"/>
                </a:rPr>
                <a:t>ответ</a:t>
              </a:r>
              <a:endParaRPr lang="ru-RU" sz="1600" b="1" dirty="0">
                <a:solidFill>
                  <a:schemeClr val="bg2">
                    <a:lumMod val="25000"/>
                  </a:schemeClr>
                </a:solidFill>
                <a:latin typeface="Lucida Console" pitchFamily="49" charset="0"/>
              </a:endParaRPr>
            </a:p>
          </p:txBody>
        </p:sp>
      </p:grpSp>
      <p:sp>
        <p:nvSpPr>
          <p:cNvPr id="20" name="Загнутый угол 19"/>
          <p:cNvSpPr/>
          <p:nvPr/>
        </p:nvSpPr>
        <p:spPr>
          <a:xfrm>
            <a:off x="1259632" y="908720"/>
            <a:ext cx="6048672" cy="3384376"/>
          </a:xfrm>
          <a:prstGeom prst="foldedCorner">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i="1" dirty="0" smtClean="0">
                <a:solidFill>
                  <a:schemeClr val="bg2">
                    <a:lumMod val="25000"/>
                  </a:schemeClr>
                </a:solidFill>
              </a:rPr>
              <a:t>Холодной пайкой называют простую скрутку проводов. Сопротивление холодной пайки велико, так как контакт получается не прочным и обладает большим сопротивлением. При прохождении тока холодная пайка нагревается сильнее, чем остальная часть проводника. Горячая пайка, выполненная паяльником, обеспечивает надежный контакт с небольшим сопротивлением и поэтому мало греется проходящим по ней током.</a:t>
            </a:r>
            <a:endParaRPr lang="ru-RU" sz="2000" i="1" dirty="0">
              <a:solidFill>
                <a:schemeClr val="bg2">
                  <a:lumMod val="25000"/>
                </a:schemeClr>
              </a:solidFill>
            </a:endParaRPr>
          </a:p>
        </p:txBody>
      </p:sp>
    </p:spTree>
  </p:cSld>
  <p:clrMapOvr>
    <a:masterClrMapping/>
  </p:clrMapOvr>
  <p:transition spd="med" advClick="0">
    <p:circle/>
  </p:transition>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upLeft)">
                                      <p:cBhvr>
                                        <p:cTn id="7" dur="1000"/>
                                        <p:tgtEl>
                                          <p:spTgt spid="20"/>
                                        </p:tgtEl>
                                      </p:cBhvr>
                                    </p:animEffect>
                                  </p:childTnLst>
                                </p:cTn>
                              </p:par>
                            </p:childTnLst>
                          </p:cTn>
                        </p:par>
                      </p:childTnLst>
                    </p:cTn>
                  </p:par>
                </p:childTnLst>
              </p:cTn>
              <p:nextCondLst>
                <p:cond evt="onClick" delay="0">
                  <p:tgtEl>
                    <p:spTgt spid="17"/>
                  </p:tgtEl>
                </p:cond>
              </p:nextCondLst>
            </p:seq>
          </p:childTnLst>
        </p:cTn>
      </p:par>
    </p:tnLst>
    <p:bldLst>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27"/>
          <p:cNvGrpSpPr/>
          <p:nvPr/>
        </p:nvGrpSpPr>
        <p:grpSpPr>
          <a:xfrm>
            <a:off x="0" y="0"/>
            <a:ext cx="9144000" cy="722243"/>
            <a:chOff x="0" y="0"/>
            <a:chExt cx="9144000" cy="722243"/>
          </a:xfrm>
        </p:grpSpPr>
        <p:pic>
          <p:nvPicPr>
            <p:cNvPr id="29"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0" y="0"/>
              <a:ext cx="1547664" cy="722243"/>
            </a:xfrm>
            <a:prstGeom prst="rect">
              <a:avLst/>
            </a:prstGeom>
            <a:noFill/>
          </p:spPr>
        </p:pic>
        <p:pic>
          <p:nvPicPr>
            <p:cNvPr id="30"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1504684" y="0"/>
              <a:ext cx="1547664" cy="722243"/>
            </a:xfrm>
            <a:prstGeom prst="rect">
              <a:avLst/>
            </a:prstGeom>
            <a:noFill/>
          </p:spPr>
        </p:pic>
        <p:pic>
          <p:nvPicPr>
            <p:cNvPr id="31"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3002338" y="0"/>
              <a:ext cx="1547664" cy="722243"/>
            </a:xfrm>
            <a:prstGeom prst="rect">
              <a:avLst/>
            </a:prstGeom>
            <a:noFill/>
          </p:spPr>
        </p:pic>
        <p:pic>
          <p:nvPicPr>
            <p:cNvPr id="32"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4500554" y="0"/>
              <a:ext cx="1547664" cy="722243"/>
            </a:xfrm>
            <a:prstGeom prst="rect">
              <a:avLst/>
            </a:prstGeom>
            <a:noFill/>
          </p:spPr>
        </p:pic>
        <p:pic>
          <p:nvPicPr>
            <p:cNvPr id="33"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6013284" y="0"/>
              <a:ext cx="1547664" cy="722243"/>
            </a:xfrm>
            <a:prstGeom prst="rect">
              <a:avLst/>
            </a:prstGeom>
            <a:noFill/>
          </p:spPr>
        </p:pic>
        <p:pic>
          <p:nvPicPr>
            <p:cNvPr id="34"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7511500" y="0"/>
              <a:ext cx="1547664" cy="722243"/>
            </a:xfrm>
            <a:prstGeom prst="rect">
              <a:avLst/>
            </a:prstGeom>
            <a:noFill/>
          </p:spPr>
        </p:pic>
        <p:pic>
          <p:nvPicPr>
            <p:cNvPr id="35"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0961" r="61523" b="11060"/>
            <a:stretch>
              <a:fillRect/>
            </a:stretch>
          </p:blipFill>
          <p:spPr bwMode="auto">
            <a:xfrm>
              <a:off x="8964488" y="0"/>
              <a:ext cx="179512" cy="722243"/>
            </a:xfrm>
            <a:prstGeom prst="rect">
              <a:avLst/>
            </a:prstGeom>
            <a:noFill/>
          </p:spPr>
        </p:pic>
        <p:sp>
          <p:nvSpPr>
            <p:cNvPr id="36" name="Прямоугольник 35"/>
            <p:cNvSpPr/>
            <p:nvPr/>
          </p:nvSpPr>
          <p:spPr>
            <a:xfrm>
              <a:off x="2294" y="134910"/>
              <a:ext cx="9141706" cy="4680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bg2">
                      <a:lumMod val="25000"/>
                    </a:schemeClr>
                  </a:solidFill>
                  <a:latin typeface="Times New Roman Math" pitchFamily="18" charset="0"/>
                  <a:cs typeface="Times New Roman Math" pitchFamily="18" charset="0"/>
                </a:rPr>
                <a:t>Вопрос </a:t>
              </a:r>
              <a:r>
                <a:rPr lang="ru-RU" sz="3200" b="1" i="1" dirty="0" smtClean="0">
                  <a:solidFill>
                    <a:schemeClr val="bg2">
                      <a:lumMod val="25000"/>
                    </a:schemeClr>
                  </a:solidFill>
                  <a:latin typeface="Times New Roman Math" pitchFamily="18" charset="0"/>
                  <a:cs typeface="Times New Roman Math" pitchFamily="18" charset="0"/>
                </a:rPr>
                <a:t>6</a:t>
              </a:r>
              <a:endParaRPr lang="ru-RU" sz="3200" b="1" i="1" dirty="0">
                <a:solidFill>
                  <a:schemeClr val="bg2">
                    <a:lumMod val="25000"/>
                  </a:schemeClr>
                </a:solidFill>
                <a:latin typeface="Times New Roman Math" pitchFamily="18" charset="0"/>
                <a:cs typeface="Times New Roman Math" pitchFamily="18" charset="0"/>
              </a:endParaRPr>
            </a:p>
          </p:txBody>
        </p:sp>
      </p:grpSp>
      <p:sp>
        <p:nvSpPr>
          <p:cNvPr id="15" name="Прямоугольник 14"/>
          <p:cNvSpPr/>
          <p:nvPr/>
        </p:nvSpPr>
        <p:spPr>
          <a:xfrm>
            <a:off x="4139952" y="836712"/>
            <a:ext cx="4608512" cy="6186309"/>
          </a:xfrm>
          <a:prstGeom prst="rect">
            <a:avLst/>
          </a:prstGeom>
        </p:spPr>
        <p:txBody>
          <a:bodyPr wrap="square">
            <a:spAutoFit/>
          </a:bodyPr>
          <a:lstStyle/>
          <a:p>
            <a:pPr algn="just"/>
            <a:r>
              <a:rPr lang="ru-RU" sz="1600" dirty="0" smtClean="0">
                <a:solidFill>
                  <a:schemeClr val="accent2">
                    <a:lumMod val="50000"/>
                  </a:schemeClr>
                </a:solidFill>
              </a:rPr>
              <a:t>  </a:t>
            </a:r>
            <a:r>
              <a:rPr lang="ru-RU" dirty="0" smtClean="0">
                <a:solidFill>
                  <a:schemeClr val="bg2">
                    <a:lumMod val="25000"/>
                  </a:schemeClr>
                </a:solidFill>
                <a:cs typeface="Arial" pitchFamily="34" charset="0"/>
              </a:rPr>
              <a:t>Артем на все летние каникулы приехал к деду Филиппу. Дед был лесником. Артему в лесу нравилось. Однажды, гуляя с дедом по лесу, Артем обратил внимание на большое бревно, подвешенное у дупла большого дуба. «Дед, а зачем здесь бревно?» - спросил Артем, указывая на дуб. «Видишь ли, внучок, медведь - большой любитель меда. Чтобы уберечь от посягательств медведя дупло, в котором поселились дикие пчелы, я над дуплом  подвесил на веревке бревно. Когда медведь подбирается к дуплу, он наталкивается на бревно и отталкивает его в сторону, а бревно, как маятник, возвращаясь к положению равновесия, ударяет медведя. Все сильнее толкает медведь бревно, и все больнее ощущает ответный удар. И так до тех пор, пока обессиленный не упадет с дерева». </a:t>
            </a:r>
          </a:p>
          <a:p>
            <a:pPr algn="just"/>
            <a:endParaRPr lang="ru-RU" dirty="0" smtClean="0">
              <a:cs typeface="Arial" pitchFamily="34" charset="0"/>
            </a:endParaRPr>
          </a:p>
          <a:p>
            <a:pPr algn="ctr"/>
            <a:r>
              <a:rPr lang="ru-RU" dirty="0" smtClean="0">
                <a:solidFill>
                  <a:srgbClr val="C00000"/>
                </a:solidFill>
                <a:cs typeface="Arial" pitchFamily="34" charset="0"/>
              </a:rPr>
              <a:t>Кто свалил медведя?</a:t>
            </a:r>
            <a:r>
              <a:rPr lang="ru-RU" dirty="0" smtClean="0">
                <a:cs typeface="Arial" pitchFamily="34" charset="0"/>
              </a:rPr>
              <a:t/>
            </a:r>
            <a:br>
              <a:rPr lang="ru-RU" dirty="0" smtClean="0">
                <a:cs typeface="Arial" pitchFamily="34" charset="0"/>
              </a:rPr>
            </a:br>
            <a:endParaRPr lang="ru-RU" dirty="0">
              <a:cs typeface="Arial" pitchFamily="34" charset="0"/>
            </a:endParaRPr>
          </a:p>
        </p:txBody>
      </p:sp>
      <p:pic>
        <p:nvPicPr>
          <p:cNvPr id="31746" name="Picture 2" descr="D:\Мои документы\Сообщество учителей физики\физика\игры\Конкурс знатоков физики\105100.jpg"/>
          <p:cNvPicPr>
            <a:picLocks noChangeAspect="1" noChangeArrowheads="1"/>
          </p:cNvPicPr>
          <p:nvPr/>
        </p:nvPicPr>
        <p:blipFill>
          <a:blip r:embed="rId3" cstate="print">
            <a:lum bright="10000" contrast="10000"/>
          </a:blip>
          <a:srcRect l="22314" t="10196" r="15914" b="22805"/>
          <a:stretch>
            <a:fillRect/>
          </a:stretch>
        </p:blipFill>
        <p:spPr bwMode="auto">
          <a:xfrm>
            <a:off x="126825" y="883743"/>
            <a:ext cx="3384376" cy="5112568"/>
          </a:xfrm>
          <a:prstGeom prst="rect">
            <a:avLst/>
          </a:prstGeom>
          <a:noFill/>
        </p:spPr>
      </p:pic>
      <p:pic>
        <p:nvPicPr>
          <p:cNvPr id="16" name="Picture 4" descr="D:\Мои документы\Мои рисунки\физ карт\compas-300x234.jpg">
            <a:hlinkClick r:id="rId4" action="ppaction://hlinksldjump"/>
          </p:cNvPr>
          <p:cNvPicPr>
            <a:picLocks noChangeAspect="1" noChangeArrowheads="1"/>
          </p:cNvPicPr>
          <p:nvPr/>
        </p:nvPicPr>
        <p:blipFill>
          <a:blip r:embed="rId5" cstate="print">
            <a:clrChange>
              <a:clrFrom>
                <a:srgbClr val="FDFDFD"/>
              </a:clrFrom>
              <a:clrTo>
                <a:srgbClr val="FDFDFD">
                  <a:alpha val="0"/>
                </a:srgbClr>
              </a:clrTo>
            </a:clrChange>
            <a:lum contrast="10000"/>
          </a:blip>
          <a:srcRect l="8518" r="16734"/>
          <a:stretch>
            <a:fillRect/>
          </a:stretch>
        </p:blipFill>
        <p:spPr bwMode="auto">
          <a:xfrm flipH="1">
            <a:off x="8446159" y="77274"/>
            <a:ext cx="594809" cy="620688"/>
          </a:xfrm>
          <a:prstGeom prst="rect">
            <a:avLst/>
          </a:prstGeom>
          <a:noFill/>
        </p:spPr>
      </p:pic>
      <p:sp>
        <p:nvSpPr>
          <p:cNvPr id="19" name="Загнутый угол 18"/>
          <p:cNvSpPr/>
          <p:nvPr/>
        </p:nvSpPr>
        <p:spPr>
          <a:xfrm>
            <a:off x="110840" y="836712"/>
            <a:ext cx="3509071" cy="5616624"/>
          </a:xfrm>
          <a:prstGeom prst="foldedCorner">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i="1" dirty="0" smtClean="0">
                <a:solidFill>
                  <a:schemeClr val="bg2">
                    <a:lumMod val="25000"/>
                  </a:schemeClr>
                </a:solidFill>
              </a:rPr>
              <a:t>Медведь сам свалился с дерева. Эта работа была произведена за счет энергии самого медведя. Отброшенное медведем бревно поднимается на некоторую высоту. При движении к положению равновесия потенциальная энергия бревна превращается в кинетическую. Кинетическая энергия затрачивается на деформацию тела медведя. Он слабеет и падает с дерева.</a:t>
            </a:r>
            <a:endParaRPr lang="ru-RU" sz="2000" i="1" dirty="0">
              <a:solidFill>
                <a:schemeClr val="bg2">
                  <a:lumMod val="25000"/>
                </a:schemeClr>
              </a:solidFill>
            </a:endParaRPr>
          </a:p>
        </p:txBody>
      </p:sp>
      <p:grpSp>
        <p:nvGrpSpPr>
          <p:cNvPr id="14" name="Группа 13"/>
          <p:cNvGrpSpPr/>
          <p:nvPr/>
        </p:nvGrpSpPr>
        <p:grpSpPr>
          <a:xfrm>
            <a:off x="3635896" y="5417840"/>
            <a:ext cx="496035" cy="1440160"/>
            <a:chOff x="7452320" y="1556792"/>
            <a:chExt cx="496035" cy="1440160"/>
          </a:xfrm>
        </p:grpSpPr>
        <p:sp>
          <p:nvSpPr>
            <p:cNvPr id="17" name="Пятиугольник 16"/>
            <p:cNvSpPr/>
            <p:nvPr/>
          </p:nvSpPr>
          <p:spPr>
            <a:xfrm rot="10800000">
              <a:off x="7452320" y="1628800"/>
              <a:ext cx="432048" cy="1296144"/>
            </a:xfrm>
            <a:prstGeom prst="homePlate">
              <a:avLst>
                <a:gd name="adj" fmla="val 47888"/>
              </a:avLst>
            </a:prstGeom>
            <a:solidFill>
              <a:schemeClr val="bg2">
                <a:lumMod val="50000"/>
              </a:schemeClr>
            </a:solidFill>
            <a:ln>
              <a:solidFill>
                <a:schemeClr val="bg2">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8" name="TextBox 17"/>
            <p:cNvSpPr txBox="1"/>
            <p:nvPr/>
          </p:nvSpPr>
          <p:spPr>
            <a:xfrm>
              <a:off x="7524328" y="1556792"/>
              <a:ext cx="424027" cy="1440160"/>
            </a:xfrm>
            <a:prstGeom prst="rect">
              <a:avLst/>
            </a:prstGeom>
            <a:noFill/>
          </p:spPr>
          <p:txBody>
            <a:bodyPr vert="wordArtVert" wrap="square" rtlCol="0">
              <a:spAutoFit/>
            </a:bodyPr>
            <a:lstStyle/>
            <a:p>
              <a:r>
                <a:rPr lang="ru-RU" sz="1600" b="1" dirty="0" smtClean="0">
                  <a:solidFill>
                    <a:schemeClr val="bg2">
                      <a:lumMod val="25000"/>
                    </a:schemeClr>
                  </a:solidFill>
                  <a:latin typeface="Lucida Console" pitchFamily="49" charset="0"/>
                </a:rPr>
                <a:t>ответ</a:t>
              </a:r>
              <a:endParaRPr lang="ru-RU" sz="1600" b="1" dirty="0">
                <a:solidFill>
                  <a:schemeClr val="bg2">
                    <a:lumMod val="25000"/>
                  </a:schemeClr>
                </a:solidFill>
                <a:latin typeface="Lucida Console" pitchFamily="49" charset="0"/>
              </a:endParaRPr>
            </a:p>
          </p:txBody>
        </p:sp>
      </p:grpSp>
    </p:spTree>
  </p:cSld>
  <p:clrMapOvr>
    <a:masterClrMapping/>
  </p:clrMapOvr>
  <p:transition spd="med" advClick="0">
    <p:circle/>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trips(upLeft)">
                                      <p:cBhvr>
                                        <p:cTn id="7" dur="1000"/>
                                        <p:tgtEl>
                                          <p:spTgt spid="19"/>
                                        </p:tgtEl>
                                      </p:cBhvr>
                                    </p:animEffect>
                                  </p:childTnLst>
                                </p:cTn>
                              </p:par>
                            </p:childTnLst>
                          </p:cTn>
                        </p:par>
                      </p:childTnLst>
                    </p:cTn>
                  </p:par>
                </p:childTnLst>
              </p:cTn>
              <p:nextCondLst>
                <p:cond evt="onClick" delay="0">
                  <p:tgtEl>
                    <p:spTgt spid="14"/>
                  </p:tgtEl>
                </p:cond>
              </p:nextCondLst>
            </p:seq>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27"/>
          <p:cNvGrpSpPr/>
          <p:nvPr/>
        </p:nvGrpSpPr>
        <p:grpSpPr>
          <a:xfrm>
            <a:off x="0" y="0"/>
            <a:ext cx="9144000" cy="722243"/>
            <a:chOff x="0" y="0"/>
            <a:chExt cx="9144000" cy="722243"/>
          </a:xfrm>
        </p:grpSpPr>
        <p:pic>
          <p:nvPicPr>
            <p:cNvPr id="29"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0" y="0"/>
              <a:ext cx="1547664" cy="722243"/>
            </a:xfrm>
            <a:prstGeom prst="rect">
              <a:avLst/>
            </a:prstGeom>
            <a:noFill/>
          </p:spPr>
        </p:pic>
        <p:pic>
          <p:nvPicPr>
            <p:cNvPr id="30"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1504684" y="0"/>
              <a:ext cx="1547664" cy="722243"/>
            </a:xfrm>
            <a:prstGeom prst="rect">
              <a:avLst/>
            </a:prstGeom>
            <a:noFill/>
          </p:spPr>
        </p:pic>
        <p:pic>
          <p:nvPicPr>
            <p:cNvPr id="31"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3002338" y="0"/>
              <a:ext cx="1547664" cy="722243"/>
            </a:xfrm>
            <a:prstGeom prst="rect">
              <a:avLst/>
            </a:prstGeom>
            <a:noFill/>
          </p:spPr>
        </p:pic>
        <p:pic>
          <p:nvPicPr>
            <p:cNvPr id="32"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4500554" y="0"/>
              <a:ext cx="1547664" cy="722243"/>
            </a:xfrm>
            <a:prstGeom prst="rect">
              <a:avLst/>
            </a:prstGeom>
            <a:noFill/>
          </p:spPr>
        </p:pic>
        <p:pic>
          <p:nvPicPr>
            <p:cNvPr id="33"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6013284" y="0"/>
              <a:ext cx="1547664" cy="722243"/>
            </a:xfrm>
            <a:prstGeom prst="rect">
              <a:avLst/>
            </a:prstGeom>
            <a:noFill/>
          </p:spPr>
        </p:pic>
        <p:pic>
          <p:nvPicPr>
            <p:cNvPr id="34"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2400" r="2801" b="11060"/>
            <a:stretch>
              <a:fillRect/>
            </a:stretch>
          </p:blipFill>
          <p:spPr bwMode="auto">
            <a:xfrm>
              <a:off x="7511500" y="0"/>
              <a:ext cx="1547664" cy="722243"/>
            </a:xfrm>
            <a:prstGeom prst="rect">
              <a:avLst/>
            </a:prstGeom>
            <a:noFill/>
          </p:spPr>
        </p:pic>
        <p:pic>
          <p:nvPicPr>
            <p:cNvPr id="35" name="Picture 3" descr="D:\Мои документы\Мастер-класс все о триггерах\Работы уч 5 задание\Рисунки к 5 занятию\ff2b09ef57a4t.jpg"/>
            <p:cNvPicPr>
              <a:picLocks noChangeAspect="1" noChangeArrowheads="1"/>
            </p:cNvPicPr>
            <p:nvPr/>
          </p:nvPicPr>
          <p:blipFill>
            <a:blip r:embed="rId2" cstate="print"/>
            <a:srcRect l="30961" r="61523" b="11060"/>
            <a:stretch>
              <a:fillRect/>
            </a:stretch>
          </p:blipFill>
          <p:spPr bwMode="auto">
            <a:xfrm>
              <a:off x="8964488" y="0"/>
              <a:ext cx="179512" cy="722243"/>
            </a:xfrm>
            <a:prstGeom prst="rect">
              <a:avLst/>
            </a:prstGeom>
            <a:noFill/>
          </p:spPr>
        </p:pic>
        <p:sp>
          <p:nvSpPr>
            <p:cNvPr id="36" name="Прямоугольник 35"/>
            <p:cNvSpPr/>
            <p:nvPr/>
          </p:nvSpPr>
          <p:spPr>
            <a:xfrm>
              <a:off x="2294" y="134910"/>
              <a:ext cx="9141706" cy="4680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bg2">
                      <a:lumMod val="25000"/>
                    </a:schemeClr>
                  </a:solidFill>
                  <a:latin typeface="Times New Roman Math" pitchFamily="18" charset="0"/>
                  <a:cs typeface="Times New Roman Math" pitchFamily="18" charset="0"/>
                </a:rPr>
                <a:t>Вопрос </a:t>
              </a:r>
              <a:r>
                <a:rPr lang="ru-RU" sz="3200" b="1" i="1" dirty="0" smtClean="0">
                  <a:solidFill>
                    <a:schemeClr val="bg2">
                      <a:lumMod val="25000"/>
                    </a:schemeClr>
                  </a:solidFill>
                  <a:latin typeface="Times New Roman Math" pitchFamily="18" charset="0"/>
                  <a:cs typeface="Times New Roman Math" pitchFamily="18" charset="0"/>
                </a:rPr>
                <a:t>7</a:t>
              </a:r>
              <a:endParaRPr lang="ru-RU" sz="3200" b="1" i="1" dirty="0">
                <a:solidFill>
                  <a:schemeClr val="bg2">
                    <a:lumMod val="25000"/>
                  </a:schemeClr>
                </a:solidFill>
                <a:latin typeface="Times New Roman Math" pitchFamily="18" charset="0"/>
                <a:cs typeface="Times New Roman Math" pitchFamily="18" charset="0"/>
              </a:endParaRPr>
            </a:p>
          </p:txBody>
        </p:sp>
      </p:grpSp>
      <p:sp>
        <p:nvSpPr>
          <p:cNvPr id="26" name="Прямоугольник 25"/>
          <p:cNvSpPr/>
          <p:nvPr/>
        </p:nvSpPr>
        <p:spPr>
          <a:xfrm>
            <a:off x="179512" y="4509120"/>
            <a:ext cx="8784976" cy="400110"/>
          </a:xfrm>
          <a:prstGeom prst="rect">
            <a:avLst/>
          </a:prstGeom>
        </p:spPr>
        <p:txBody>
          <a:bodyPr wrap="square">
            <a:spAutoFit/>
          </a:bodyPr>
          <a:lstStyle/>
          <a:p>
            <a:pPr lvl="0" algn="just">
              <a:spcBef>
                <a:spcPct val="20000"/>
              </a:spcBef>
              <a:buClr>
                <a:srgbClr val="94B6D2"/>
              </a:buClr>
              <a:buSzPct val="80000"/>
            </a:pPr>
            <a:endParaRPr lang="en-US" sz="2000" dirty="0">
              <a:solidFill>
                <a:srgbClr val="C00000"/>
              </a:solidFill>
              <a:latin typeface="Arial" pitchFamily="34" charset="0"/>
              <a:cs typeface="Arial" pitchFamily="34" charset="0"/>
            </a:endParaRPr>
          </a:p>
        </p:txBody>
      </p:sp>
      <p:sp>
        <p:nvSpPr>
          <p:cNvPr id="15" name="Прямоугольник 14"/>
          <p:cNvSpPr/>
          <p:nvPr/>
        </p:nvSpPr>
        <p:spPr>
          <a:xfrm>
            <a:off x="395536" y="4365104"/>
            <a:ext cx="8424936" cy="400110"/>
          </a:xfrm>
          <a:prstGeom prst="rect">
            <a:avLst/>
          </a:prstGeom>
        </p:spPr>
        <p:txBody>
          <a:bodyPr wrap="square">
            <a:spAutoFit/>
          </a:bodyPr>
          <a:lstStyle/>
          <a:p>
            <a:r>
              <a:rPr lang="ru-RU" sz="2000" dirty="0" smtClean="0">
                <a:solidFill>
                  <a:prstClr val="black"/>
                </a:solidFill>
                <a:latin typeface="Arial" pitchFamily="34" charset="0"/>
                <a:ea typeface="+mj-ea"/>
                <a:cs typeface="Arial" pitchFamily="34" charset="0"/>
              </a:rPr>
              <a:t>  </a:t>
            </a:r>
            <a:endParaRPr lang="ru-RU" sz="2000" dirty="0">
              <a:latin typeface="Arial" pitchFamily="34" charset="0"/>
              <a:cs typeface="Arial" pitchFamily="34" charset="0"/>
            </a:endParaRPr>
          </a:p>
        </p:txBody>
      </p:sp>
      <p:pic>
        <p:nvPicPr>
          <p:cNvPr id="32770" name="Picture 2" descr="D:\Мои документы\Сообщество учителей физики\физика\игры\Конкурс знатоков физики\60122.jpg"/>
          <p:cNvPicPr>
            <a:picLocks noChangeAspect="1" noChangeArrowheads="1"/>
          </p:cNvPicPr>
          <p:nvPr/>
        </p:nvPicPr>
        <p:blipFill>
          <a:blip r:embed="rId3" cstate="print"/>
          <a:srcRect/>
          <a:stretch>
            <a:fillRect/>
          </a:stretch>
        </p:blipFill>
        <p:spPr bwMode="auto">
          <a:xfrm>
            <a:off x="2411760" y="836712"/>
            <a:ext cx="4320479" cy="3254761"/>
          </a:xfrm>
          <a:prstGeom prst="rect">
            <a:avLst/>
          </a:prstGeom>
          <a:noFill/>
        </p:spPr>
      </p:pic>
      <p:sp>
        <p:nvSpPr>
          <p:cNvPr id="16" name="Прямоугольник 15"/>
          <p:cNvSpPr/>
          <p:nvPr/>
        </p:nvSpPr>
        <p:spPr>
          <a:xfrm>
            <a:off x="395536" y="4221087"/>
            <a:ext cx="8424936" cy="2831544"/>
          </a:xfrm>
          <a:prstGeom prst="rect">
            <a:avLst/>
          </a:prstGeom>
        </p:spPr>
        <p:txBody>
          <a:bodyPr wrap="square">
            <a:spAutoFit/>
          </a:bodyPr>
          <a:lstStyle/>
          <a:p>
            <a:r>
              <a:rPr lang="ru-RU" sz="2000" dirty="0" smtClean="0">
                <a:solidFill>
                  <a:schemeClr val="bg2">
                    <a:lumMod val="25000"/>
                  </a:schemeClr>
                </a:solidFill>
                <a:latin typeface="Arial" pitchFamily="34" charset="0"/>
                <a:cs typeface="Arial" pitchFamily="34" charset="0"/>
              </a:rPr>
              <a:t>Хотя солнце стояло еще высоко и светило ярко, тепла не давало, было холодно. Козырев со своим другом Костей рано утром, едва перекусив, отправился в путь. И теперь, дойдя до ночлежки, друзья изрядно устали, хотелось есть и согреться. Ни в ночлежке, ни в рюкзаках спичек не оказалось, а зажигалка была утеряна во время привала в горах. Подойдя к реке, Козырев отковырнул большой кусок льда и, повернувшись к другу, сказал: "Собирай сухие ветки и мох, сейчас согреемся". </a:t>
            </a:r>
            <a:r>
              <a:rPr lang="ru-RU" sz="2000" dirty="0" smtClean="0">
                <a:solidFill>
                  <a:srgbClr val="C00000"/>
                </a:solidFill>
                <a:latin typeface="Arial" pitchFamily="34" charset="0"/>
                <a:cs typeface="Arial" pitchFamily="34" charset="0"/>
              </a:rPr>
              <a:t>Можно ли добыть огонь с помощью льда?</a:t>
            </a:r>
            <a:r>
              <a:rPr lang="ru-RU" b="1" dirty="0" smtClean="0">
                <a:solidFill>
                  <a:srgbClr val="C00000"/>
                </a:solidFill>
              </a:rPr>
              <a:t/>
            </a:r>
            <a:br>
              <a:rPr lang="ru-RU" b="1" dirty="0" smtClean="0">
                <a:solidFill>
                  <a:srgbClr val="C00000"/>
                </a:solidFill>
              </a:rPr>
            </a:br>
            <a:r>
              <a:rPr lang="ru-RU" dirty="0" smtClean="0"/>
              <a:t> </a:t>
            </a:r>
            <a:endParaRPr lang="ru-RU" dirty="0"/>
          </a:p>
        </p:txBody>
      </p:sp>
      <p:pic>
        <p:nvPicPr>
          <p:cNvPr id="17" name="Picture 4" descr="D:\Мои документы\Мои рисунки\физ карт\compas-300x234.jpg">
            <a:hlinkClick r:id="rId4" action="ppaction://hlinksldjump"/>
          </p:cNvPr>
          <p:cNvPicPr>
            <a:picLocks noChangeAspect="1" noChangeArrowheads="1"/>
          </p:cNvPicPr>
          <p:nvPr/>
        </p:nvPicPr>
        <p:blipFill>
          <a:blip r:embed="rId5" cstate="print">
            <a:clrChange>
              <a:clrFrom>
                <a:srgbClr val="FDFDFD"/>
              </a:clrFrom>
              <a:clrTo>
                <a:srgbClr val="FDFDFD">
                  <a:alpha val="0"/>
                </a:srgbClr>
              </a:clrTo>
            </a:clrChange>
            <a:lum contrast="10000"/>
          </a:blip>
          <a:srcRect l="8518" r="16734"/>
          <a:stretch>
            <a:fillRect/>
          </a:stretch>
        </p:blipFill>
        <p:spPr bwMode="auto">
          <a:xfrm flipH="1">
            <a:off x="8446159" y="77274"/>
            <a:ext cx="594809" cy="620688"/>
          </a:xfrm>
          <a:prstGeom prst="rect">
            <a:avLst/>
          </a:prstGeom>
          <a:noFill/>
        </p:spPr>
      </p:pic>
      <p:grpSp>
        <p:nvGrpSpPr>
          <p:cNvPr id="18" name="Группа 17"/>
          <p:cNvGrpSpPr/>
          <p:nvPr/>
        </p:nvGrpSpPr>
        <p:grpSpPr>
          <a:xfrm>
            <a:off x="7452320" y="1628800"/>
            <a:ext cx="856075" cy="1296144"/>
            <a:chOff x="7452320" y="1628800"/>
            <a:chExt cx="856075" cy="1296144"/>
          </a:xfrm>
        </p:grpSpPr>
        <p:sp>
          <p:nvSpPr>
            <p:cNvPr id="19" name="Пятиугольник 18"/>
            <p:cNvSpPr/>
            <p:nvPr/>
          </p:nvSpPr>
          <p:spPr>
            <a:xfrm rot="10800000">
              <a:off x="7452320" y="1628800"/>
              <a:ext cx="432048" cy="1296144"/>
            </a:xfrm>
            <a:prstGeom prst="homePlate">
              <a:avLst>
                <a:gd name="adj" fmla="val 47888"/>
              </a:avLst>
            </a:prstGeom>
            <a:solidFill>
              <a:schemeClr val="bg2">
                <a:lumMod val="50000"/>
              </a:schemeClr>
            </a:solidFill>
            <a:ln>
              <a:solidFill>
                <a:schemeClr val="bg2">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0" name="TextBox 19"/>
            <p:cNvSpPr txBox="1"/>
            <p:nvPr/>
          </p:nvSpPr>
          <p:spPr>
            <a:xfrm>
              <a:off x="7884368" y="1628800"/>
              <a:ext cx="424027" cy="1296144"/>
            </a:xfrm>
            <a:prstGeom prst="rect">
              <a:avLst/>
            </a:prstGeom>
            <a:noFill/>
          </p:spPr>
          <p:txBody>
            <a:bodyPr vert="wordArtVert" wrap="square" rtlCol="0">
              <a:spAutoFit/>
            </a:bodyPr>
            <a:lstStyle/>
            <a:p>
              <a:r>
                <a:rPr lang="ru-RU" sz="1600" b="1" dirty="0" smtClean="0">
                  <a:solidFill>
                    <a:schemeClr val="bg2">
                      <a:lumMod val="25000"/>
                    </a:schemeClr>
                  </a:solidFill>
                  <a:latin typeface="Lucida Console" pitchFamily="49" charset="0"/>
                </a:rPr>
                <a:t>ответ</a:t>
              </a:r>
              <a:endParaRPr lang="ru-RU" sz="1600" b="1" dirty="0">
                <a:solidFill>
                  <a:schemeClr val="bg2">
                    <a:lumMod val="25000"/>
                  </a:schemeClr>
                </a:solidFill>
                <a:latin typeface="Lucida Console" pitchFamily="49" charset="0"/>
              </a:endParaRPr>
            </a:p>
          </p:txBody>
        </p:sp>
      </p:grpSp>
      <p:sp>
        <p:nvSpPr>
          <p:cNvPr id="21" name="Загнутый угол 20"/>
          <p:cNvSpPr/>
          <p:nvPr/>
        </p:nvSpPr>
        <p:spPr>
          <a:xfrm>
            <a:off x="2013078" y="836712"/>
            <a:ext cx="5184576" cy="3312368"/>
          </a:xfrm>
          <a:prstGeom prst="foldedCorner">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i="1" dirty="0" smtClean="0">
                <a:solidFill>
                  <a:schemeClr val="bg2">
                    <a:lumMod val="25000"/>
                  </a:schemeClr>
                </a:solidFill>
              </a:rPr>
              <a:t>Добыть огонь с помощью льда можно  в солнечный день. Для этого надо сделать изо льда двояковыпуклую линзу, которая может собрать падающие на неё параллельные лучи в одну точку. В этой точке можно получить высокую температуру и зажечь горючий материал.</a:t>
            </a:r>
            <a:endParaRPr lang="ru-RU" sz="2000" i="1" dirty="0">
              <a:solidFill>
                <a:schemeClr val="bg2">
                  <a:lumMod val="25000"/>
                </a:schemeClr>
              </a:solidFill>
            </a:endParaRPr>
          </a:p>
        </p:txBody>
      </p:sp>
    </p:spTree>
  </p:cSld>
  <p:clrMapOvr>
    <a:masterClrMapping/>
  </p:clrMapOvr>
  <p:transition spd="med" advClick="0">
    <p:circle/>
  </p:transition>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trips(upLeft)">
                                      <p:cBhvr>
                                        <p:cTn id="7" dur="1000"/>
                                        <p:tgtEl>
                                          <p:spTgt spid="21"/>
                                        </p:tgtEl>
                                      </p:cBhvr>
                                    </p:animEffect>
                                  </p:childTnLst>
                                </p:cTn>
                              </p:par>
                            </p:childTnLst>
                          </p:cTn>
                        </p:par>
                      </p:childTnLst>
                    </p:cTn>
                  </p:par>
                </p:childTnLst>
              </p:cTn>
              <p:nextCondLst>
                <p:cond evt="onClick" delay="0">
                  <p:tgtEl>
                    <p:spTgt spid="18"/>
                  </p:tgtEl>
                </p:cond>
              </p:nextCondLst>
            </p:seq>
          </p:childTnLst>
        </p:cTn>
      </p:par>
    </p:tnLst>
    <p:bldLst>
      <p:bldP spid="21" grpId="0" animBg="1"/>
    </p:bldLst>
  </p:timing>
</p:sld>
</file>

<file path=ppt/theme/theme1.xml><?xml version="1.0" encoding="utf-8"?>
<a:theme xmlns:a="http://schemas.openxmlformats.org/drawingml/2006/main" name="Пчела и ромашка">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3">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663</TotalTime>
  <Words>2074</Words>
  <Application>Microsoft Office PowerPoint</Application>
  <PresentationFormat>Экран (4:3)</PresentationFormat>
  <Paragraphs>124</Paragraphs>
  <Slides>21</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21</vt:i4>
      </vt:variant>
    </vt:vector>
  </HeadingPairs>
  <TitlesOfParts>
    <vt:vector size="23" baseType="lpstr">
      <vt:lpstr>Пчела и ромашка</vt:lpstr>
      <vt:lpstr>Тема3</vt:lpstr>
      <vt:lpstr>«Физика  в рассказах  и житейских  историях»</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DENSVE</cp:lastModifiedBy>
  <cp:revision>70</cp:revision>
  <dcterms:modified xsi:type="dcterms:W3CDTF">2015-06-02T13:11:54Z</dcterms:modified>
</cp:coreProperties>
</file>