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75" r:id="rId2"/>
    <p:sldId id="257" r:id="rId3"/>
    <p:sldId id="274" r:id="rId4"/>
    <p:sldId id="258" r:id="rId5"/>
    <p:sldId id="271" r:id="rId6"/>
    <p:sldId id="266" r:id="rId7"/>
    <p:sldId id="259" r:id="rId8"/>
    <p:sldId id="260" r:id="rId9"/>
    <p:sldId id="261" r:id="rId10"/>
    <p:sldId id="262" r:id="rId11"/>
    <p:sldId id="263" r:id="rId12"/>
    <p:sldId id="264" r:id="rId13"/>
    <p:sldId id="272" r:id="rId14"/>
    <p:sldId id="265" r:id="rId15"/>
    <p:sldId id="273" r:id="rId16"/>
    <p:sldId id="267" r:id="rId17"/>
    <p:sldId id="268" r:id="rId18"/>
    <p:sldId id="269" r:id="rId19"/>
    <p:sldId id="270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915" autoAdjust="0"/>
  </p:normalViewPr>
  <p:slideViewPr>
    <p:cSldViewPr>
      <p:cViewPr varScale="1">
        <p:scale>
          <a:sx n="65" d="100"/>
          <a:sy n="65" d="100"/>
        </p:scale>
        <p:origin x="-145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Резида\Desktop\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714488"/>
            <a:ext cx="7786742" cy="4857784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142976" y="285728"/>
            <a:ext cx="7315224" cy="1571636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900" i="1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Тема урока: </a:t>
            </a:r>
            <a:r>
              <a:rPr kumimoji="0" lang="ru-RU" sz="4200" i="1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200" i="1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i="1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Клеточное строение листа</a:t>
            </a:r>
            <a:endParaRPr kumimoji="0" lang="ru-RU" sz="4400" i="1" u="none" strike="noStrike" kern="120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428604"/>
            <a:ext cx="8001056" cy="6045348"/>
          </a:xfrm>
        </p:spPr>
        <p:txBody>
          <a:bodyPr>
            <a:normAutofit fontScale="92500" lnSpcReduction="10000"/>
          </a:bodyPr>
          <a:lstStyle/>
          <a:p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Устьице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устьичный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аппарат) состоит из двух зеленых замыкающих клеток, так как в замыкающих клетках находятся хлоропласты. 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Основная функция устьиц – это процесс испарения воды растением, который получил название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транспирации.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основе транспирации лежит физический процесс испарения. Интенсивность транспирации регулируется с помощью устьиц.</a:t>
            </a:r>
          </a:p>
          <a:p>
            <a:endParaRPr lang="ru-RU" sz="3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ru-RU" sz="30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Внимание </a:t>
            </a:r>
            <a:r>
              <a:rPr lang="ru-RU" sz="30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вопрос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 состояние  и количество устьиц зависит от соотношения различных факторов. Подумайте каких?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Прочитаем статью  «Строение мякоти листа» стр.38, рассмотрим рис.30 и еще раз рассмотрим поперечный срез листа камелии под микроскопом.</a:t>
            </a:r>
          </a:p>
          <a:p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60648"/>
            <a:ext cx="8358246" cy="1512168"/>
          </a:xfrm>
        </p:spPr>
        <p:txBody>
          <a:bodyPr>
            <a:noAutofit/>
          </a:bodyPr>
          <a:lstStyle/>
          <a:p>
            <a:r>
              <a:rPr lang="ru-RU" sz="280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Второй вопрос нашего урока – строение мякоти листа. Сейчас познакомимся со строением клеток мякоти листа.</a:t>
            </a:r>
            <a:endParaRPr lang="ru-RU" sz="2800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Содержимое 4" descr="Рисунок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700808"/>
            <a:ext cx="8280920" cy="49441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642918"/>
            <a:ext cx="7786742" cy="5973910"/>
          </a:xfrm>
        </p:spPr>
        <p:txBody>
          <a:bodyPr/>
          <a:lstStyle/>
          <a:p>
            <a:pPr algn="ctr">
              <a:buNone/>
            </a:pP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Пользуясь изображением на микропрепарате и рис. 30 на стр. 39 учебника, объясните строение клеток мякоти (основной ткани) листа. Обратите внимание на количество хлоропластов в клетках столбчатой и губчатой тканей. Чем это вызвано?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исунок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260648"/>
            <a:ext cx="8496944" cy="6264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Прочитаем статью  «Строение жилок листа» </a:t>
            </a:r>
          </a:p>
          <a:p>
            <a:pPr algn="ctr">
              <a:buNone/>
            </a:pP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стр.38-39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рассмотрим рис.30 и ответим на следующие вопросы:</a:t>
            </a:r>
          </a:p>
          <a:p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Что такое жилка?</a:t>
            </a:r>
          </a:p>
          <a:p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Какое строение имеют жилки?</a:t>
            </a:r>
          </a:p>
          <a:p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Какие функции выполняет жилки в связи со строением?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Третий вопрос нашего урока – это строение жилок.</a:t>
            </a:r>
            <a:endParaRPr lang="ru-RU" i="1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440"/>
                            </p:stCondLst>
                            <p:childTnLst>
                              <p:par>
                                <p:cTn id="1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600"/>
                            </p:stCondLst>
                            <p:childTnLst>
                              <p:par>
                                <p:cTn id="2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200"/>
                            </p:stCondLst>
                            <p:childTnLst>
                              <p:par>
                                <p:cTn id="2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200"/>
                            </p:stCondLst>
                            <p:childTnLst>
                              <p:par>
                                <p:cTn id="3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Резида\Desktop\лист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67868"/>
            <a:ext cx="8477311" cy="6357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Какое строение имеют клетки кожицы листа?</a:t>
            </a:r>
          </a:p>
          <a:p>
            <a:pPr lvl="1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Какую функцию они выполняют?</a:t>
            </a:r>
          </a:p>
          <a:p>
            <a:pPr lvl="1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Какое строение имеют замыкающие клетки устьиц?</a:t>
            </a:r>
          </a:p>
          <a:p>
            <a:pPr lvl="1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Какую функцию выполняют устьице</a:t>
            </a:r>
          </a:p>
          <a:p>
            <a:pPr lvl="1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Каково строение клеток столбчатой ткани?</a:t>
            </a:r>
          </a:p>
          <a:p>
            <a:pPr lvl="1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Какова роль межклетников?</a:t>
            </a:r>
          </a:p>
          <a:p>
            <a:pPr lvl="1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Какова роль жилок?</a:t>
            </a:r>
          </a:p>
          <a:p>
            <a:pPr lvl="1"/>
            <a:endParaRPr lang="ru-RU" sz="1600" dirty="0" smtClean="0"/>
          </a:p>
          <a:p>
            <a:pPr>
              <a:buNone/>
            </a:pPr>
            <a:endParaRPr lang="ru-RU" sz="1600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74638"/>
            <a:ext cx="7862150" cy="1011222"/>
          </a:xfrm>
        </p:spPr>
        <p:txBody>
          <a:bodyPr>
            <a:normAutofit fontScale="90000"/>
          </a:bodyPr>
          <a:lstStyle/>
          <a:p>
            <a:r>
              <a:rPr lang="ru-RU" i="1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Что мы узнали сегодня на уроке:</a:t>
            </a:r>
            <a:endParaRPr lang="ru-RU" i="1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8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8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8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8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8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8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8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1484784"/>
            <a:ext cx="7067576" cy="4989168"/>
          </a:xfrm>
        </p:spPr>
        <p:txBody>
          <a:bodyPr/>
          <a:lstStyle/>
          <a:p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Лист сверху покрыт…..</a:t>
            </a:r>
          </a:p>
          <a:p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 нижней стороне листа расположены…..</a:t>
            </a:r>
          </a:p>
          <a:p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Мякоть листа состоит из …..</a:t>
            </a:r>
          </a:p>
          <a:p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Жилки состоят…..</a:t>
            </a:r>
          </a:p>
          <a:p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Какой тканью образованы сосуды и ситовидные трубки…..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692696"/>
            <a:ext cx="8229600" cy="1152128"/>
          </a:xfrm>
        </p:spPr>
        <p:txBody>
          <a:bodyPr>
            <a:noAutofit/>
          </a:bodyPr>
          <a:lstStyle/>
          <a:p>
            <a:r>
              <a:rPr lang="ru-RU" sz="4800" i="1" u="sng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Дополните предложения:</a:t>
            </a:r>
            <a:br>
              <a:rPr lang="ru-RU" sz="4800" i="1" u="sng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ru-RU" sz="4800" i="1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8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88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88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88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88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357274"/>
            <a:ext cx="7862150" cy="5500726"/>
          </a:xfrm>
        </p:spPr>
        <p:txBody>
          <a:bodyPr/>
          <a:lstStyle/>
          <a:p>
            <a:pPr marL="596646" indent="-514350">
              <a:buAutoNum type="arabicPeriod"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Главная функция листа – фотосинтез;</a:t>
            </a:r>
          </a:p>
          <a:p>
            <a:pPr marL="596646" indent="-514350">
              <a:buAutoNum type="arabicPeriod"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Фотосинтез происходит в кожице;</a:t>
            </a:r>
          </a:p>
          <a:p>
            <a:pPr marL="596646" indent="-514350">
              <a:buAutoNum type="arabicPeriod"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Устьица находятся в основном на верхней стороне кожицы;</a:t>
            </a:r>
          </a:p>
          <a:p>
            <a:pPr marL="596646" indent="-514350">
              <a:buAutoNum type="arabicPeriod"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Мякоть листа образована столбчатой и губчатой тканью;</a:t>
            </a:r>
          </a:p>
          <a:p>
            <a:pPr marL="596646" indent="-514350">
              <a:buAutoNum type="arabicPeriod"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Жилки – это проводящие пучки листа;</a:t>
            </a:r>
          </a:p>
          <a:p>
            <a:pPr marL="596646" indent="-514350">
              <a:buAutoNum type="arabicPeriod"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 сосудам передвигаются растворы органических веществ.</a:t>
            </a:r>
          </a:p>
          <a:p>
            <a:pPr marL="596646" indent="-514350">
              <a:buAutoNum type="arabicPeriod"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357166"/>
            <a:ext cx="7498080" cy="1000132"/>
          </a:xfrm>
        </p:spPr>
        <p:txBody>
          <a:bodyPr>
            <a:normAutofit fontScale="90000"/>
          </a:bodyPr>
          <a:lstStyle/>
          <a:p>
            <a:r>
              <a:rPr lang="ru-RU" i="1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Выберете правильные утверждения:</a:t>
            </a:r>
            <a:endParaRPr lang="ru-RU" i="1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4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4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24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24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24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24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 descr="C:\Users\Резида\Desktop\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51520" y="1643050"/>
            <a:ext cx="8496944" cy="521495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357166"/>
            <a:ext cx="7498080" cy="1571636"/>
          </a:xfrm>
        </p:spPr>
        <p:txBody>
          <a:bodyPr>
            <a:normAutofit fontScale="90000"/>
          </a:bodyPr>
          <a:lstStyle/>
          <a:p>
            <a:r>
              <a:rPr lang="ru-RU" i="1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Домашнее задание: </a:t>
            </a:r>
            <a:r>
              <a:rPr lang="ru-RU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п-ф7, выполнить задание № </a:t>
            </a:r>
            <a:r>
              <a:rPr lang="ru-RU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29   </a:t>
            </a:r>
            <a:r>
              <a:rPr lang="ru-RU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рабочей тетради.</a:t>
            </a:r>
            <a:endParaRPr lang="ru-RU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80"/>
                            </p:stCondLst>
                            <p:childTnLst>
                              <p:par>
                                <p:cTn id="11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1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052736"/>
            <a:ext cx="8143932" cy="5492654"/>
          </a:xfrm>
        </p:spPr>
        <p:txBody>
          <a:bodyPr>
            <a:normAutofit fontScale="92500" lnSpcReduction="10000"/>
          </a:bodyPr>
          <a:lstStyle/>
          <a:p>
            <a:pPr lvl="1">
              <a:buNone/>
            </a:pP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Ответим устно на вопросы:</a:t>
            </a:r>
          </a:p>
          <a:p>
            <a:pPr marL="822960" lvl="1" indent="-457200">
              <a:buClr>
                <a:srgbClr val="7030A0"/>
              </a:buClr>
              <a:buSzPct val="100000"/>
              <a:buAutoNum type="arabicParenR"/>
            </a:pP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Что такое лист?</a:t>
            </a:r>
          </a:p>
          <a:p>
            <a:pPr marL="822960" lvl="1" indent="-457200">
              <a:buClr>
                <a:srgbClr val="7030A0"/>
              </a:buClr>
              <a:buSzPct val="100000"/>
              <a:buFont typeface="Wingdings 2"/>
              <a:buAutoNum type="arabicParenR"/>
            </a:pP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Какие функции выполняет лист?</a:t>
            </a:r>
          </a:p>
          <a:p>
            <a:pPr marL="822960" lvl="1" indent="-457200">
              <a:buClr>
                <a:srgbClr val="7030A0"/>
              </a:buClr>
              <a:buSzPct val="100000"/>
              <a:buFont typeface="Wingdings 2"/>
              <a:buAutoNum type="arabicParenR"/>
            </a:pP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Какие листья называются черешковые, а какие - сидячие?</a:t>
            </a:r>
          </a:p>
          <a:p>
            <a:pPr marL="822960" lvl="1" indent="-457200">
              <a:buClr>
                <a:srgbClr val="7030A0"/>
              </a:buClr>
              <a:buSzPct val="100000"/>
              <a:buFont typeface="Wingdings 2"/>
              <a:buAutoNum type="arabicParenR"/>
            </a:pP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Чем простые листья отличаются от сложных?</a:t>
            </a:r>
          </a:p>
          <a:p>
            <a:pPr marL="822960" lvl="1" indent="-457200">
              <a:buClr>
                <a:srgbClr val="7030A0"/>
              </a:buClr>
              <a:buSzPct val="100000"/>
              <a:buFont typeface="Wingdings 2"/>
              <a:buAutoNum type="arabicParenR"/>
            </a:pP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Что такое жилка? Какие виды жилкования вам известны?</a:t>
            </a:r>
          </a:p>
          <a:p>
            <a:pPr marL="822960" lvl="1" indent="-457200">
              <a:buClr>
                <a:srgbClr val="7030A0"/>
              </a:buClr>
              <a:buSzPct val="100000"/>
              <a:buFont typeface="Wingdings 2"/>
              <a:buAutoNum type="arabicParenR"/>
            </a:pP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Какое жилкование характерно для однодольных растений, приведите примеры?</a:t>
            </a:r>
          </a:p>
          <a:p>
            <a:pPr marL="822960" lvl="1" indent="-457200">
              <a:buClr>
                <a:srgbClr val="7030A0"/>
              </a:buClr>
              <a:buSzPct val="100000"/>
              <a:buFont typeface="Wingdings 2"/>
              <a:buAutoNum type="arabicParenR"/>
            </a:pP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Какое жилкование характерно для двудольных растений, приведите примеры?</a:t>
            </a:r>
          </a:p>
          <a:p>
            <a:pPr lvl="1">
              <a:buClr>
                <a:srgbClr val="7030A0"/>
              </a:buClr>
              <a:buSzPct val="100000"/>
              <a:buNone/>
            </a:pP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Работа по слайду</a:t>
            </a:r>
          </a:p>
          <a:p>
            <a:pPr marL="822960" lvl="1" indent="-457200">
              <a:buClr>
                <a:srgbClr val="7030A0"/>
              </a:buClr>
              <a:buSzPct val="100000"/>
              <a:buAutoNum type="arabicPeriod"/>
            </a:pP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Определить сложные и простые листья. </a:t>
            </a:r>
          </a:p>
          <a:p>
            <a:pPr marL="822960" lvl="1" indent="-457200">
              <a:buClr>
                <a:srgbClr val="7030A0"/>
              </a:buClr>
              <a:buSzPct val="100000"/>
              <a:buAutoNum type="arabicPeriod"/>
            </a:pP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Определить жилкование листьев.</a:t>
            </a:r>
            <a:endParaRPr lang="ru-RU" sz="1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lvl="1">
              <a:buClr>
                <a:srgbClr val="7030A0"/>
              </a:buClr>
              <a:buSzPct val="100000"/>
              <a:buNone/>
            </a:pP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Выполнение теста по вариантам</a:t>
            </a:r>
            <a:endParaRPr lang="ru-RU" sz="1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786842" cy="980728"/>
          </a:xfrm>
        </p:spPr>
        <p:txBody>
          <a:bodyPr>
            <a:normAutofit fontScale="90000"/>
          </a:bodyPr>
          <a:lstStyle/>
          <a:p>
            <a:r>
              <a:rPr lang="ru-RU" i="1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Вспомним материал прошлого урока:</a:t>
            </a:r>
            <a:endParaRPr lang="ru-RU" i="1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93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193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" dur="193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193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93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193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3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4" dur="193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5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" dur="193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7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93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193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3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4" dur="193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5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6" dur="193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7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93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193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3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4" dur="193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5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6" dur="193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7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93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193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3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4" dur="193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5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6" dur="193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7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93" decel="100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193" decel="100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3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4" dur="193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5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6" dur="193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7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0"/>
                            </p:stCondLst>
                            <p:childTnLst>
                              <p:par>
                                <p:cTn id="69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93" decel="100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193" decel="100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3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4" dur="193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5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6" dur="193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7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500"/>
                            </p:stCondLst>
                            <p:childTnLst>
                              <p:par>
                                <p:cTn id="79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93" decel="100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193" decel="100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3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4" dur="193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5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6" dur="193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7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000"/>
                            </p:stCondLst>
                            <p:childTnLst>
                              <p:par>
                                <p:cTn id="89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93" decel="100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193" decel="100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3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4" dur="193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5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6" dur="193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7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6500"/>
                            </p:stCondLst>
                            <p:childTnLst>
                              <p:par>
                                <p:cTn id="99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93" decel="100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193" decel="100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3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4" dur="193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5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6" dur="193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7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7000"/>
                            </p:stCondLst>
                            <p:childTnLst>
                              <p:par>
                                <p:cTn id="109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93" decel="100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193" decel="100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13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14" dur="193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5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6" dur="193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17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7500"/>
                            </p:stCondLst>
                            <p:childTnLst>
                              <p:par>
                                <p:cTn id="119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93" decel="100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193" decel="100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23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24" dur="193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25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6" dur="193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27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5000636"/>
            <a:ext cx="8462744" cy="15546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357166"/>
            <a:ext cx="8390736" cy="44285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571472" y="0"/>
            <a:ext cx="5974071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Определите простые и сложные листья. Подпишите их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4643446"/>
            <a:ext cx="686354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Определите и подпишите типы жилкования листьев</a:t>
            </a:r>
            <a:endParaRPr lang="ru-RU" sz="20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Ответы к первому варианту:</a:t>
            </a:r>
          </a:p>
          <a:p>
            <a:pPr marL="457200" indent="-457200">
              <a:buNone/>
            </a:pPr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1) б; </a:t>
            </a:r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2</a:t>
            </a:r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 а; </a:t>
            </a:r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3</a:t>
            </a:r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 б; </a:t>
            </a:r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4</a:t>
            </a:r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 б; </a:t>
            </a:r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5</a:t>
            </a:r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 в.</a:t>
            </a:r>
          </a:p>
          <a:p>
            <a:pPr marL="457200" indent="-457200">
              <a:buNone/>
            </a:pPr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Ответы к второму варианту:</a:t>
            </a:r>
          </a:p>
          <a:p>
            <a:pPr marL="457200" indent="-457200">
              <a:buNone/>
            </a:pPr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1) в; </a:t>
            </a:r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2</a:t>
            </a:r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 б; </a:t>
            </a:r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3</a:t>
            </a:r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 а; </a:t>
            </a:r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4</a:t>
            </a:r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 а; </a:t>
            </a:r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5</a:t>
            </a:r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 а.</a:t>
            </a:r>
          </a:p>
          <a:p>
            <a:pPr marL="457200" indent="-457200">
              <a:buNone/>
            </a:pPr>
            <a:endParaRPr lang="ru-RU" dirty="0" smtClean="0"/>
          </a:p>
          <a:p>
            <a:pPr marL="457200" indent="-457200">
              <a:buAutoNum type="arabicParenR"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538152" cy="850106"/>
          </a:xfrm>
        </p:spPr>
        <p:txBody>
          <a:bodyPr>
            <a:normAutofit/>
          </a:bodyPr>
          <a:lstStyle/>
          <a:p>
            <a:r>
              <a:rPr lang="ru-RU" i="1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Проведем взаимопроверку теста:</a:t>
            </a:r>
            <a:endParaRPr lang="ru-RU" i="1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19256" cy="5831034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Мы познакомились с внешним строением листьев. Сегодня мы познакомимся с внутренним строением листьев. </a:t>
            </a:r>
          </a:p>
          <a:p>
            <a:pPr>
              <a:buNone/>
            </a:pPr>
            <a:r>
              <a:rPr lang="ru-RU" sz="4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Внимание вопрос: для чего </a:t>
            </a:r>
            <a:r>
              <a:rPr lang="ru-RU" sz="40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нужно</a:t>
            </a:r>
            <a:r>
              <a:rPr lang="ru-RU" sz="4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и </a:t>
            </a:r>
            <a:r>
              <a:rPr lang="ru-RU" sz="40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важно</a:t>
            </a:r>
            <a:r>
              <a:rPr lang="ru-RU" sz="4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изучение микроскопического строения листа?</a:t>
            </a:r>
            <a:endParaRPr lang="ru-RU" sz="40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3286124"/>
            <a:ext cx="8320438" cy="2973538"/>
          </a:xfrm>
        </p:spPr>
        <p:txBody>
          <a:bodyPr>
            <a:normAutofit/>
          </a:bodyPr>
          <a:lstStyle/>
          <a:p>
            <a:r>
              <a:rPr lang="ru-RU" sz="3600" i="1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Изучить строение кожицы листа;</a:t>
            </a:r>
          </a:p>
          <a:p>
            <a:r>
              <a:rPr lang="ru-RU" sz="3600" i="1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Изучить строение мякоти листа;</a:t>
            </a:r>
          </a:p>
          <a:p>
            <a:r>
              <a:rPr lang="ru-RU" sz="3600" i="1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Изучить строение жилок листа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32656"/>
            <a:ext cx="8286808" cy="2664296"/>
          </a:xfrm>
        </p:spPr>
        <p:txBody>
          <a:bodyPr>
            <a:normAutofit fontScale="90000"/>
          </a:bodyPr>
          <a:lstStyle/>
          <a:p>
            <a:r>
              <a:rPr lang="ru-RU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Сегодня мы продолжим изучение листа, познакомимся с внутренним (микроскопическим) строением листа. Перед нами три задачи:</a:t>
            </a:r>
            <a:endParaRPr lang="ru-RU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7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120"/>
                            </p:stCondLst>
                            <p:childTnLst>
                              <p:par>
                                <p:cTn id="15" presetID="27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40"/>
                            </p:stCondLst>
                            <p:childTnLst>
                              <p:par>
                                <p:cTn id="21" presetID="27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build="p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7467600" cy="59024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Вопросы классу:</a:t>
            </a:r>
          </a:p>
          <a:p>
            <a:pPr lvl="0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Давайте вспомним, какое строение имеет растительная клетка?</a:t>
            </a:r>
          </a:p>
          <a:p>
            <a:pPr lvl="0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Почему листья имеют зеленую окраску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?</a:t>
            </a:r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lvl="0">
              <a:buNone/>
            </a:pPr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lvl="0">
              <a:buNone/>
            </a:pP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Чтобы изучить микроскопическое строение зеленых листьев воспользуемся сначала текстом учебника стр.37, а затем микроскопом. Прочитаем статью  «Строение кожицы», рассмотрим рис.29 и рассмотрим поперечный срез листа камелии под микроскопом. 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642918"/>
          </a:xfrm>
        </p:spPr>
        <p:txBody>
          <a:bodyPr>
            <a:normAutofit fontScale="90000"/>
          </a:bodyPr>
          <a:lstStyle/>
          <a:p>
            <a:pPr lvl="0"/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79512" y="2204864"/>
            <a:ext cx="8640960" cy="42716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715436" cy="2132856"/>
          </a:xfrm>
        </p:spPr>
        <p:txBody>
          <a:bodyPr>
            <a:normAutofit fontScale="90000"/>
          </a:bodyPr>
          <a:lstStyle/>
          <a:p>
            <a:r>
              <a:rPr lang="ru-RU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 микропрепарате находим рисунок  поперечного среза листа камелии. Сверху и снизу лист покрыт кожицей. </a:t>
            </a:r>
            <a:endParaRPr lang="ru-RU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572560" cy="2357430"/>
          </a:xfrm>
        </p:spPr>
        <p:txBody>
          <a:bodyPr>
            <a:noAutofit/>
          </a:bodyPr>
          <a:lstStyle/>
          <a:p>
            <a:r>
              <a:rPr lang="ru-RU" sz="280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Расскажите, как устроена кожица? Какой тканью она образована? Какое очень важное образование кожицы изображено на рисунке? Какие функции выполняет оно? Найдите на микропрепарате межклетники. </a:t>
            </a:r>
            <a:r>
              <a:rPr lang="ru-RU" sz="2800" i="1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Каково их значение?</a:t>
            </a:r>
            <a:endParaRPr lang="ru-RU" sz="2800" i="1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Содержимое 4" descr="Рисунок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2272635"/>
            <a:ext cx="8352928" cy="4396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479</TotalTime>
  <Words>639</Words>
  <Application>Microsoft Office PowerPoint</Application>
  <PresentationFormat>Экран (4:3)</PresentationFormat>
  <Paragraphs>70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Бумажная</vt:lpstr>
      <vt:lpstr>Слайд 1</vt:lpstr>
      <vt:lpstr>Вспомним материал прошлого урока:</vt:lpstr>
      <vt:lpstr>Слайд 3</vt:lpstr>
      <vt:lpstr>Проведем взаимопроверку теста:</vt:lpstr>
      <vt:lpstr>Слайд 5</vt:lpstr>
      <vt:lpstr>Сегодня мы продолжим изучение листа, познакомимся с внутренним (микроскопическим) строением листа. Перед нами три задачи:</vt:lpstr>
      <vt:lpstr> </vt:lpstr>
      <vt:lpstr>На микропрепарате находим рисунок  поперечного среза листа камелии. Сверху и снизу лист покрыт кожицей. </vt:lpstr>
      <vt:lpstr>Расскажите, как устроена кожица? Какой тканью она образована? Какое очень важное образование кожицы изображено на рисунке? Какие функции выполняет оно? Найдите на микропрепарате межклетники. Каково их значение?</vt:lpstr>
      <vt:lpstr>Слайд 10</vt:lpstr>
      <vt:lpstr>Второй вопрос нашего урока – строение мякоти листа. Сейчас познакомимся со строением клеток мякоти листа.</vt:lpstr>
      <vt:lpstr>Слайд 12</vt:lpstr>
      <vt:lpstr>Слайд 13</vt:lpstr>
      <vt:lpstr>Третий вопрос нашего урока – это строение жилок.</vt:lpstr>
      <vt:lpstr>Слайд 15</vt:lpstr>
      <vt:lpstr>Что мы узнали сегодня на уроке:</vt:lpstr>
      <vt:lpstr>Дополните предложения: </vt:lpstr>
      <vt:lpstr>Выберете правильные утверждения:</vt:lpstr>
      <vt:lpstr>Домашнее задание: п-ф7, выполнить задание № 29   в рабочей тетради.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урока: Клеточное строение листа</dc:title>
  <dc:creator>Резида</dc:creator>
  <cp:lastModifiedBy>admen</cp:lastModifiedBy>
  <cp:revision>53</cp:revision>
  <dcterms:created xsi:type="dcterms:W3CDTF">2015-10-24T07:49:05Z</dcterms:created>
  <dcterms:modified xsi:type="dcterms:W3CDTF">2015-10-27T08:50:26Z</dcterms:modified>
</cp:coreProperties>
</file>