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63" r:id="rId10"/>
    <p:sldId id="264" r:id="rId11"/>
    <p:sldId id="265" r:id="rId12"/>
    <p:sldId id="266" r:id="rId13"/>
    <p:sldId id="269" r:id="rId14"/>
    <p:sldId id="267" r:id="rId15"/>
    <p:sldId id="268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88" y="-6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B5208-DE53-4156-B5FE-106CEA6AEEAD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0331-EA41-4796-9556-65C09EAC46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4719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B5208-DE53-4156-B5FE-106CEA6AEEAD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0331-EA41-4796-9556-65C09EAC46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769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B5208-DE53-4156-B5FE-106CEA6AEEAD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0331-EA41-4796-9556-65C09EAC46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939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B5208-DE53-4156-B5FE-106CEA6AEEAD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0331-EA41-4796-9556-65C09EAC46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048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B5208-DE53-4156-B5FE-106CEA6AEEAD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0331-EA41-4796-9556-65C09EAC46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6794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B5208-DE53-4156-B5FE-106CEA6AEEAD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0331-EA41-4796-9556-65C09EAC46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4357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B5208-DE53-4156-B5FE-106CEA6AEEAD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0331-EA41-4796-9556-65C09EAC46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3728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B5208-DE53-4156-B5FE-106CEA6AEEAD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0331-EA41-4796-9556-65C09EAC46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7499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B5208-DE53-4156-B5FE-106CEA6AEEAD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0331-EA41-4796-9556-65C09EAC46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7317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B5208-DE53-4156-B5FE-106CEA6AEEAD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0331-EA41-4796-9556-65C09EAC46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0435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B5208-DE53-4156-B5FE-106CEA6AEEAD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0331-EA41-4796-9556-65C09EAC46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5884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B5208-DE53-4156-B5FE-106CEA6AEEAD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60331-EA41-4796-9556-65C09EAC46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3111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88024" y="267494"/>
            <a:ext cx="4032448" cy="4104456"/>
          </a:xfrm>
        </p:spPr>
        <p:txBody>
          <a:bodyPr>
            <a:noAutofit/>
          </a:bodyPr>
          <a:lstStyle/>
          <a:p>
            <a:pPr algn="l"/>
            <a:r>
              <a:rPr lang="ru-RU" sz="5000" b="1" dirty="0" smtClean="0">
                <a:solidFill>
                  <a:srgbClr val="003366"/>
                </a:solidFill>
              </a:rPr>
              <a:t>Числовые функции. Определение и способы задания.</a:t>
            </a:r>
            <a:endParaRPr lang="ru-RU" sz="5000" b="1" dirty="0">
              <a:solidFill>
                <a:srgbClr val="003366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846" t="34050" r="47154" b="26975"/>
          <a:stretch/>
        </p:blipFill>
        <p:spPr bwMode="auto">
          <a:xfrm>
            <a:off x="899592" y="1347614"/>
            <a:ext cx="346851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1658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339502"/>
                <a:ext cx="8229600" cy="4042544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spcBef>
                    <a:spcPts val="0"/>
                  </a:spcBef>
                  <a:buNone/>
                </a:pPr>
                <a:r>
                  <a:rPr lang="ru-RU" sz="3000" dirty="0" smtClean="0"/>
                  <a:t>Задать функцию – указать </a:t>
                </a:r>
                <a:r>
                  <a:rPr lang="ru-RU" sz="3000" dirty="0" smtClean="0">
                    <a:solidFill>
                      <a:srgbClr val="FF0000"/>
                    </a:solidFill>
                  </a:rPr>
                  <a:t>правило</a:t>
                </a:r>
                <a:r>
                  <a:rPr lang="ru-RU" sz="3000" dirty="0" smtClean="0"/>
                  <a:t>, которое поз-</a:t>
                </a:r>
                <a:r>
                  <a:rPr lang="ru-RU" sz="3000" dirty="0" err="1" smtClean="0"/>
                  <a:t>воляет</a:t>
                </a:r>
                <a:r>
                  <a:rPr lang="ru-RU" sz="3000" dirty="0" smtClean="0"/>
                  <a:t> по произвольно выбранному значению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latin typeface="Cambria Math"/>
                      </a:rPr>
                      <m:t>𝑥</m:t>
                    </m:r>
                    <m:r>
                      <a:rPr lang="el-GR" sz="3000" i="1" dirty="0" smtClean="0">
                        <a:latin typeface="Cambria Math"/>
                      </a:rPr>
                      <m:t>𝜖</m:t>
                    </m:r>
                    <m:r>
                      <a:rPr lang="en-US" sz="3000" i="1" dirty="0" smtClean="0">
                        <a:latin typeface="Cambria Math"/>
                      </a:rPr>
                      <m:t>𝐷</m:t>
                    </m:r>
                    <m:r>
                      <a:rPr lang="en-US" sz="3000" i="1" dirty="0" smtClean="0">
                        <a:latin typeface="Cambria Math"/>
                      </a:rPr>
                      <m:t>(</m:t>
                    </m:r>
                    <m:r>
                      <a:rPr lang="en-US" sz="3000" i="1" dirty="0" smtClean="0">
                        <a:latin typeface="Cambria Math"/>
                      </a:rPr>
                      <m:t>𝑓</m:t>
                    </m:r>
                    <m:r>
                      <a:rPr lang="ru-RU" sz="3000" i="1" dirty="0" smtClean="0">
                        <a:latin typeface="Cambria Math"/>
                      </a:rPr>
                      <m:t>) </m:t>
                    </m:r>
                  </m:oMath>
                </a14:m>
                <a:r>
                  <a:rPr lang="ru-RU" sz="3000" dirty="0" smtClean="0"/>
                  <a:t>вычислить соответствующее значение </a:t>
                </a:r>
                <a14:m>
                  <m:oMath xmlns:m="http://schemas.openxmlformats.org/officeDocument/2006/math">
                    <m:r>
                      <a:rPr lang="en-US" sz="3000" b="0" i="1" dirty="0" smtClean="0">
                        <a:latin typeface="Cambria Math"/>
                      </a:rPr>
                      <m:t>𝑦</m:t>
                    </m:r>
                  </m:oMath>
                </a14:m>
                <a:r>
                  <a:rPr lang="ru-RU" sz="3000" dirty="0" smtClean="0"/>
                  <a:t>.</a:t>
                </a:r>
              </a:p>
              <a:p>
                <a:pPr marL="0" indent="457200" algn="just">
                  <a:spcBef>
                    <a:spcPts val="0"/>
                  </a:spcBef>
                  <a:buNone/>
                </a:pPr>
                <a:endParaRPr lang="ru-RU" sz="3000" dirty="0"/>
              </a:p>
              <a:p>
                <a:pPr marL="0" indent="0" algn="just">
                  <a:spcBef>
                    <a:spcPts val="0"/>
                  </a:spcBef>
                  <a:buNone/>
                </a:pPr>
                <a:r>
                  <a:rPr lang="ru-RU" sz="3000" dirty="0" smtClean="0"/>
                  <a:t>Чаще всего это правило связано с формулой (например </a:t>
                </a:r>
                <a14:m>
                  <m:oMath xmlns:m="http://schemas.openxmlformats.org/officeDocument/2006/math">
                    <m:r>
                      <a:rPr lang="en-US" sz="3000" b="0" i="1" dirty="0" smtClean="0">
                        <a:latin typeface="Cambria Math"/>
                      </a:rPr>
                      <m:t>𝑦</m:t>
                    </m:r>
                    <m:r>
                      <a:rPr lang="ru-RU" sz="3000" i="1" dirty="0" smtClean="0">
                        <a:latin typeface="Cambria Math"/>
                      </a:rPr>
                      <m:t>=3</m:t>
                    </m:r>
                    <m:r>
                      <a:rPr lang="en-US" sz="3000" b="0" i="1" dirty="0" smtClean="0">
                        <a:latin typeface="Cambria Math"/>
                      </a:rPr>
                      <m:t>𝑥</m:t>
                    </m:r>
                    <m:r>
                      <a:rPr lang="ru-RU" sz="3000" i="1" dirty="0" smtClean="0">
                        <a:latin typeface="Cambria Math"/>
                      </a:rPr>
                      <m:t>+5</m:t>
                    </m:r>
                  </m:oMath>
                </a14:m>
                <a:r>
                  <a:rPr lang="ru-RU" sz="3000" dirty="0" smtClean="0"/>
                  <a:t>). Такой способ задания </a:t>
                </a:r>
                <a:r>
                  <a:rPr lang="ru-RU" sz="3000" dirty="0" smtClean="0"/>
                  <a:t>функции </a:t>
                </a:r>
                <a:r>
                  <a:rPr lang="ru-RU" sz="3000" dirty="0" smtClean="0"/>
                  <a:t>называется </a:t>
                </a:r>
                <a:r>
                  <a:rPr lang="ru-RU" sz="3000" dirty="0" smtClean="0">
                    <a:solidFill>
                      <a:srgbClr val="FF0000"/>
                    </a:solidFill>
                  </a:rPr>
                  <a:t>аналитическим</a:t>
                </a:r>
                <a:r>
                  <a:rPr lang="ru-RU" sz="3000" dirty="0" smtClean="0"/>
                  <a:t>.</a:t>
                </a:r>
                <a:endParaRPr lang="ru-RU" sz="3000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339502"/>
                <a:ext cx="8229600" cy="4042544"/>
              </a:xfrm>
              <a:blipFill rotWithShape="1">
                <a:blip r:embed="rId2" cstate="print"/>
                <a:stretch>
                  <a:fillRect l="-1778" t="-1810" r="-27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97362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ru-RU" dirty="0" smtClean="0"/>
                  <a:t>Пусть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𝐹</m:t>
                    </m:r>
                  </m:oMath>
                </a14:m>
                <a:r>
                  <a:rPr lang="ru-RU" dirty="0" smtClean="0"/>
                  <a:t> – некоторая линия на координатной плоскости</a:t>
                </a:r>
              </a:p>
              <a:p>
                <a:pPr marL="0" indent="0">
                  <a:buNone/>
                </a:pPr>
                <a:r>
                  <a:rPr lang="ru-RU" sz="2400" dirty="0" smtClean="0"/>
                  <a:t>                                          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𝑦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 smtClean="0"/>
                  <a:t>                                        </a:t>
                </a:r>
                <a:r>
                  <a:rPr lang="ru-RU" sz="2400" dirty="0" smtClean="0"/>
                  <a:t>                             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𝐹</m:t>
                    </m:r>
                  </m:oMath>
                </a14:m>
                <a:endParaRPr lang="ru-RU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                                       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𝑓</m:t>
                    </m:r>
                    <m:r>
                      <a:rPr lang="en-US" sz="2400" i="1" dirty="0" smtClean="0">
                        <a:latin typeface="Cambria Math"/>
                      </a:rPr>
                      <m:t>(</m:t>
                    </m:r>
                    <m:r>
                      <a:rPr lang="en-US" sz="2400" i="1" dirty="0" smtClean="0">
                        <a:latin typeface="Cambria Math"/>
                      </a:rPr>
                      <m:t>𝑥</m:t>
                    </m:r>
                    <m:r>
                      <a:rPr lang="en-US" sz="24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          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sz="2400" dirty="0" smtClean="0"/>
                  <a:t>                   </a:t>
                </a:r>
              </a:p>
              <a:p>
                <a:pPr marL="0" indent="0">
                  <a:buNone/>
                </a:pPr>
                <a:r>
                  <a:rPr lang="en-US" sz="2400" dirty="0"/>
                  <a:t> </a:t>
                </a:r>
                <a:r>
                  <a:rPr lang="en-US" sz="2400" dirty="0" smtClean="0"/>
                  <a:t>                                                       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ru-RU" sz="2400" dirty="0" smtClean="0"/>
                  <a:t>                                 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</a:rPr>
                      <m:t>𝑥</m:t>
                    </m:r>
                  </m:oMath>
                </a14:m>
                <a:endParaRPr lang="ru-RU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                                           </a:t>
                </a:r>
                <a:r>
                  <a:rPr lang="ru-RU" sz="2400" dirty="0" smtClean="0"/>
                  <a:t>    </a:t>
                </a:r>
                <a:r>
                  <a:rPr lang="en-US" sz="2400" dirty="0" smtClean="0"/>
                  <a:t>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0          </m:t>
                    </m:r>
                    <m:r>
                      <a:rPr lang="en-US" sz="2400" i="1" dirty="0" smtClean="0">
                        <a:latin typeface="Cambria Math"/>
                      </a:rPr>
                      <m:t>𝑎</m:t>
                    </m:r>
                    <m:r>
                      <a:rPr lang="en-US" sz="2400" i="1" dirty="0" smtClean="0">
                        <a:latin typeface="Cambria Math"/>
                      </a:rPr>
                      <m:t>    </m:t>
                    </m:r>
                    <m:r>
                      <a:rPr lang="en-US" sz="2400" i="1" dirty="0" smtClean="0">
                        <a:latin typeface="Cambria Math"/>
                      </a:rPr>
                      <m:t>𝑥</m:t>
                    </m:r>
                    <m:r>
                      <a:rPr lang="en-US" sz="2400" i="1" dirty="0" smtClean="0">
                        <a:latin typeface="Cambria Math"/>
                      </a:rPr>
                      <m:t>         </m:t>
                    </m:r>
                    <m:r>
                      <a:rPr lang="en-US" sz="2400" i="1" dirty="0" smtClean="0">
                        <a:latin typeface="Cambria Math"/>
                      </a:rPr>
                      <m:t>𝑏</m:t>
                    </m:r>
                    <m:r>
                      <a:rPr lang="en-US" sz="2400" i="1" dirty="0" smtClean="0">
                        <a:latin typeface="Cambria Math"/>
                      </a:rPr>
                      <m:t>                          </m:t>
                    </m:r>
                  </m:oMath>
                </a14:m>
                <a:endParaRPr lang="ru-RU" sz="2400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1704" t="-46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 стрелкой 4"/>
          <p:cNvCxnSpPr/>
          <p:nvPr/>
        </p:nvCxnSpPr>
        <p:spPr>
          <a:xfrm flipV="1">
            <a:off x="3851920" y="2112707"/>
            <a:ext cx="0" cy="29163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2628362" y="4029912"/>
            <a:ext cx="4824536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Полилиния 8"/>
          <p:cNvSpPr/>
          <p:nvPr/>
        </p:nvSpPr>
        <p:spPr>
          <a:xfrm>
            <a:off x="4542274" y="2756489"/>
            <a:ext cx="982980" cy="693513"/>
          </a:xfrm>
          <a:custGeom>
            <a:avLst/>
            <a:gdLst>
              <a:gd name="connsiteX0" fmla="*/ 0 w 982980"/>
              <a:gd name="connsiteY0" fmla="*/ 582930 h 582930"/>
              <a:gd name="connsiteX1" fmla="*/ 251460 w 982980"/>
              <a:gd name="connsiteY1" fmla="*/ 228600 h 582930"/>
              <a:gd name="connsiteX2" fmla="*/ 982980 w 982980"/>
              <a:gd name="connsiteY2" fmla="*/ 0 h 582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2980" h="582930">
                <a:moveTo>
                  <a:pt x="0" y="582930"/>
                </a:moveTo>
                <a:cubicBezTo>
                  <a:pt x="43815" y="454342"/>
                  <a:pt x="87630" y="325755"/>
                  <a:pt x="251460" y="228600"/>
                </a:cubicBezTo>
                <a:cubicBezTo>
                  <a:pt x="415290" y="131445"/>
                  <a:pt x="699135" y="65722"/>
                  <a:pt x="982980" y="0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549140" y="3481287"/>
            <a:ext cx="0" cy="548625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532120" y="2756489"/>
            <a:ext cx="0" cy="1242138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853165" y="2949793"/>
            <a:ext cx="45719" cy="3428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>
            <a:off x="3851921" y="2966936"/>
            <a:ext cx="1001245" cy="6062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864595" y="3049239"/>
            <a:ext cx="22860" cy="980673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8756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49493"/>
                <a:ext cx="8229600" cy="4345130"/>
              </a:xfrm>
            </p:spPr>
            <p:txBody>
              <a:bodyPr>
                <a:normAutofit lnSpcReduction="10000"/>
              </a:bodyPr>
              <a:lstStyle/>
              <a:p>
                <a:pPr marL="0" indent="0" algn="just">
                  <a:buNone/>
                </a:pPr>
                <a:r>
                  <a:rPr lang="ru-RU" dirty="0" smtClean="0"/>
                  <a:t>Тем самым на отрезке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[</m:t>
                    </m:r>
                    <m:r>
                      <a:rPr lang="en-US" i="1" dirty="0" smtClean="0">
                        <a:latin typeface="Cambria Math"/>
                      </a:rPr>
                      <m:t>𝑎</m:t>
                    </m:r>
                    <m:r>
                      <a:rPr lang="en-US" i="1" dirty="0" smtClean="0">
                        <a:latin typeface="Cambria Math"/>
                      </a:rPr>
                      <m:t>; </m:t>
                    </m:r>
                    <m:r>
                      <a:rPr lang="en-US" i="1" dirty="0" smtClean="0">
                        <a:latin typeface="Cambria Math"/>
                      </a:rPr>
                      <m:t>𝑏</m:t>
                    </m:r>
                    <m:r>
                      <a:rPr lang="en-US" i="1" dirty="0" smtClean="0">
                        <a:latin typeface="Cambria Math"/>
                      </a:rPr>
                      <m:t>]</m:t>
                    </m:r>
                  </m:oMath>
                </a14:m>
                <a:r>
                  <a:rPr lang="ru-RU" dirty="0" smtClean="0"/>
                  <a:t> задана функция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𝑦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a:rPr lang="en-US" i="1" dirty="0" smtClean="0">
                        <a:latin typeface="Cambria Math"/>
                      </a:rPr>
                      <m:t>𝑓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ru-RU" dirty="0" smtClean="0"/>
                  <a:t>. Такой способ задания функции называют </a:t>
                </a:r>
                <a:r>
                  <a:rPr lang="ru-RU" dirty="0" smtClean="0">
                    <a:solidFill>
                      <a:srgbClr val="FF0000"/>
                    </a:solidFill>
                  </a:rPr>
                  <a:t>графическим</a:t>
                </a:r>
                <a:r>
                  <a:rPr lang="ru-RU" dirty="0" smtClean="0"/>
                  <a:t>.</a:t>
                </a:r>
              </a:p>
              <a:p>
                <a:pPr marL="0" indent="457200" algn="just">
                  <a:spcBef>
                    <a:spcPts val="0"/>
                  </a:spcBef>
                  <a:buNone/>
                </a:pPr>
                <a:endParaRPr lang="ru-RU" dirty="0" smtClean="0"/>
              </a:p>
              <a:p>
                <a:pPr marL="0" indent="0" algn="just">
                  <a:spcBef>
                    <a:spcPts val="0"/>
                  </a:spcBef>
                  <a:buNone/>
                </a:pPr>
                <a:r>
                  <a:rPr lang="ru-RU" dirty="0" smtClean="0"/>
                  <a:t>Заметим, что если функция была задана аналитически и нам удалось построить ее график, то тем самым мы фактически осуществили переход от аналитического способа задания функции к графическому.</a:t>
                </a: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49493"/>
                <a:ext cx="8229600" cy="4345130"/>
              </a:xfrm>
              <a:blipFill rotWithShape="1">
                <a:blip r:embed="rId2" cstate="print"/>
                <a:stretch>
                  <a:fillRect l="-1852" t="-2805" r="-30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20481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19523"/>
            <a:ext cx="8229600" cy="407510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FF0000"/>
                </a:solidFill>
              </a:rPr>
              <a:t>Табличный</a:t>
            </a:r>
            <a:r>
              <a:rPr lang="ru-RU" dirty="0" smtClean="0"/>
              <a:t> </a:t>
            </a:r>
            <a:r>
              <a:rPr lang="ru-RU" dirty="0"/>
              <a:t>способ задания функции – с </a:t>
            </a:r>
            <a:r>
              <a:rPr lang="ru-RU" dirty="0" err="1" smtClean="0"/>
              <a:t>по-мощью</a:t>
            </a:r>
            <a:r>
              <a:rPr lang="ru-RU" dirty="0" smtClean="0"/>
              <a:t> </a:t>
            </a:r>
            <a:r>
              <a:rPr lang="ru-RU" dirty="0"/>
              <a:t>таблицы, в которой указаны значения функции для конечного множества значений аргумента.</a:t>
            </a:r>
          </a:p>
          <a:p>
            <a:pPr marL="0" indent="0" algn="ctr">
              <a:buNone/>
            </a:pPr>
            <a:r>
              <a:rPr lang="ru-RU" dirty="0" smtClean="0"/>
              <a:t>Например</a:t>
            </a:r>
            <a:r>
              <a:rPr lang="ru-RU" dirty="0"/>
              <a:t>:</a:t>
            </a:r>
          </a:p>
          <a:p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29702521"/>
                  </p:ext>
                </p:extLst>
              </p:nvPr>
            </p:nvGraphicFramePr>
            <p:xfrm>
              <a:off x="1259632" y="3543858"/>
              <a:ext cx="6096000" cy="563880"/>
            </p:xfrm>
            <a:graphic>
              <a:graphicData uri="http://schemas.openxmlformats.org/drawingml/2006/table">
                <a:tbl>
                  <a:tblPr bandRow="1">
                    <a:tableStyleId>{5940675A-B579-460E-94D1-54222C63F5DA}</a:tableStyleId>
                  </a:tblPr>
                  <a:tblGrid>
                    <a:gridCol w="1016000"/>
                    <a:gridCol w="1016000"/>
                    <a:gridCol w="1016000"/>
                    <a:gridCol w="1016000"/>
                    <a:gridCol w="1016000"/>
                    <a:gridCol w="1016000"/>
                  </a:tblGrid>
                  <a:tr h="27813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400" b="1" i="1" dirty="0" smtClean="0">
                                    <a:latin typeface="Cambria Math"/>
                                  </a:rPr>
                                  <m:t>х</m:t>
                                </m:r>
                              </m:oMath>
                            </m:oMathPara>
                          </a14:m>
                          <a:endParaRPr lang="ru-RU" sz="1400" b="1" dirty="0"/>
                        </a:p>
                      </a:txBody>
                      <a:tcPr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slope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5</a:t>
                          </a:r>
                          <a:endParaRPr lang="ru-RU" sz="1400" dirty="0"/>
                        </a:p>
                      </a:txBody>
                      <a:tcPr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slope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7</a:t>
                          </a:r>
                          <a:endParaRPr lang="ru-RU" sz="1400" dirty="0"/>
                        </a:p>
                      </a:txBody>
                      <a:tcPr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slope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8</a:t>
                          </a:r>
                          <a:endParaRPr lang="ru-RU" sz="1400" dirty="0"/>
                        </a:p>
                      </a:txBody>
                      <a:tcPr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slope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9</a:t>
                          </a:r>
                          <a:endParaRPr lang="ru-RU" sz="1400" dirty="0"/>
                        </a:p>
                      </a:txBody>
                      <a:tcPr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slope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10</a:t>
                          </a:r>
                          <a:endParaRPr lang="ru-RU" sz="1400" dirty="0"/>
                        </a:p>
                      </a:txBody>
                      <a:tcPr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slope"/>
                          <a:lightRig rig="flood" dir="t"/>
                        </a:cell3D>
                      </a:tcPr>
                    </a:tc>
                  </a:tr>
                  <a:tr h="27813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dirty="0" smtClean="0">
                                    <a:latin typeface="Cambria Math"/>
                                  </a:rPr>
                                  <m:t>𝒇</m:t>
                                </m:r>
                                <m:r>
                                  <a:rPr lang="en-US" sz="1400" b="1" i="1" dirty="0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1400" b="1" i="1" dirty="0" smtClean="0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sz="1400" b="1" i="1" dirty="0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ru-RU" sz="1400" b="1" dirty="0"/>
                        </a:p>
                      </a:txBody>
                      <a:tcPr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slope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12</a:t>
                          </a:r>
                          <a:endParaRPr lang="ru-RU" sz="1400" dirty="0"/>
                        </a:p>
                      </a:txBody>
                      <a:tcPr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slope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5</a:t>
                          </a:r>
                          <a:endParaRPr lang="ru-RU" sz="1400" dirty="0"/>
                        </a:p>
                      </a:txBody>
                      <a:tcPr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slope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7</a:t>
                          </a:r>
                          <a:endParaRPr lang="ru-RU" sz="1400" dirty="0"/>
                        </a:p>
                      </a:txBody>
                      <a:tcPr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slope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4</a:t>
                          </a:r>
                          <a:endParaRPr lang="ru-RU" sz="1400" dirty="0"/>
                        </a:p>
                      </a:txBody>
                      <a:tcPr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slope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6</a:t>
                          </a:r>
                          <a:endParaRPr lang="ru-RU" sz="1400" dirty="0"/>
                        </a:p>
                      </a:txBody>
                      <a:tcPr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slope"/>
                          <a:lightRig rig="flood" dir="t"/>
                        </a:cell3D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val="2429702521"/>
                  </p:ext>
                </p:extLst>
              </p:nvPr>
            </p:nvGraphicFramePr>
            <p:xfrm>
              <a:off x="1259632" y="3543858"/>
              <a:ext cx="6096000" cy="685800"/>
            </p:xfrm>
            <a:graphic>
              <a:graphicData uri="http://schemas.openxmlformats.org/drawingml/2006/table">
                <a:tbl>
                  <a:tblPr bandRow="1">
                    <a:tableStyleId>{5940675A-B579-460E-94D1-54222C63F5DA}</a:tableStyleId>
                  </a:tblPr>
                  <a:tblGrid>
                    <a:gridCol w="1016000"/>
                    <a:gridCol w="1016000"/>
                    <a:gridCol w="1016000"/>
                    <a:gridCol w="1016000"/>
                    <a:gridCol w="1016000"/>
                    <a:gridCol w="1016000"/>
                  </a:tblGrid>
                  <a:tr h="2819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slope"/>
                          <a:lightRig rig="flood" dir="t"/>
                        </a:cell3D>
                        <a:blipFill rotWithShape="1">
                          <a:blip r:embed="rId2"/>
                          <a:stretch>
                            <a:fillRect l="-1796" t="-6383" r="-500000" b="-1234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5</a:t>
                          </a:r>
                          <a:endParaRPr lang="ru-RU" sz="1400" dirty="0"/>
                        </a:p>
                      </a:txBody>
                      <a:tcPr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slope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7</a:t>
                          </a:r>
                          <a:endParaRPr lang="ru-RU" sz="1400" dirty="0"/>
                        </a:p>
                      </a:txBody>
                      <a:tcPr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slope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8</a:t>
                          </a:r>
                          <a:endParaRPr lang="ru-RU" sz="1400" dirty="0"/>
                        </a:p>
                      </a:txBody>
                      <a:tcPr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slope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9</a:t>
                          </a:r>
                          <a:endParaRPr lang="ru-RU" sz="1400" dirty="0"/>
                        </a:p>
                      </a:txBody>
                      <a:tcPr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slope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10</a:t>
                          </a:r>
                          <a:endParaRPr lang="ru-RU" sz="1400" dirty="0"/>
                        </a:p>
                      </a:txBody>
                      <a:tcPr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slope"/>
                          <a:lightRig rig="flood" dir="t"/>
                        </a:cell3D>
                      </a:tcPr>
                    </a:tc>
                  </a:tr>
                  <a:tr h="2819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slope"/>
                          <a:lightRig rig="flood" dir="t"/>
                        </a:cell3D>
                        <a:blipFill rotWithShape="1">
                          <a:blip r:embed="rId2"/>
                          <a:stretch>
                            <a:fillRect l="-1796" t="-108696" r="-500000" b="-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12</a:t>
                          </a:r>
                          <a:endParaRPr lang="ru-RU" sz="1400" dirty="0"/>
                        </a:p>
                      </a:txBody>
                      <a:tcPr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slope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5</a:t>
                          </a:r>
                          <a:endParaRPr lang="ru-RU" sz="1400" dirty="0"/>
                        </a:p>
                      </a:txBody>
                      <a:tcPr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slope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7</a:t>
                          </a:r>
                          <a:endParaRPr lang="ru-RU" sz="1400" dirty="0"/>
                        </a:p>
                      </a:txBody>
                      <a:tcPr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slope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4</a:t>
                          </a:r>
                          <a:endParaRPr lang="ru-RU" sz="1400" dirty="0"/>
                        </a:p>
                      </a:txBody>
                      <a:tcPr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slope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6</a:t>
                          </a:r>
                          <a:endParaRPr lang="ru-RU" sz="1400" dirty="0"/>
                        </a:p>
                      </a:txBody>
                      <a:tcPr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slope"/>
                          <a:lightRig rig="flood" dir="t"/>
                        </a:cell3D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xmlns="" val="206081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57505"/>
            <a:ext cx="8229600" cy="423711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Словесный </a:t>
            </a:r>
            <a:r>
              <a:rPr lang="ru-RU" dirty="0" smtClean="0"/>
              <a:t>способ задания функции – способ, при котором правило задания функции описывается словами.</a:t>
            </a:r>
          </a:p>
        </p:txBody>
      </p:sp>
    </p:spTree>
    <p:extLst>
      <p:ext uri="{BB962C8B-B14F-4D97-AF65-F5344CB8AC3E}">
        <p14:creationId xmlns:p14="http://schemas.microsoft.com/office/powerpoint/2010/main" xmlns="" val="278032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2146"/>
            <a:ext cx="8229600" cy="857250"/>
          </a:xfrm>
        </p:spPr>
        <p:txBody>
          <a:bodyPr>
            <a:normAutofit/>
          </a:bodyPr>
          <a:lstStyle/>
          <a:p>
            <a:r>
              <a:rPr lang="ru-RU" dirty="0" smtClean="0"/>
              <a:t>Пример: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71551"/>
                <a:ext cx="8229600" cy="3394472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 algn="just">
                  <a:buNone/>
                </a:pPr>
                <a:r>
                  <a:rPr lang="ru-RU" dirty="0" smtClean="0"/>
                  <a:t>Функция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𝑦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a:rPr lang="en-US" i="1" dirty="0" smtClean="0">
                        <a:latin typeface="Cambria Math"/>
                      </a:rPr>
                      <m:t>𝑓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ru-RU" dirty="0" smtClean="0"/>
                  <a:t> задана на множестве всех неотрицательных чисел с помощью следующего правила: каждому числу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𝒙</m:t>
                    </m:r>
                  </m:oMath>
                </a14:m>
                <a:r>
                  <a:rPr lang="ru-RU" i="1" dirty="0" smtClean="0"/>
                  <a:t> </a:t>
                </a:r>
                <a:r>
                  <a:rPr lang="ru-RU" dirty="0" smtClean="0"/>
                  <a:t>ставится в соответствие первая цифра после запятой в десятичной записи числа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𝒙</m:t>
                    </m:r>
                  </m:oMath>
                </a14:m>
                <a:r>
                  <a:rPr lang="ru-RU" i="1" dirty="0" smtClean="0"/>
                  <a:t>. </a:t>
                </a:r>
              </a:p>
              <a:p>
                <a:pPr marL="0" indent="0" algn="just">
                  <a:buNone/>
                  <a:tabLst>
                    <a:tab pos="1074738" algn="l"/>
                  </a:tabLst>
                </a:pPr>
                <a:r>
                  <a:rPr lang="ru-RU" dirty="0" smtClean="0"/>
                  <a:t>Если</a:t>
                </a: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𝑥</m:t>
                    </m:r>
                    <m:r>
                      <a:rPr lang="ru-RU" i="1" dirty="0" smtClean="0">
                        <a:latin typeface="Cambria Math"/>
                      </a:rPr>
                      <m:t>=2,543</m:t>
                    </m:r>
                  </m:oMath>
                </a14:m>
                <a:r>
                  <a:rPr lang="ru-RU" dirty="0" smtClean="0"/>
                  <a:t>, </a:t>
                </a:r>
              </a:p>
              <a:p>
                <a:pPr marL="0" indent="0" algn="just">
                  <a:buNone/>
                  <a:tabLst>
                    <a:tab pos="1074738" algn="l"/>
                  </a:tabLst>
                </a:pP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 smtClean="0"/>
                  <a:t>, </a:t>
                </a:r>
                <a:endParaRPr lang="ru-RU" dirty="0" smtClean="0"/>
              </a:p>
              <a:p>
                <a:pPr marL="0" indent="0" algn="just">
                  <a:buNone/>
                  <a:tabLst>
                    <a:tab pos="1074738" algn="l"/>
                  </a:tabLst>
                </a:pPr>
                <a:r>
                  <a:rPr lang="ru-RU" dirty="0"/>
                  <a:t>	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𝑥</m:t>
                    </m:r>
                    <m:r>
                      <a:rPr lang="ru-RU" i="1" dirty="0" smtClean="0">
                        <a:latin typeface="Cambria Math"/>
                      </a:rPr>
                      <m:t>=12,</m:t>
                    </m:r>
                  </m:oMath>
                </a14:m>
                <a:endParaRPr lang="ru-RU" dirty="0" smtClean="0"/>
              </a:p>
              <a:p>
                <a:pPr marL="0" indent="0">
                  <a:buNone/>
                  <a:tabLst>
                    <a:tab pos="1074738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𝐷</m:t>
                      </m:r>
                      <m:r>
                        <a:rPr lang="en-US" i="1" dirty="0" smtClean="0">
                          <a:latin typeface="Cambria Math"/>
                        </a:rPr>
                        <m:t>(</m:t>
                      </m:r>
                      <m:r>
                        <a:rPr lang="en-US" i="1" dirty="0" smtClean="0">
                          <a:latin typeface="Cambria Math"/>
                        </a:rPr>
                        <m:t>𝑓</m:t>
                      </m:r>
                      <m:r>
                        <a:rPr lang="en-US" i="1" dirty="0" smtClean="0">
                          <a:latin typeface="Cambria Math"/>
                        </a:rPr>
                        <m:t>)=[0;+∞), </m:t>
                      </m:r>
                    </m:oMath>
                  </m:oMathPara>
                </a14:m>
                <a:endParaRPr lang="ru-RU" dirty="0" smtClean="0"/>
              </a:p>
              <a:p>
                <a:pPr marL="0" indent="0">
                  <a:buNone/>
                  <a:tabLst>
                    <a:tab pos="1074738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𝐸</m:t>
                      </m:r>
                      <m:r>
                        <a:rPr lang="en-US" i="1" dirty="0" smtClean="0">
                          <a:latin typeface="Cambria Math"/>
                        </a:rPr>
                        <m:t>(</m:t>
                      </m:r>
                      <m:r>
                        <a:rPr lang="en-US" i="1" dirty="0" smtClean="0">
                          <a:latin typeface="Cambria Math"/>
                        </a:rPr>
                        <m:t>𝑓</m:t>
                      </m:r>
                      <m:r>
                        <a:rPr lang="en-US" i="1" dirty="0" smtClean="0">
                          <a:latin typeface="Cambria Math"/>
                        </a:rPr>
                        <m:t>)={0; 1; 2; 3; 4; 5; 6; 7; 8; 9}. </m:t>
                      </m:r>
                    </m:oMath>
                  </m:oMathPara>
                </a14:m>
                <a:endParaRPr lang="ru-RU" dirty="0" smtClean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71551"/>
                <a:ext cx="8229600" cy="3394472"/>
              </a:xfrm>
              <a:blipFill rotWithShape="1">
                <a:blip r:embed="rId2" cstate="print"/>
                <a:stretch>
                  <a:fillRect l="-1185" t="-3232" r="-2074" b="-152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3030667" y="2194029"/>
                <a:ext cx="2471700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500" dirty="0"/>
                  <a:t>то </a:t>
                </a:r>
                <a14:m>
                  <m:oMath xmlns:m="http://schemas.openxmlformats.org/officeDocument/2006/math">
                    <m:r>
                      <a:rPr lang="en-US" sz="2500" i="1" dirty="0" smtClean="0">
                        <a:latin typeface="Cambria Math"/>
                      </a:rPr>
                      <m:t>𝑓</m:t>
                    </m:r>
                    <m:r>
                      <a:rPr lang="en-US" sz="2500" i="1" dirty="0" smtClean="0">
                        <a:latin typeface="Cambria Math"/>
                      </a:rPr>
                      <m:t>(</m:t>
                    </m:r>
                    <m:r>
                      <a:rPr lang="en-US" sz="2500" i="1" dirty="0" smtClean="0">
                        <a:latin typeface="Cambria Math"/>
                      </a:rPr>
                      <m:t>𝑥</m:t>
                    </m:r>
                    <m:r>
                      <a:rPr lang="en-US" sz="2500" i="1" dirty="0" smtClean="0">
                        <a:latin typeface="Cambria Math"/>
                      </a:rPr>
                      <m:t>)=5</m:t>
                    </m:r>
                  </m:oMath>
                </a14:m>
                <a:endParaRPr lang="ru-RU" sz="25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0667" y="2194029"/>
                <a:ext cx="2471700" cy="477054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3941" t="-8974" b="-307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2371743" y="2676188"/>
                <a:ext cx="1894774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500" i="1" dirty="0" smtClean="0">
                        <a:latin typeface="Cambria Math"/>
                      </a:rPr>
                      <m:t>то </m:t>
                    </m:r>
                    <m:r>
                      <a:rPr lang="en-US" sz="2500" i="1" dirty="0">
                        <a:latin typeface="Cambria Math"/>
                      </a:rPr>
                      <m:t>𝑓</m:t>
                    </m:r>
                    <m:r>
                      <a:rPr lang="en-US" sz="2500" i="1" dirty="0">
                        <a:latin typeface="Cambria Math"/>
                      </a:rPr>
                      <m:t>(</m:t>
                    </m:r>
                    <m:r>
                      <a:rPr lang="en-US" sz="2500" i="1" dirty="0">
                        <a:latin typeface="Cambria Math"/>
                      </a:rPr>
                      <m:t>𝑥</m:t>
                    </m:r>
                    <m:r>
                      <a:rPr lang="en-US" sz="2500" i="1" dirty="0" smtClean="0">
                        <a:latin typeface="Cambria Math"/>
                      </a:rPr>
                      <m:t>)=</m:t>
                    </m:r>
                  </m:oMath>
                </a14:m>
                <a:r>
                  <a:rPr lang="ru-RU" sz="2500" dirty="0" smtClean="0"/>
                  <a:t>6, </a:t>
                </a:r>
                <a:endParaRPr lang="ru-RU" sz="25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1743" y="2676188"/>
                <a:ext cx="1894774" cy="477054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t="-8974" r="-6431" b="-307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4071764" y="2595557"/>
                <a:ext cx="2880320" cy="6363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tabLst>
                    <a:tab pos="1074738" algn="l"/>
                  </a:tabLst>
                </a:pPr>
                <a:r>
                  <a:rPr lang="ru-RU" sz="2500" dirty="0" smtClean="0"/>
                  <a:t>так как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500" b="0" i="1" dirty="0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2500" b="0" i="1" dirty="0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500" dirty="0" smtClean="0"/>
                  <a:t>=0</a:t>
                </a:r>
                <a:r>
                  <a:rPr lang="ru-RU" sz="2500" dirty="0"/>
                  <a:t>,(6)</a:t>
                </a: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1764" y="2595557"/>
                <a:ext cx="2880320" cy="636393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3602" b="-105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/>
              <p:cNvSpPr txBox="1"/>
              <p:nvPr/>
            </p:nvSpPr>
            <p:spPr>
              <a:xfrm>
                <a:off x="2591990" y="3130372"/>
                <a:ext cx="1980009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500" dirty="0" smtClean="0"/>
                  <a:t>то </a:t>
                </a:r>
                <a14:m>
                  <m:oMath xmlns:m="http://schemas.openxmlformats.org/officeDocument/2006/math">
                    <m:r>
                      <a:rPr lang="en-US" sz="2500" i="1" dirty="0" smtClean="0">
                        <a:latin typeface="Cambria Math"/>
                      </a:rPr>
                      <m:t>𝑓</m:t>
                    </m:r>
                    <m:r>
                      <a:rPr lang="en-US" sz="2500" i="1" dirty="0" smtClean="0">
                        <a:latin typeface="Cambria Math"/>
                      </a:rPr>
                      <m:t>(</m:t>
                    </m:r>
                    <m:r>
                      <a:rPr lang="en-US" sz="2500" i="1" dirty="0" smtClean="0">
                        <a:latin typeface="Cambria Math"/>
                      </a:rPr>
                      <m:t>𝑥</m:t>
                    </m:r>
                    <m:r>
                      <a:rPr lang="en-US" sz="2500" i="1" dirty="0" smtClean="0">
                        <a:latin typeface="Cambria Math"/>
                      </a:rPr>
                      <m:t>)=</m:t>
                    </m:r>
                    <m:r>
                      <a:rPr lang="ru-RU" sz="2500" i="1" dirty="0" smtClean="0">
                        <a:latin typeface="Cambria Math"/>
                      </a:rPr>
                      <m:t>0</m:t>
                    </m:r>
                  </m:oMath>
                </a14:m>
                <a:r>
                  <a:rPr lang="ru-RU" sz="2500" dirty="0" smtClean="0"/>
                  <a:t>, </a:t>
                </a:r>
                <a:endParaRPr lang="ru-RU" sz="25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990" y="3130372"/>
                <a:ext cx="1980009" cy="477054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l="-4923" t="-8974" r="-4923" b="-307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Box 7"/>
              <p:cNvSpPr txBox="1"/>
              <p:nvPr/>
            </p:nvSpPr>
            <p:spPr>
              <a:xfrm>
                <a:off x="4301101" y="3130372"/>
                <a:ext cx="3926532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tabLst>
                    <a:tab pos="1074738" algn="l"/>
                  </a:tabLst>
                </a:pPr>
                <a:r>
                  <a:rPr lang="ru-RU" sz="2500" dirty="0"/>
                  <a:t>так как </a:t>
                </a:r>
                <a14:m>
                  <m:oMath xmlns:m="http://schemas.openxmlformats.org/officeDocument/2006/math">
                    <m:r>
                      <a:rPr lang="ru-RU" sz="2500" i="1" dirty="0" smtClean="0">
                        <a:latin typeface="Cambria Math"/>
                      </a:rPr>
                      <m:t>12=12,0000</m:t>
                    </m:r>
                  </m:oMath>
                </a14:m>
                <a:endParaRPr lang="ru-RU" sz="25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1101" y="3130372"/>
                <a:ext cx="3926532" cy="477054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l="-2640" t="-8974" b="-307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69713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7250"/>
          </a:xfrm>
        </p:spPr>
        <p:txBody>
          <a:bodyPr/>
          <a:lstStyle/>
          <a:p>
            <a:r>
              <a:rPr lang="ru-RU" dirty="0" smtClean="0"/>
              <a:t>Напомним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681540"/>
                <a:ext cx="8229600" cy="3693858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 algn="just">
                  <a:buNone/>
                </a:pPr>
                <a:r>
                  <a:rPr lang="ru-RU" dirty="0" smtClean="0"/>
                  <a:t>Если даны числовое множество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𝑋</m:t>
                    </m:r>
                  </m:oMath>
                </a14:m>
                <a:r>
                  <a:rPr lang="ru-RU" dirty="0" smtClean="0"/>
                  <a:t> и правило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𝑓</m:t>
                    </m:r>
                  </m:oMath>
                </a14:m>
                <a:r>
                  <a:rPr lang="ru-RU" dirty="0" smtClean="0"/>
                  <a:t>, позволяющее поставить в соответствие каждому элементу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ru-RU" dirty="0" smtClean="0"/>
                  <a:t> из множества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𝑋</m:t>
                    </m:r>
                  </m:oMath>
                </a14:m>
                <a:r>
                  <a:rPr lang="ru-RU" dirty="0" smtClean="0"/>
                  <a:t> определенное число </a:t>
                </a:r>
                <a14:m>
                  <m:oMath xmlns:m="http://schemas.openxmlformats.org/officeDocument/2006/math">
                    <m:r>
                      <a:rPr lang="ru-RU" i="1" dirty="0" smtClean="0">
                        <a:latin typeface="Cambria Math"/>
                      </a:rPr>
                      <m:t>у</m:t>
                    </m:r>
                  </m:oMath>
                </a14:m>
                <a:r>
                  <a:rPr lang="ru-RU" dirty="0" smtClean="0"/>
                  <a:t>, то говорят, что задана </a:t>
                </a:r>
                <a:r>
                  <a:rPr lang="ru-RU" dirty="0" smtClean="0">
                    <a:solidFill>
                      <a:srgbClr val="FF0000"/>
                    </a:solidFill>
                  </a:rPr>
                  <a:t>функция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𝑓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ru-RU" dirty="0" smtClean="0">
                    <a:solidFill>
                      <a:srgbClr val="FF0000"/>
                    </a:solidFill>
                  </a:rPr>
                  <a:t> с областью определения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𝑋</m:t>
                    </m:r>
                  </m:oMath>
                </a14:m>
                <a:r>
                  <a:rPr lang="ru-RU" dirty="0" smtClean="0">
                    <a:solidFill>
                      <a:srgbClr val="FF0000"/>
                    </a:solidFill>
                  </a:rPr>
                  <a:t>:</a:t>
                </a:r>
              </a:p>
              <a:p>
                <a:pPr marL="0" indent="45720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), 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l-GR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𝜖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𝑋</m:t>
                      </m:r>
                      <m:r>
                        <a:rPr lang="ru-RU" i="1" dirty="0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ru-RU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𝐷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𝑓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– </a:t>
                </a:r>
                <a:r>
                  <a:rPr lang="ru-RU" dirty="0" smtClean="0"/>
                  <a:t>область определения функции;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ru-RU" dirty="0" smtClean="0"/>
                  <a:t>– независимая переменная или аргумент;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𝑦</m:t>
                    </m:r>
                  </m:oMath>
                </a14:m>
                <a:r>
                  <a:rPr lang="ru-RU" dirty="0" smtClean="0"/>
                  <a:t>– зависимая переменная;</a:t>
                </a:r>
              </a:p>
              <a:p>
                <a:pPr marL="0" indent="0">
                  <a:buNone/>
                </a:pPr>
                <a:r>
                  <a:rPr lang="ru-RU" dirty="0" smtClean="0"/>
                  <a:t>множество всех значений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𝑦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a:rPr lang="en-US" i="1" dirty="0" smtClean="0">
                        <a:latin typeface="Cambria Math"/>
                      </a:rPr>
                      <m:t>𝑓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ru-RU" dirty="0" smtClean="0"/>
                  <a:t>,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l-GR" i="1" dirty="0" smtClean="0">
                        <a:latin typeface="Cambria Math"/>
                      </a:rPr>
                      <m:t>𝜖</m:t>
                    </m:r>
                    <m:r>
                      <a:rPr lang="en-US" b="0" i="1" dirty="0" smtClean="0">
                        <a:latin typeface="Cambria Math"/>
                      </a:rPr>
                      <m:t>𝑋</m:t>
                    </m:r>
                    <m:r>
                      <a:rPr lang="ru-RU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ru-RU" dirty="0" smtClean="0"/>
                  <a:t>называют </a:t>
                </a:r>
                <a:r>
                  <a:rPr lang="ru-RU" dirty="0" smtClean="0">
                    <a:solidFill>
                      <a:srgbClr val="FF0000"/>
                    </a:solidFill>
                  </a:rPr>
                  <a:t>областью значений функции </a:t>
                </a:r>
                <a:r>
                  <a:rPr lang="ru-RU" dirty="0" smtClean="0"/>
                  <a:t>и обозначают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𝐸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𝑓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ru-RU" dirty="0" smtClean="0">
                    <a:solidFill>
                      <a:srgbClr val="FF0000"/>
                    </a:solidFill>
                  </a:rPr>
                  <a:t>.</a:t>
                </a: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681540"/>
                <a:ext cx="8229600" cy="3693858"/>
              </a:xfrm>
              <a:blipFill rotWithShape="1">
                <a:blip r:embed="rId2" cstate="print"/>
                <a:stretch>
                  <a:fillRect l="-1259" t="-2970" r="-21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77160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57505"/>
                <a:ext cx="8229600" cy="4237118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ru-RU" dirty="0" smtClean="0"/>
                  <a:t>Если дана функция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𝑦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a:rPr lang="en-US" i="1" dirty="0" smtClean="0">
                        <a:latin typeface="Cambria Math"/>
                      </a:rPr>
                      <m:t>𝑓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ru-RU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𝑥</m:t>
                    </m:r>
                    <m:r>
                      <a:rPr lang="el-GR" i="1" dirty="0" smtClean="0">
                        <a:latin typeface="Cambria Math"/>
                      </a:rPr>
                      <m:t>𝜖</m:t>
                    </m:r>
                    <m:r>
                      <a:rPr lang="en-US" b="0" i="1" dirty="0" smtClean="0">
                        <a:latin typeface="Cambria Math"/>
                      </a:rPr>
                      <m:t>𝑋</m:t>
                    </m:r>
                  </m:oMath>
                </a14:m>
                <a:r>
                  <a:rPr lang="ru-RU" dirty="0" smtClean="0"/>
                  <a:t> и на </a:t>
                </a:r>
                <a:r>
                  <a:rPr lang="ru-RU" dirty="0" smtClean="0"/>
                  <a:t>координатной </a:t>
                </a:r>
                <a:r>
                  <a:rPr lang="ru-RU" dirty="0" smtClean="0"/>
                  <a:t>плоскости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𝑋𝑂𝑌</m:t>
                    </m:r>
                  </m:oMath>
                </a14:m>
                <a:r>
                  <a:rPr lang="ru-RU" dirty="0" smtClean="0"/>
                  <a:t> отмечены все точки вида </a:t>
                </a:r>
                <a14:m>
                  <m:oMath xmlns:m="http://schemas.openxmlformats.org/officeDocument/2006/math">
                    <m:r>
                      <a:rPr lang="ru-RU" i="1" dirty="0" smtClean="0">
                        <a:latin typeface="Cambria Math"/>
                      </a:rPr>
                      <m:t>(</m:t>
                    </m:r>
                    <m:r>
                      <a:rPr lang="en-US" b="0" i="1" dirty="0" smtClean="0">
                        <a:latin typeface="Cambria Math"/>
                      </a:rPr>
                      <m:t>𝑥</m:t>
                    </m:r>
                    <m:r>
                      <a:rPr lang="ru-RU" i="1" dirty="0" smtClean="0">
                        <a:latin typeface="Cambria Math"/>
                      </a:rPr>
                      <m:t>, </m:t>
                    </m:r>
                    <m:r>
                      <a:rPr lang="en-US" b="0" i="1" dirty="0" smtClean="0">
                        <a:latin typeface="Cambria Math"/>
                      </a:rPr>
                      <m:t>𝑦</m:t>
                    </m:r>
                    <m:r>
                      <a:rPr lang="ru-RU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ru-RU" dirty="0" smtClean="0"/>
                  <a:t>, где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𝑥</m:t>
                    </m:r>
                    <m:r>
                      <a:rPr lang="el-GR" i="1" dirty="0" smtClean="0">
                        <a:latin typeface="Cambria Math"/>
                      </a:rPr>
                      <m:t>𝜖</m:t>
                    </m:r>
                    <m:r>
                      <a:rPr lang="en-US" b="0" i="1" dirty="0" smtClean="0">
                        <a:latin typeface="Cambria Math"/>
                      </a:rPr>
                      <m:t>𝑋</m:t>
                    </m:r>
                  </m:oMath>
                </a14:m>
                <a:r>
                  <a:rPr lang="ru-RU" dirty="0" smtClean="0"/>
                  <a:t>, а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𝑦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a:rPr lang="en-US" i="1" dirty="0" smtClean="0">
                        <a:latin typeface="Cambria Math"/>
                      </a:rPr>
                      <m:t>𝑓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ru-RU" dirty="0" smtClean="0"/>
                  <a:t>, то множество этих точек называют </a:t>
                </a:r>
                <a:r>
                  <a:rPr lang="ru-RU" dirty="0" smtClean="0">
                    <a:solidFill>
                      <a:srgbClr val="FF0000"/>
                    </a:solidFill>
                  </a:rPr>
                  <a:t>графиком функции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𝑓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l-GR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𝜖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𝑋</m:t>
                    </m:r>
                  </m:oMath>
                </a14:m>
                <a:r>
                  <a:rPr lang="ru-RU" dirty="0" smtClean="0">
                    <a:solidFill>
                      <a:srgbClr val="FF0000"/>
                    </a:solidFill>
                  </a:rPr>
                  <a:t>.</a:t>
                </a:r>
                <a:endParaRPr lang="ru-RU" dirty="0" smtClean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57505"/>
                <a:ext cx="8229600" cy="4237118"/>
              </a:xfrm>
              <a:blipFill rotWithShape="1">
                <a:blip r:embed="rId2" cstate="print"/>
                <a:stretch>
                  <a:fillRect l="-1852" t="-1727" r="-30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96290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Графики некоторых функций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077" t="45402" r="53385" b="21641"/>
          <a:stretch/>
        </p:blipFill>
        <p:spPr bwMode="auto">
          <a:xfrm>
            <a:off x="755576" y="1923678"/>
            <a:ext cx="3677191" cy="1674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769" t="46513" r="19231" b="21076"/>
          <a:stretch/>
        </p:blipFill>
        <p:spPr bwMode="auto">
          <a:xfrm>
            <a:off x="4788024" y="1969292"/>
            <a:ext cx="3573240" cy="162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23928" y="4011910"/>
            <a:ext cx="1516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прямая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686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846" t="34050" r="47154" b="26975"/>
          <a:stretch/>
        </p:blipFill>
        <p:spPr bwMode="auto">
          <a:xfrm>
            <a:off x="899592" y="1246767"/>
            <a:ext cx="3384376" cy="2318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538" t="34325" r="19616" b="26838"/>
          <a:stretch/>
        </p:blipFill>
        <p:spPr bwMode="auto">
          <a:xfrm>
            <a:off x="5076056" y="1215954"/>
            <a:ext cx="3419365" cy="2349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07904" y="4015162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парабола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022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077" t="37196" r="47000" b="20001"/>
          <a:stretch/>
        </p:blipFill>
        <p:spPr bwMode="auto">
          <a:xfrm>
            <a:off x="611560" y="1347614"/>
            <a:ext cx="3335837" cy="2517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462" t="37349" r="19461" b="20394"/>
          <a:stretch/>
        </p:blipFill>
        <p:spPr bwMode="auto">
          <a:xfrm>
            <a:off x="5148064" y="1316193"/>
            <a:ext cx="3381292" cy="2503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63888" y="4011909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гипербола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925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385" t="21879" r="46769" b="49402"/>
          <a:stretch/>
        </p:blipFill>
        <p:spPr bwMode="auto">
          <a:xfrm>
            <a:off x="899592" y="1393189"/>
            <a:ext cx="3456992" cy="17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025" t="21880" r="19360" b="49129"/>
          <a:stretch/>
        </p:blipFill>
        <p:spPr bwMode="auto">
          <a:xfrm>
            <a:off x="5220072" y="1393189"/>
            <a:ext cx="3289407" cy="1721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5604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67494"/>
                <a:ext cx="8229600" cy="4327129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ru-RU" dirty="0" smtClean="0"/>
                  <a:t>Зная график функции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𝑓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с помощью </a:t>
                </a:r>
                <a:r>
                  <a:rPr lang="ru-RU" dirty="0" smtClean="0"/>
                  <a:t>геометрических </a:t>
                </a:r>
                <a:r>
                  <a:rPr lang="ru-RU" dirty="0" smtClean="0"/>
                  <a:t>преобразований можно построить график функции </a:t>
                </a:r>
                <a14:m>
                  <m:oMath xmlns:m="http://schemas.openxmlformats.org/officeDocument/2006/math">
                    <m:r>
                      <a:rPr lang="ru-RU" i="1" dirty="0" smtClean="0">
                        <a:latin typeface="Cambria Math"/>
                      </a:rPr>
                      <m:t>у=</m:t>
                    </m:r>
                    <m:r>
                      <a:rPr lang="en-US" i="1" dirty="0" smtClean="0">
                        <a:latin typeface="Cambria Math"/>
                      </a:rPr>
                      <m:t>𝑓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err="1" smtClean="0">
                        <a:latin typeface="Cambria Math"/>
                      </a:rPr>
                      <m:t>𝑥</m:t>
                    </m:r>
                    <m:r>
                      <a:rPr lang="en-US" i="1" dirty="0" err="1" smtClean="0">
                        <a:latin typeface="Cambria Math"/>
                      </a:rPr>
                      <m:t>+</m:t>
                    </m:r>
                    <m:r>
                      <a:rPr lang="en-US" i="1" dirty="0" err="1" smtClean="0">
                        <a:latin typeface="Cambria Math"/>
                      </a:rPr>
                      <m:t>𝑎</m:t>
                    </m:r>
                    <m:r>
                      <a:rPr lang="en-US" i="1" dirty="0" smtClean="0">
                        <a:latin typeface="Cambria Math"/>
                      </a:rPr>
                      <m:t>)+</m:t>
                    </m:r>
                    <m:r>
                      <a:rPr lang="en-US" i="1" dirty="0" smtClean="0">
                        <a:latin typeface="Cambria Math"/>
                      </a:rPr>
                      <m:t>𝑏</m:t>
                    </m:r>
                  </m:oMath>
                </a14:m>
                <a:r>
                  <a:rPr lang="ru-RU" dirty="0" smtClean="0"/>
                  <a:t>. Для этого надо сделать параллельный перенос графика функции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𝑓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ru-RU" dirty="0" smtClean="0"/>
                  <a:t> на вектор </a:t>
                </a:r>
                <a14:m>
                  <m:oMath xmlns:m="http://schemas.openxmlformats.org/officeDocument/2006/math">
                    <m:r>
                      <a:rPr lang="ru-RU" i="1" dirty="0" smtClean="0">
                        <a:latin typeface="Cambria Math"/>
                      </a:rPr>
                      <m:t>(−</m:t>
                    </m:r>
                    <m:r>
                      <a:rPr lang="en-US" i="1" dirty="0" smtClean="0">
                        <a:latin typeface="Cambria Math"/>
                      </a:rPr>
                      <m:t>𝑎</m:t>
                    </m:r>
                    <m:r>
                      <a:rPr lang="en-US" i="1" dirty="0" smtClean="0">
                        <a:latin typeface="Cambria Math"/>
                      </a:rPr>
                      <m:t>, </m:t>
                    </m:r>
                    <m:r>
                      <a:rPr lang="en-US" i="1" dirty="0" smtClean="0">
                        <a:latin typeface="Cambria Math"/>
                      </a:rPr>
                      <m:t>𝑏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ru-RU" dirty="0" smtClean="0"/>
                  <a:t>, то есть на </a:t>
                </a:r>
                <a14:m>
                  <m:oMath xmlns:m="http://schemas.openxmlformats.org/officeDocument/2006/math">
                    <m:r>
                      <a:rPr lang="ru-RU" i="1" dirty="0" smtClean="0">
                        <a:latin typeface="Cambria Math"/>
                      </a:rPr>
                      <m:t>│</m:t>
                    </m:r>
                    <m:r>
                      <a:rPr lang="en-US" i="1" dirty="0" smtClean="0">
                        <a:latin typeface="Cambria Math"/>
                      </a:rPr>
                      <m:t>𝑎</m:t>
                    </m:r>
                    <m:r>
                      <a:rPr lang="en-US" i="1" dirty="0" smtClean="0">
                        <a:latin typeface="Cambria Math"/>
                      </a:rPr>
                      <m:t>│</m:t>
                    </m:r>
                  </m:oMath>
                </a14:m>
                <a:r>
                  <a:rPr lang="ru-RU" dirty="0" smtClean="0"/>
                  <a:t>вправо, если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𝑎</m:t>
                    </m:r>
                    <m:r>
                      <a:rPr lang="en-US" i="1" dirty="0" smtClean="0">
                        <a:latin typeface="Cambria Math"/>
                      </a:rPr>
                      <m:t>&lt;0</m:t>
                    </m:r>
                  </m:oMath>
                </a14:m>
                <a:r>
                  <a:rPr lang="ru-RU" dirty="0" smtClean="0"/>
                  <a:t>, и влево, если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𝑎</m:t>
                    </m:r>
                    <m:r>
                      <a:rPr lang="en-US" i="1" dirty="0" smtClean="0">
                        <a:latin typeface="Cambria Math"/>
                      </a:rPr>
                      <m:t>&gt;0</m:t>
                    </m:r>
                  </m:oMath>
                </a14:m>
                <a:r>
                  <a:rPr lang="ru-RU" dirty="0" smtClean="0"/>
                  <a:t> на </a:t>
                </a:r>
                <a14:m>
                  <m:oMath xmlns:m="http://schemas.openxmlformats.org/officeDocument/2006/math">
                    <m:r>
                      <a:rPr lang="ru-RU" i="1" dirty="0" smtClean="0">
                        <a:latin typeface="Cambria Math"/>
                      </a:rPr>
                      <m:t>│</m:t>
                    </m:r>
                    <m:r>
                      <a:rPr lang="en-US" i="1" dirty="0" smtClean="0">
                        <a:latin typeface="Cambria Math"/>
                      </a:rPr>
                      <m:t>𝑏</m:t>
                    </m:r>
                    <m:r>
                      <a:rPr lang="en-US" i="1" dirty="0" smtClean="0">
                        <a:latin typeface="Cambria Math"/>
                      </a:rPr>
                      <m:t>│</m:t>
                    </m:r>
                  </m:oMath>
                </a14:m>
                <a:r>
                  <a:rPr lang="ru-RU" dirty="0" smtClean="0"/>
                  <a:t> вверх, если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𝑏</m:t>
                    </m:r>
                    <m:r>
                      <a:rPr lang="en-US" i="1" dirty="0" smtClean="0">
                        <a:latin typeface="Cambria Math"/>
                      </a:rPr>
                      <m:t>&gt;0</m:t>
                    </m:r>
                  </m:oMath>
                </a14:m>
                <a:r>
                  <a:rPr lang="ru-RU" dirty="0" smtClean="0"/>
                  <a:t>, и вниз, если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𝑏</m:t>
                    </m:r>
                    <m:r>
                      <a:rPr lang="en-US" i="1" dirty="0" smtClean="0">
                        <a:latin typeface="Cambria Math"/>
                      </a:rPr>
                      <m:t>&lt;0</m:t>
                    </m:r>
                  </m:oMath>
                </a14:m>
                <a:r>
                  <a:rPr lang="en-US" dirty="0" smtClean="0"/>
                  <a:t>.</a:t>
                </a: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67494"/>
                <a:ext cx="8229600" cy="4327129"/>
              </a:xfrm>
              <a:blipFill rotWithShape="1">
                <a:blip r:embed="rId2" cstate="print"/>
                <a:stretch>
                  <a:fillRect l="-1852" t="-1690" r="-3037" b="-4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3270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0"/>
                <a:ext cx="8435280" cy="374786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2400" dirty="0" smtClean="0"/>
                  <a:t>                                           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</a:rPr>
                      <m:t>𝑦</m:t>
                    </m:r>
                  </m:oMath>
                </a14:m>
                <a:endParaRPr lang="ru-RU" sz="2400" dirty="0" smtClean="0"/>
              </a:p>
              <a:p>
                <a:pPr marL="0" indent="0">
                  <a:buNone/>
                </a:pPr>
                <a:r>
                  <a:rPr lang="ru-RU" sz="3000" dirty="0"/>
                  <a:t> </a:t>
                </a:r>
                <a:r>
                  <a:rPr lang="ru-RU" sz="3000" dirty="0" smtClean="0"/>
                  <a:t>                                                       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/>
                      </a:rPr>
                      <m:t>𝑦</m:t>
                    </m:r>
                    <m:r>
                      <a:rPr lang="ru-RU" sz="2000" i="1" dirty="0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200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</m:e>
                    </m:rad>
                  </m:oMath>
                </a14:m>
                <a:r>
                  <a:rPr lang="ru-RU" sz="3000" dirty="0" smtClean="0"/>
                  <a:t>  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/>
                      </a:rPr>
                      <m:t>𝑦</m:t>
                    </m:r>
                    <m:r>
                      <a:rPr lang="ru-RU" sz="2000" i="1" dirty="0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200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  <m:r>
                          <a:rPr lang="ru-RU" sz="2000" b="0" i="1" smtClean="0">
                            <a:latin typeface="Cambria Math"/>
                          </a:rPr>
                          <m:t>+4</m:t>
                        </m:r>
                      </m:e>
                    </m:rad>
                  </m:oMath>
                </a14:m>
                <a:r>
                  <a:rPr lang="ru-RU" sz="2000" dirty="0" smtClean="0"/>
                  <a:t>   </a:t>
                </a:r>
              </a:p>
              <a:p>
                <a:pPr marL="0" indent="0">
                  <a:buNone/>
                </a:pPr>
                <a:r>
                  <a:rPr lang="ru-RU" sz="2000" dirty="0" smtClean="0"/>
                  <a:t>                                         </a:t>
                </a:r>
              </a:p>
              <a:p>
                <a:pPr marL="0" indent="0">
                  <a:buNone/>
                </a:pPr>
                <a:endParaRPr lang="ru-RU" sz="800" dirty="0" smtClean="0"/>
              </a:p>
              <a:p>
                <a:pPr marL="0" indent="0">
                  <a:buNone/>
                </a:pPr>
                <a:r>
                  <a:rPr lang="ru-RU" sz="2400" dirty="0"/>
                  <a:t> </a:t>
                </a:r>
                <a:r>
                  <a:rPr lang="ru-RU" sz="2400" dirty="0" smtClean="0"/>
                  <a:t>-4                                         0         1         2        3         4                      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</a:rPr>
                      <m:t>𝑥</m:t>
                    </m:r>
                  </m:oMath>
                </a14:m>
                <a:endParaRPr lang="ru-RU" sz="2400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0"/>
                <a:ext cx="8435280" cy="3747864"/>
              </a:xfrm>
              <a:blipFill rotWithShape="1">
                <a:blip r:embed="rId2" cstate="print"/>
                <a:stretch>
                  <a:fillRect l="-1662" t="-13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 стрелкой 4"/>
          <p:cNvCxnSpPr/>
          <p:nvPr/>
        </p:nvCxnSpPr>
        <p:spPr>
          <a:xfrm flipV="1">
            <a:off x="3851920" y="1383618"/>
            <a:ext cx="0" cy="324036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179512" y="3111817"/>
            <a:ext cx="8280920" cy="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Полилиния 12"/>
          <p:cNvSpPr/>
          <p:nvPr/>
        </p:nvSpPr>
        <p:spPr>
          <a:xfrm>
            <a:off x="3845004" y="1844814"/>
            <a:ext cx="4165044" cy="1285875"/>
          </a:xfrm>
          <a:custGeom>
            <a:avLst/>
            <a:gdLst>
              <a:gd name="connsiteX0" fmla="*/ 0 w 4297680"/>
              <a:gd name="connsiteY0" fmla="*/ 1714500 h 1714500"/>
              <a:gd name="connsiteX1" fmla="*/ 708660 w 4297680"/>
              <a:gd name="connsiteY1" fmla="*/ 982980 h 1714500"/>
              <a:gd name="connsiteX2" fmla="*/ 2846070 w 4297680"/>
              <a:gd name="connsiteY2" fmla="*/ 262890 h 1714500"/>
              <a:gd name="connsiteX3" fmla="*/ 4297680 w 4297680"/>
              <a:gd name="connsiteY3" fmla="*/ 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7680" h="1714500">
                <a:moveTo>
                  <a:pt x="0" y="1714500"/>
                </a:moveTo>
                <a:cubicBezTo>
                  <a:pt x="117157" y="1469707"/>
                  <a:pt x="234315" y="1224915"/>
                  <a:pt x="708660" y="982980"/>
                </a:cubicBezTo>
                <a:cubicBezTo>
                  <a:pt x="1183005" y="741045"/>
                  <a:pt x="2247900" y="426720"/>
                  <a:pt x="2846070" y="262890"/>
                </a:cubicBezTo>
                <a:cubicBezTo>
                  <a:pt x="3444240" y="99060"/>
                  <a:pt x="3870960" y="49530"/>
                  <a:pt x="4297680" y="0"/>
                </a:cubicBezTo>
              </a:path>
            </a:pathLst>
          </a:cu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3870176" y="1844814"/>
            <a:ext cx="4165044" cy="1285875"/>
          </a:xfrm>
          <a:custGeom>
            <a:avLst/>
            <a:gdLst>
              <a:gd name="connsiteX0" fmla="*/ 0 w 4297680"/>
              <a:gd name="connsiteY0" fmla="*/ 1714500 h 1714500"/>
              <a:gd name="connsiteX1" fmla="*/ 708660 w 4297680"/>
              <a:gd name="connsiteY1" fmla="*/ 982980 h 1714500"/>
              <a:gd name="connsiteX2" fmla="*/ 2846070 w 4297680"/>
              <a:gd name="connsiteY2" fmla="*/ 262890 h 1714500"/>
              <a:gd name="connsiteX3" fmla="*/ 4297680 w 4297680"/>
              <a:gd name="connsiteY3" fmla="*/ 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7680" h="1714500">
                <a:moveTo>
                  <a:pt x="0" y="1714500"/>
                </a:moveTo>
                <a:cubicBezTo>
                  <a:pt x="117157" y="1469707"/>
                  <a:pt x="234315" y="1224915"/>
                  <a:pt x="708660" y="982980"/>
                </a:cubicBezTo>
                <a:cubicBezTo>
                  <a:pt x="1183005" y="741045"/>
                  <a:pt x="2247900" y="426720"/>
                  <a:pt x="2846070" y="262890"/>
                </a:cubicBezTo>
                <a:cubicBezTo>
                  <a:pt x="3444240" y="99060"/>
                  <a:pt x="3870960" y="49530"/>
                  <a:pt x="4297680" y="0"/>
                </a:cubicBezTo>
              </a:path>
            </a:pathLst>
          </a:cu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877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43 -0.00115 L -0.33923 -0.0011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3" grpId="1" animBg="1"/>
      <p:bldP spid="1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66</Words>
  <Application>Microsoft Office PowerPoint</Application>
  <PresentationFormat>Экран (16:9)</PresentationFormat>
  <Paragraphs>35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Числовые функции. Определение и способы задания.</vt:lpstr>
      <vt:lpstr>Напомним</vt:lpstr>
      <vt:lpstr>Слайд 3</vt:lpstr>
      <vt:lpstr>Графики некоторых функций</vt:lpstr>
      <vt:lpstr>Слайд 5</vt:lpstr>
      <vt:lpstr>Слайд 6</vt:lpstr>
      <vt:lpstr>Слайд 7</vt:lpstr>
      <vt:lpstr>Слайд 8</vt:lpstr>
      <vt:lpstr>Пример</vt:lpstr>
      <vt:lpstr>Слайд 10</vt:lpstr>
      <vt:lpstr>Пример</vt:lpstr>
      <vt:lpstr>Слайд 12</vt:lpstr>
      <vt:lpstr>Слайд 13</vt:lpstr>
      <vt:lpstr>Слайд 14</vt:lpstr>
      <vt:lpstr>Пример: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Числовые функции</dc:title>
  <dc:creator>user</dc:creator>
  <cp:lastModifiedBy>User</cp:lastModifiedBy>
  <cp:revision>27</cp:revision>
  <dcterms:created xsi:type="dcterms:W3CDTF">2013-10-24T06:33:54Z</dcterms:created>
  <dcterms:modified xsi:type="dcterms:W3CDTF">2015-11-03T08:31:14Z</dcterms:modified>
</cp:coreProperties>
</file>