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9" r:id="rId3"/>
    <p:sldId id="265" r:id="rId4"/>
    <p:sldId id="278" r:id="rId5"/>
    <p:sldId id="279" r:id="rId6"/>
    <p:sldId id="266" r:id="rId7"/>
    <p:sldId id="267" r:id="rId8"/>
    <p:sldId id="268" r:id="rId9"/>
    <p:sldId id="270" r:id="rId10"/>
    <p:sldId id="271" r:id="rId11"/>
    <p:sldId id="272" r:id="rId12"/>
    <p:sldId id="273" r:id="rId13"/>
    <p:sldId id="274" r:id="rId14"/>
    <p:sldId id="275" r:id="rId15"/>
    <p:sldId id="27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9AB6-7668-4D91-BA54-B2F9957DC92A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DBAA-471E-49DF-A809-D30D6C747B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9AB6-7668-4D91-BA54-B2F9957DC92A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DBAA-471E-49DF-A809-D30D6C747B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9AB6-7668-4D91-BA54-B2F9957DC92A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DBAA-471E-49DF-A809-D30D6C747B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9AB6-7668-4D91-BA54-B2F9957DC92A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DBAA-471E-49DF-A809-D30D6C747B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9AB6-7668-4D91-BA54-B2F9957DC92A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DBAA-471E-49DF-A809-D30D6C747B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9AB6-7668-4D91-BA54-B2F9957DC92A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DBAA-471E-49DF-A809-D30D6C747B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9AB6-7668-4D91-BA54-B2F9957DC92A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DBAA-471E-49DF-A809-D30D6C747B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9AB6-7668-4D91-BA54-B2F9957DC92A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DBAA-471E-49DF-A809-D30D6C747B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9AB6-7668-4D91-BA54-B2F9957DC92A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DBAA-471E-49DF-A809-D30D6C747B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9AB6-7668-4D91-BA54-B2F9957DC92A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DBAA-471E-49DF-A809-D30D6C747B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9AB6-7668-4D91-BA54-B2F9957DC92A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DBAA-471E-49DF-A809-D30D6C747B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F9AB6-7668-4D91-BA54-B2F9957DC92A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3DBAA-471E-49DF-A809-D30D6C747B9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37321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Вес тела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45224"/>
            <a:ext cx="8229600" cy="141277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800" dirty="0" smtClean="0">
                <a:solidFill>
                  <a:srgbClr val="7030A0"/>
                </a:solidFill>
              </a:rPr>
              <a:t>Урок подготовила  учитель физики МОУ                           </a:t>
            </a:r>
            <a:r>
              <a:rPr lang="ru-RU" sz="2800" dirty="0" err="1" smtClean="0">
                <a:solidFill>
                  <a:srgbClr val="7030A0"/>
                </a:solidFill>
              </a:rPr>
              <a:t>Новоульяновской</a:t>
            </a:r>
            <a:r>
              <a:rPr lang="ru-RU" sz="2800" dirty="0" smtClean="0">
                <a:solidFill>
                  <a:srgbClr val="7030A0"/>
                </a:solidFill>
              </a:rPr>
              <a:t> СОШ № 1 </a:t>
            </a:r>
          </a:p>
          <a:p>
            <a:pPr algn="ctr">
              <a:buNone/>
            </a:pPr>
            <a:r>
              <a:rPr lang="ru-RU" sz="2800" dirty="0" smtClean="0">
                <a:solidFill>
                  <a:srgbClr val="7030A0"/>
                </a:solidFill>
              </a:rPr>
              <a:t>                             </a:t>
            </a:r>
            <a:r>
              <a:rPr lang="ru-RU" sz="2800" dirty="0" err="1" smtClean="0">
                <a:solidFill>
                  <a:srgbClr val="7030A0"/>
                </a:solidFill>
              </a:rPr>
              <a:t>Спольник</a:t>
            </a:r>
            <a:r>
              <a:rPr lang="ru-RU" sz="2800" dirty="0" smtClean="0">
                <a:solidFill>
                  <a:srgbClr val="7030A0"/>
                </a:solidFill>
              </a:rPr>
              <a:t> А. Х.</a:t>
            </a:r>
          </a:p>
          <a:p>
            <a:endParaRPr lang="ru-RU" sz="2800" dirty="0"/>
          </a:p>
        </p:txBody>
      </p:sp>
      <p:pic>
        <p:nvPicPr>
          <p:cNvPr id="5" name="Рисунок 4" descr="вес тел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0"/>
            <a:ext cx="3386322" cy="41764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вес тела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32656"/>
            <a:ext cx="3365230" cy="37444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200" u="sng" dirty="0" smtClean="0">
                <a:solidFill>
                  <a:srgbClr val="C00000"/>
                </a:solidFill>
              </a:rPr>
              <a:t>Проверь себя</a:t>
            </a:r>
            <a:endParaRPr lang="ru-RU" sz="3200" u="sng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33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83436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СИЛА ТЯЖЕСТИ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ВЕС ТЕЛА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МАССА</a:t>
                      </a:r>
                      <a:endParaRPr lang="ru-RU" dirty="0"/>
                    </a:p>
                  </a:txBody>
                  <a:tcPr/>
                </a:tc>
              </a:tr>
              <a:tr h="3298692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Определение (устно).</a:t>
                      </a: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Вектор, вертикально вниз.</a:t>
                      </a: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F </a:t>
                      </a:r>
                      <a:r>
                        <a:rPr lang="ru-RU" baseline="-25000" dirty="0" smtClean="0">
                          <a:solidFill>
                            <a:srgbClr val="002060"/>
                          </a:solidFill>
                        </a:rPr>
                        <a:t>тяж</a:t>
                      </a:r>
                      <a:endParaRPr lang="ru-RU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F </a:t>
                      </a:r>
                      <a:r>
                        <a:rPr lang="ru-RU" baseline="-25000" dirty="0" smtClean="0">
                          <a:solidFill>
                            <a:srgbClr val="002060"/>
                          </a:solidFill>
                        </a:rPr>
                        <a:t>тяж 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=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m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g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.</a:t>
                      </a: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[F </a:t>
                      </a:r>
                      <a:r>
                        <a:rPr lang="ru-RU" baseline="-25000" dirty="0" smtClean="0">
                          <a:solidFill>
                            <a:srgbClr val="002060"/>
                          </a:solidFill>
                        </a:rPr>
                        <a:t>тяж 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] = [ 1 H ]</a:t>
                      </a: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Динамометр.</a:t>
                      </a: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Точка приложения – центр тела.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Определение (устно).</a:t>
                      </a: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Вектор, вертикально вниз.</a:t>
                      </a: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Р.</a:t>
                      </a: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Р = F </a:t>
                      </a:r>
                      <a:r>
                        <a:rPr lang="ru-RU" baseline="-25000" dirty="0" smtClean="0">
                          <a:solidFill>
                            <a:srgbClr val="002060"/>
                          </a:solidFill>
                        </a:rPr>
                        <a:t>тяж 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.</a:t>
                      </a: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[ P] = [ 1 H ]</a:t>
                      </a: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Динамометр</a:t>
                      </a: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Точка приложения – точка соединения тела и опоры, тела и подвеса</a:t>
                      </a:r>
                    </a:p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Определение (устно).</a:t>
                      </a: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Скаляр.</a:t>
                      </a:r>
                    </a:p>
                    <a:p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m</a:t>
                      </a:r>
                      <a:endParaRPr lang="ru-RU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m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=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p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v</a:t>
                      </a:r>
                      <a:endParaRPr lang="ru-RU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[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m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] = [ 1 кг ]</a:t>
                      </a: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Весы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 descr="подума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88640"/>
            <a:ext cx="1584176" cy="10841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</a:rPr>
              <a:t>Ответьте на вопросы: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Что общего между силой тяжести и весом тела?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В чем различие между этими силами?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Изменится ли вес тела на Луне ?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Каким прибором можно измерить вес тела?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</a:rPr>
              <a:t>Итог урока.</a:t>
            </a:r>
            <a:br>
              <a:rPr lang="ru-RU" sz="3200" b="1" dirty="0" smtClean="0">
                <a:solidFill>
                  <a:srgbClr val="00B050"/>
                </a:solidFill>
              </a:rPr>
            </a:b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651304" cy="554461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Вопрос.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Правильно ли мы говорим, что наш вес составляет, например, 50 кг? </a:t>
            </a:r>
          </a:p>
          <a:p>
            <a:pPr>
              <a:buNone/>
            </a:pPr>
            <a:r>
              <a:rPr lang="ru-RU" u="sng" dirty="0" smtClean="0">
                <a:solidFill>
                  <a:srgbClr val="0070C0"/>
                </a:solidFill>
              </a:rPr>
              <a:t>Да, с точки зрения физики, мы говорим неверно, так как 50 кг это масса и ее измеряют весами, а вес тела – это сила и ее единица 1 Ньютон, и прибор для измерения – динамометр. 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Вспомните, кто из вас голосовал, что мы говорим правильно, и кто, что неправильно. Теперь, я думаю, у вас не осталось сомнений в том, что необходимо говорить и в повседневной жизни правильно, показывая тем самым, что вы разбираетесь в физике и хорошо ее знаете.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B050"/>
                </a:solidFill>
              </a:rPr>
              <a:t>Рефлексия.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Что было сложного при изучении нового материала?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Что было непонятно?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Что было интересно?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Дополнительно: 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ru-RU" sz="2800" dirty="0" smtClean="0">
                <a:solidFill>
                  <a:srgbClr val="0070C0"/>
                </a:solidFill>
              </a:rPr>
              <a:t>Определите вес груши</a:t>
            </a:r>
            <a:r>
              <a:rPr lang="ru-RU" dirty="0" smtClean="0">
                <a:solidFill>
                  <a:srgbClr val="0070C0"/>
                </a:solidFill>
              </a:rPr>
              <a:t>. 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Рисунок 3" descr="ученны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1556792"/>
            <a:ext cx="2391070" cy="2736304"/>
          </a:xfrm>
          <a:prstGeom prst="rect">
            <a:avLst/>
          </a:prstGeom>
        </p:spPr>
      </p:pic>
      <p:pic>
        <p:nvPicPr>
          <p:cNvPr id="5" name="Рисунок 4" descr="груша.png"/>
          <p:cNvPicPr>
            <a:picLocks noChangeAspect="1"/>
          </p:cNvPicPr>
          <p:nvPr/>
        </p:nvPicPr>
        <p:blipFill>
          <a:blip r:embed="rId3" cstate="print"/>
          <a:srcRect l="15618" t="32494" r="14316" b="10641"/>
          <a:stretch>
            <a:fillRect/>
          </a:stretch>
        </p:blipFill>
        <p:spPr>
          <a:xfrm>
            <a:off x="570413" y="4149080"/>
            <a:ext cx="4258757" cy="2592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</a:rPr>
              <a:t>Домашнее задание: §</a:t>
            </a:r>
            <a:r>
              <a:rPr lang="ru-RU" sz="3200" dirty="0" smtClean="0">
                <a:solidFill>
                  <a:srgbClr val="0070C0"/>
                </a:solidFill>
                <a:latin typeface="Calibri"/>
              </a:rPr>
              <a:t>  </a:t>
            </a:r>
            <a:r>
              <a:rPr lang="ru-RU" sz="3200" dirty="0" err="1" smtClean="0">
                <a:solidFill>
                  <a:srgbClr val="0070C0"/>
                </a:solidFill>
                <a:latin typeface="Calibri"/>
              </a:rPr>
              <a:t>Упр</a:t>
            </a:r>
            <a:r>
              <a:rPr lang="ru-RU" sz="3200" dirty="0" smtClean="0">
                <a:solidFill>
                  <a:srgbClr val="0070C0"/>
                </a:solidFill>
                <a:latin typeface="Calibri"/>
              </a:rPr>
              <a:t> № 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§ 26, вес тела - наизусть (по плану).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Упр. </a:t>
            </a:r>
            <a:r>
              <a:rPr lang="ru-RU" smtClean="0">
                <a:solidFill>
                  <a:srgbClr val="7030A0"/>
                </a:solidFill>
              </a:rPr>
              <a:t>10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ru-RU" dirty="0" smtClean="0">
                <a:solidFill>
                  <a:srgbClr val="7030A0"/>
                </a:solidFill>
              </a:rPr>
              <a:t>Решить обязательно задачи № 1,2,4;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Задачи № 3,5 – по желанию.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</a:rPr>
              <a:t>Конец урока</a:t>
            </a:r>
            <a:endParaRPr lang="ru-RU" sz="3200" dirty="0">
              <a:solidFill>
                <a:srgbClr val="0070C0"/>
              </a:solidFill>
            </a:endParaRPr>
          </a:p>
        </p:txBody>
      </p:sp>
      <p:pic>
        <p:nvPicPr>
          <p:cNvPr id="4" name="Содержимое 3" descr="гном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7" y="1317976"/>
            <a:ext cx="5239212" cy="4487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вес тел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1196752"/>
            <a:ext cx="2077710" cy="2377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sz="2800" u="sng" dirty="0" smtClean="0">
                <a:solidFill>
                  <a:srgbClr val="0070C0"/>
                </a:solidFill>
              </a:rPr>
              <a:t>Вопрос</a:t>
            </a:r>
            <a:endParaRPr lang="ru-RU" sz="2800" u="sng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548680"/>
            <a:ext cx="8229600" cy="59046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Правильно ли мы говорим, что наш вес составляет, например, 40 кг? 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Поднимите руки те, кто считает, что говорим правильно.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А теперь те, кто считает, что говорим неправильно. 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Мнения разделились. 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Разобраться в этом вам поможет новая тема: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          </a:t>
            </a:r>
            <a:r>
              <a:rPr lang="ru-RU" u="sng" dirty="0" smtClean="0">
                <a:solidFill>
                  <a:srgbClr val="7030A0"/>
                </a:solidFill>
              </a:rPr>
              <a:t>«Вес тела».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B050"/>
                </a:solidFill>
              </a:rPr>
              <a:t>Повторение пройденного материала</a:t>
            </a:r>
            <a:endParaRPr lang="ru-RU" sz="32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1.Записать формулы силы тяжести и силы упругости.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2. Указать на рис. точки приложения силы тяжести и силы упругости    а)                           б)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                               </a:t>
            </a:r>
          </a:p>
          <a:p>
            <a:pPr>
              <a:buNone/>
            </a:pPr>
            <a:endParaRPr lang="ru-RU" sz="2400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sz="24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3.Решите задачу: 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Найти силу упругости, если </a:t>
            </a:r>
            <a:r>
              <a:rPr lang="arn-CL" sz="2400" dirty="0" smtClean="0">
                <a:solidFill>
                  <a:srgbClr val="0070C0"/>
                </a:solidFill>
                <a:latin typeface="Calibri"/>
              </a:rPr>
              <a:t>k</a:t>
            </a:r>
            <a:r>
              <a:rPr lang="ru-RU" sz="2400" dirty="0" smtClean="0">
                <a:solidFill>
                  <a:srgbClr val="0070C0"/>
                </a:solidFill>
                <a:latin typeface="Calibri"/>
              </a:rPr>
              <a:t> = 40 Н/м, пружина растянулась под действием силы на ∆ </a:t>
            </a:r>
            <a:r>
              <a:rPr lang="arn-CL" sz="2400" dirty="0" smtClean="0">
                <a:solidFill>
                  <a:srgbClr val="0070C0"/>
                </a:solidFill>
                <a:latin typeface="Calibri"/>
              </a:rPr>
              <a:t>X=20</a:t>
            </a:r>
            <a:r>
              <a:rPr lang="ru-RU" sz="2400" dirty="0" smtClean="0">
                <a:solidFill>
                  <a:srgbClr val="0070C0"/>
                </a:solidFill>
                <a:latin typeface="Calibri"/>
              </a:rPr>
              <a:t> см.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Calibri"/>
              </a:rPr>
              <a:t>4. Какие силы действуют на гимнаста, во время прыжка на батуте?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5.Почему снег не падает с крыш?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707904" y="1988840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940152" y="2492896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139952" y="1988840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Блок-схема: узел 9"/>
          <p:cNvSpPr/>
          <p:nvPr/>
        </p:nvSpPr>
        <p:spPr>
          <a:xfrm>
            <a:off x="3923928" y="2780928"/>
            <a:ext cx="4572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узел 10"/>
          <p:cNvSpPr/>
          <p:nvPr/>
        </p:nvSpPr>
        <p:spPr>
          <a:xfrm>
            <a:off x="6444208" y="2060848"/>
            <a:ext cx="4572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Adobe Fan Heiti Std B" pitchFamily="34" charset="-128"/>
                <a:ea typeface="Adobe Fan Heiti Std B" pitchFamily="34" charset="-128"/>
              </a:rPr>
              <a:t>Древний мыслитель и философ  Китая  Конфуций утверждал, что</a:t>
            </a:r>
            <a:endParaRPr lang="ru-RU" sz="2800" dirty="0"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  <a:br>
              <a:rPr lang="ru-RU" dirty="0" smtClean="0"/>
            </a:br>
            <a:r>
              <a:rPr lang="ru-RU" sz="4000" i="1" dirty="0" smtClean="0">
                <a:solidFill>
                  <a:srgbClr val="002060"/>
                </a:solidFill>
                <a:latin typeface="Acquest Script" pitchFamily="2" charset="0"/>
              </a:rPr>
              <a:t>Три пути ведут к познанию:</a:t>
            </a:r>
            <a:r>
              <a:rPr lang="ru-RU" sz="4000" dirty="0" smtClean="0">
                <a:solidFill>
                  <a:srgbClr val="002060"/>
                </a:solidFill>
                <a:latin typeface="Acquest Script" pitchFamily="2" charset="0"/>
              </a:rPr>
              <a:t/>
            </a:r>
            <a:br>
              <a:rPr lang="ru-RU" sz="4000" dirty="0" smtClean="0">
                <a:solidFill>
                  <a:srgbClr val="002060"/>
                </a:solidFill>
                <a:latin typeface="Acquest Script" pitchFamily="2" charset="0"/>
              </a:rPr>
            </a:br>
            <a:r>
              <a:rPr lang="ru-RU" sz="4000" i="1" dirty="0" smtClean="0">
                <a:solidFill>
                  <a:srgbClr val="002060"/>
                </a:solidFill>
                <a:latin typeface="Acquest Script" pitchFamily="2" charset="0"/>
              </a:rPr>
              <a:t>Путь размышления – это путь самый благородный,</a:t>
            </a:r>
            <a:r>
              <a:rPr lang="ru-RU" sz="4000" dirty="0" smtClean="0">
                <a:solidFill>
                  <a:srgbClr val="002060"/>
                </a:solidFill>
                <a:latin typeface="Acquest Script" pitchFamily="2" charset="0"/>
              </a:rPr>
              <a:t/>
            </a:r>
            <a:br>
              <a:rPr lang="ru-RU" sz="4000" dirty="0" smtClean="0">
                <a:solidFill>
                  <a:srgbClr val="002060"/>
                </a:solidFill>
                <a:latin typeface="Acquest Script" pitchFamily="2" charset="0"/>
              </a:rPr>
            </a:br>
            <a:r>
              <a:rPr lang="ru-RU" sz="4000" i="1" dirty="0" smtClean="0">
                <a:solidFill>
                  <a:srgbClr val="002060"/>
                </a:solidFill>
                <a:latin typeface="Acquest Script" pitchFamily="2" charset="0"/>
              </a:rPr>
              <a:t>Путь подражания – это путь самый легкий, </a:t>
            </a:r>
            <a:r>
              <a:rPr lang="ru-RU" sz="4000" dirty="0" smtClean="0">
                <a:solidFill>
                  <a:srgbClr val="002060"/>
                </a:solidFill>
                <a:latin typeface="Acquest Script" pitchFamily="2" charset="0"/>
              </a:rPr>
              <a:t/>
            </a:r>
            <a:br>
              <a:rPr lang="ru-RU" sz="4000" dirty="0" smtClean="0">
                <a:solidFill>
                  <a:srgbClr val="002060"/>
                </a:solidFill>
                <a:latin typeface="Acquest Script" pitchFamily="2" charset="0"/>
              </a:rPr>
            </a:br>
            <a:r>
              <a:rPr lang="ru-RU" sz="4000" i="1" dirty="0" smtClean="0">
                <a:solidFill>
                  <a:srgbClr val="002060"/>
                </a:solidFill>
                <a:latin typeface="Acquest Script" pitchFamily="2" charset="0"/>
              </a:rPr>
              <a:t>И путь опыта – это путь самый горький. </a:t>
            </a:r>
            <a:r>
              <a:rPr lang="ru-RU" sz="4000" dirty="0" smtClean="0">
                <a:solidFill>
                  <a:srgbClr val="002060"/>
                </a:solidFill>
                <a:latin typeface="Acquest Script" pitchFamily="2" charset="0"/>
              </a:rPr>
              <a:t/>
            </a:r>
            <a:br>
              <a:rPr lang="ru-RU" sz="4000" dirty="0" smtClean="0">
                <a:solidFill>
                  <a:srgbClr val="002060"/>
                </a:solidFill>
                <a:latin typeface="Acquest Script" pitchFamily="2" charset="0"/>
              </a:rPr>
            </a:br>
            <a:r>
              <a:rPr lang="ru-RU" sz="4000" dirty="0" smtClean="0">
                <a:solidFill>
                  <a:srgbClr val="002060"/>
                </a:solidFill>
                <a:latin typeface="Acquest Script" pitchFamily="2" charset="0"/>
              </a:rPr>
              <a:t>Сегодня на уроке нам предстоит пройти все эти  пути и согласится, а может быть, засомневаться в истинности этого утверждения.</a:t>
            </a:r>
            <a:endParaRPr lang="ru-RU" sz="4000" dirty="0">
              <a:solidFill>
                <a:srgbClr val="002060"/>
              </a:solidFill>
              <a:latin typeface="Acquest Script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Объяснение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 Вес тела – это сила?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Скажите, что нам </a:t>
            </a:r>
            <a:r>
              <a:rPr lang="ru-RU" dirty="0" smtClean="0">
                <a:solidFill>
                  <a:srgbClr val="7030A0"/>
                </a:solidFill>
              </a:rPr>
              <a:t>необходимо будет </a:t>
            </a:r>
            <a:r>
              <a:rPr lang="ru-RU" dirty="0" smtClean="0">
                <a:solidFill>
                  <a:srgbClr val="7030A0"/>
                </a:solidFill>
              </a:rPr>
              <a:t>узнать о ней?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1.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2.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3.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7030A0"/>
                </a:solidFill>
              </a:rPr>
              <a:t>Вес тела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568952" cy="5616624"/>
          </a:xfrm>
        </p:spPr>
        <p:txBody>
          <a:bodyPr/>
          <a:lstStyle/>
          <a:p>
            <a:pPr>
              <a:buNone/>
            </a:pPr>
            <a:r>
              <a:rPr lang="ru-RU" sz="2800" u="sng" dirty="0" smtClean="0">
                <a:solidFill>
                  <a:srgbClr val="0070C0"/>
                </a:solidFill>
              </a:rPr>
              <a:t>Сила с которой тело действует на опору или подвес, вследствие притяжения его Землей, называется ВЕСОМ ТЕЛА.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</a:rPr>
              <a:t>Обозначается </a:t>
            </a:r>
            <a:r>
              <a:rPr lang="ru-RU" sz="2800" dirty="0" smtClean="0">
                <a:solidFill>
                  <a:srgbClr val="C00000"/>
                </a:solidFill>
              </a:rPr>
              <a:t>– Р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</a:rPr>
              <a:t>Величина векторная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</a:rPr>
              <a:t>За единицу измерения принят - </a:t>
            </a:r>
            <a:r>
              <a:rPr lang="ru-RU" sz="2800" dirty="0" smtClean="0">
                <a:solidFill>
                  <a:srgbClr val="C00000"/>
                </a:solidFill>
              </a:rPr>
              <a:t>1 Н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</a:rPr>
              <a:t>Формула            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</a:p>
          <a:p>
            <a:pPr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                             </a:t>
            </a:r>
            <a:r>
              <a:rPr lang="ru-RU" sz="4400" dirty="0" smtClean="0">
                <a:solidFill>
                  <a:srgbClr val="C00000"/>
                </a:solidFill>
              </a:rPr>
              <a:t>Р = </a:t>
            </a:r>
            <a:r>
              <a:rPr lang="arn-CL" sz="4400" dirty="0" smtClean="0">
                <a:solidFill>
                  <a:srgbClr val="C00000"/>
                </a:solidFill>
                <a:latin typeface="Calibri"/>
              </a:rPr>
              <a:t>m∙g</a:t>
            </a:r>
            <a:endParaRPr lang="ru-RU" sz="4400" dirty="0">
              <a:solidFill>
                <a:srgbClr val="C0000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843808" y="4365104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843808" y="4365104"/>
            <a:ext cx="0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843808" y="5517232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88024" y="4365104"/>
            <a:ext cx="0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трелка вправо 16"/>
          <p:cNvSpPr/>
          <p:nvPr/>
        </p:nvSpPr>
        <p:spPr>
          <a:xfrm>
            <a:off x="2843808" y="2420888"/>
            <a:ext cx="36004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Изображение веса тела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688632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Р                                    Р</a:t>
            </a:r>
          </a:p>
          <a:p>
            <a:pPr>
              <a:buNone/>
            </a:pPr>
            <a:endParaRPr lang="ru-RU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1.В чём отличие веса тела от силы тяжести?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2.Выберите прибор, из лежащих на столе , которым вы определите силу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403648" y="1988840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051720" y="1988840"/>
            <a:ext cx="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076056" y="2996952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Блок-схема: узел 9"/>
          <p:cNvSpPr/>
          <p:nvPr/>
        </p:nvSpPr>
        <p:spPr>
          <a:xfrm>
            <a:off x="1835696" y="2852936"/>
            <a:ext cx="432048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5580112" y="2564904"/>
            <a:ext cx="432048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2051720" y="2852936"/>
            <a:ext cx="45719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5796136" y="2996952"/>
            <a:ext cx="45719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2339752" y="342900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6228184" y="335699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u="sng" dirty="0" smtClean="0">
                <a:solidFill>
                  <a:srgbClr val="0070C0"/>
                </a:solidFill>
              </a:rPr>
              <a:t>Измерение силы  и веса тела</a:t>
            </a:r>
            <a:endParaRPr lang="ru-RU" sz="3200" u="sng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61662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Прибором для измерения веса тела и силы тяжести является динамометр.</a:t>
            </a: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Виды динамометров:</a:t>
            </a: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Школьный лабораторный, трубчатый, тяговый, бытовой.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4" name="Рисунок 3" descr="быт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933056"/>
            <a:ext cx="1647825" cy="2209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бытовой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47664" y="3789040"/>
            <a:ext cx="1905000" cy="1905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вес тел маш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03848" y="4509120"/>
            <a:ext cx="2884482" cy="21602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 descr="динамометр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56176" y="3140968"/>
            <a:ext cx="2588892" cy="35665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Закрепление и первичная проверка знаний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</a:rPr>
              <a:t>А, теперь узнав, все о весе тела, давайте, сравним три величины: силу тяжести, вес тела и массу(заполняя таблицу).</a:t>
            </a:r>
          </a:p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</a:rPr>
              <a:t> Сравнение будем проводить по плану изучения физической величины:                                                                           1.Определение дадим устно; </a:t>
            </a:r>
          </a:p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</a:rPr>
              <a:t>величина(векторная                                                                                     или скалярная);</a:t>
            </a:r>
          </a:p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</a:rPr>
              <a:t>2.обозначение; </a:t>
            </a:r>
          </a:p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</a:rPr>
              <a:t>3.формула; </a:t>
            </a:r>
          </a:p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</a:rPr>
              <a:t>4.единица измерения; </a:t>
            </a:r>
          </a:p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</a:rPr>
              <a:t>5.прибор для измерения; </a:t>
            </a:r>
          </a:p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</a:rPr>
              <a:t>6.точка приложения на чертеже .</a:t>
            </a:r>
            <a:endParaRPr lang="ru-RU" sz="2400" dirty="0" smtClean="0"/>
          </a:p>
          <a:p>
            <a:endParaRPr lang="ru-RU" dirty="0"/>
          </a:p>
        </p:txBody>
      </p:sp>
      <p:pic>
        <p:nvPicPr>
          <p:cNvPr id="5" name="Рисунок 4" descr="подума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836712"/>
            <a:ext cx="315653" cy="2160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355976" y="3284984"/>
          <a:ext cx="4608514" cy="273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512168"/>
                <a:gridCol w="1440162"/>
              </a:tblGrid>
              <a:tr h="95124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СИЛА ТЯЖЕСТИ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ВЕС ТЕЛА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МАССА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1785059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</a:p>
                    <a:p>
                      <a:r>
                        <a:rPr lang="ru-RU" dirty="0" smtClean="0"/>
                        <a:t>2.</a:t>
                      </a:r>
                    </a:p>
                    <a:p>
                      <a:r>
                        <a:rPr lang="ru-RU" dirty="0" smtClean="0"/>
                        <a:t>3.</a:t>
                      </a:r>
                    </a:p>
                    <a:p>
                      <a:r>
                        <a:rPr lang="ru-RU" dirty="0" smtClean="0"/>
                        <a:t>4.</a:t>
                      </a:r>
                    </a:p>
                    <a:p>
                      <a:r>
                        <a:rPr lang="ru-RU" dirty="0" smtClean="0"/>
                        <a:t>5.</a:t>
                      </a:r>
                    </a:p>
                    <a:p>
                      <a:r>
                        <a:rPr lang="ru-RU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638</Words>
  <Application>Microsoft Office PowerPoint</Application>
  <PresentationFormat>Экран (4:3)</PresentationFormat>
  <Paragraphs>111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Вес тела   </vt:lpstr>
      <vt:lpstr>Вопрос</vt:lpstr>
      <vt:lpstr>Повторение пройденного материала</vt:lpstr>
      <vt:lpstr>Древний мыслитель и философ  Китая  Конфуций утверждал, что</vt:lpstr>
      <vt:lpstr>Объяснение</vt:lpstr>
      <vt:lpstr>Вес тела</vt:lpstr>
      <vt:lpstr>Изображение веса тела</vt:lpstr>
      <vt:lpstr>Измерение силы  и веса тела</vt:lpstr>
      <vt:lpstr>Закрепление и первичная проверка знаний</vt:lpstr>
      <vt:lpstr>Проверь себя</vt:lpstr>
      <vt:lpstr>Ответьте на вопросы: </vt:lpstr>
      <vt:lpstr>Итог урока. </vt:lpstr>
      <vt:lpstr>Рефлексия. </vt:lpstr>
      <vt:lpstr>Домашнее задание: §  Упр № </vt:lpstr>
      <vt:lpstr>Конец урока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Сила упругости</dc:title>
  <dc:creator>Admin</dc:creator>
  <cp:lastModifiedBy>Директор</cp:lastModifiedBy>
  <cp:revision>50</cp:revision>
  <dcterms:created xsi:type="dcterms:W3CDTF">2013-12-10T14:23:05Z</dcterms:created>
  <dcterms:modified xsi:type="dcterms:W3CDTF">2015-10-30T07:11:42Z</dcterms:modified>
</cp:coreProperties>
</file>