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4" r:id="rId3"/>
    <p:sldId id="286" r:id="rId4"/>
    <p:sldId id="287" r:id="rId5"/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5" r:id="rId14"/>
    <p:sldId id="264" r:id="rId15"/>
    <p:sldId id="290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91" r:id="rId25"/>
    <p:sldId id="282" r:id="rId26"/>
    <p:sldId id="288" r:id="rId27"/>
    <p:sldId id="280" r:id="rId28"/>
    <p:sldId id="292" r:id="rId29"/>
    <p:sldId id="293" r:id="rId30"/>
    <p:sldId id="289" r:id="rId31"/>
    <p:sldId id="278" r:id="rId32"/>
    <p:sldId id="277" r:id="rId33"/>
    <p:sldId id="276" r:id="rId34"/>
    <p:sldId id="275" r:id="rId35"/>
    <p:sldId id="279" r:id="rId36"/>
    <p:sldId id="283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A9E012-3A93-4AC5-A9D8-5BCC496459F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1E0B83-9B33-43C3-876E-32A362DB8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__11799.mp4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&#1079;&#1088;&#1080;&#1090;&#1077;&#1083;&#1100;&#1085;&#1072;&#1103;%20&#1075;&#1080;&#1084;&#1085;&#1072;&#1089;&#1090;&#1080;&#1082;&#1072;%20&#1087;&#1086;%20&#1040;&#1074;&#1077;&#1090;&#1080;&#1089;&#1086;&#1074;&#1091;.ppt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e16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hyperlink" Target="http://www.pledo.ru/images/Fabrika/tkatckij_tceh_3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chnyafree.ru/upload/iblock/9b9/3375.jp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ch.com.ua/images/articles/6900_006.jp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aily.com.ua/img/200000000000000000000440/200000000000000000000439402.jp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rosfoto.ru/photos/big/0037000/038254_242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1%81%D0%BA%D0%B0%D1%87%D0%B0%D1%82%D1%8C%20%D0%B0%D0%BD%D0%B8%D0%BC%D0%B0%D1%86%D0%B8%D0%B8%20%D0%BC%D0%BE%D0%BB%D0%BD%D0%B8%D0%B8&amp;stype=imag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524328" cy="1340768"/>
          </a:xfrm>
          <a:prstGeom prst="rect">
            <a:avLst/>
          </a:prstGeom>
          <a:noFill/>
        </p:spPr>
      </p:pic>
      <p:pic>
        <p:nvPicPr>
          <p:cNvPr id="15362" name="Picture 2" descr="http://klintsy.ru/foto/bfoto/257_846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3845749" cy="2664296"/>
          </a:xfrm>
          <a:prstGeom prst="rect">
            <a:avLst/>
          </a:prstGeom>
          <a:noFill/>
        </p:spPr>
      </p:pic>
      <p:pic>
        <p:nvPicPr>
          <p:cNvPr id="15364" name="Picture 4" descr="http://go4.imgsmail.ru/imgpreview?key=1338dea3d652f674&amp;mb=imgdb_preview_18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3653678" cy="2736304"/>
          </a:xfrm>
          <a:prstGeom prst="rect">
            <a:avLst/>
          </a:prstGeom>
          <a:noFill/>
        </p:spPr>
      </p:pic>
      <p:pic>
        <p:nvPicPr>
          <p:cNvPr id="15366" name="Picture 6" descr="http://www.klinci.ru/upload/photogall/133483868402914800_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933056"/>
            <a:ext cx="4151784" cy="276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3869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Электризация – это процесс сообщения телу электрического заряда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02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en-US" sz="4900" dirty="0" smtClean="0"/>
              <a:t>q</a:t>
            </a:r>
            <a:r>
              <a:rPr lang="ru-RU" dirty="0" smtClean="0"/>
              <a:t> - электрический заряд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Электрический заряд – это мера свойств заряженных тел взаимодействовать друг с другом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Единица </a:t>
            </a:r>
            <a:r>
              <a:rPr lang="ru-RU" dirty="0" err="1" smtClean="0"/>
              <a:t>эл.заряда</a:t>
            </a:r>
            <a:r>
              <a:rPr lang="ru-RU" dirty="0" smtClean="0"/>
              <a:t> в СИ называется кулоном ( 1 Кл)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/>
          <a:lstStyle/>
          <a:p>
            <a:r>
              <a:rPr lang="ru-RU" dirty="0" smtClean="0"/>
              <a:t>Тело, у которого заряд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q=0                                 </a:t>
            </a:r>
            <a:r>
              <a:rPr lang="en-US" dirty="0" smtClean="0"/>
              <a:t>q</a:t>
            </a:r>
            <a:r>
              <a:rPr lang="ru-RU" dirty="0" smtClean="0"/>
              <a:t>=0</a:t>
            </a:r>
            <a:br>
              <a:rPr lang="ru-RU" dirty="0" smtClean="0"/>
            </a:br>
            <a:r>
              <a:rPr lang="ru-RU" dirty="0" smtClean="0"/>
              <a:t>не заряжено            заряжено</a:t>
            </a:r>
            <a:br>
              <a:rPr lang="ru-RU" dirty="0" smtClean="0"/>
            </a:br>
            <a:r>
              <a:rPr lang="ru-RU" dirty="0" smtClean="0"/>
              <a:t>(нейтрально)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07704" y="2276872"/>
            <a:ext cx="100811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4088" y="2132856"/>
            <a:ext cx="108012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72200" y="2996952"/>
            <a:ext cx="7200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32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Способы электризации тел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20888"/>
            <a:ext cx="7406640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/>
              <a:t> трение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 соприкосновение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 удар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 влияние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Black" pitchFamily="34" charset="0"/>
              </a:rPr>
              <a:t> Особенности процесса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электризации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pPr marL="541782" indent="-514350">
              <a:buFont typeface="+mj-lt"/>
              <a:buAutoNum type="arabicPeriod"/>
            </a:pPr>
            <a:r>
              <a:rPr lang="ru-RU" sz="3200" dirty="0" smtClean="0">
                <a:latin typeface="Arial Black" pitchFamily="34" charset="0"/>
              </a:rPr>
              <a:t> Участвуют оба тел</a:t>
            </a:r>
          </a:p>
          <a:p>
            <a:pPr marL="541782" indent="-514350">
              <a:buFont typeface="+mj-lt"/>
              <a:buAutoNum type="arabicPeriod"/>
            </a:pPr>
            <a:r>
              <a:rPr lang="ru-RU" sz="3200" dirty="0" smtClean="0">
                <a:latin typeface="Arial Black" pitchFamily="34" charset="0"/>
              </a:rPr>
              <a:t> Заряжаются (электризуются) оба тела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123728" y="4077072"/>
          <a:ext cx="2665412" cy="2197100"/>
        </p:xfrm>
        <a:graphic>
          <a:graphicData uri="http://schemas.openxmlformats.org/presentationml/2006/ole">
            <p:oleObj spid="_x0000_s2050" name="Точечный рисунок" r:id="rId3" imgW="2057143" imgH="1695687" progId="PBrush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5219700" y="4149725"/>
          <a:ext cx="2351088" cy="2092325"/>
        </p:xfrm>
        <a:graphic>
          <a:graphicData uri="http://schemas.openxmlformats.org/presentationml/2006/ole">
            <p:oleObj spid="_x0000_s2051" name="Точечный рисунок" r:id="rId4" imgW="1991003" imgH="1771429" progId="PBrush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Опыт 1. Зарядить один султан эбонитовой палочкой, потертой о шерсть, а другой – стеклянной, потертой о шелк.</a:t>
            </a:r>
            <a:br>
              <a:rPr lang="ru-RU" sz="2800" dirty="0" smtClean="0"/>
            </a:br>
            <a:r>
              <a:rPr lang="ru-RU" sz="2800" dirty="0" smtClean="0"/>
              <a:t>Вывод:?</a:t>
            </a:r>
            <a:br>
              <a:rPr lang="ru-RU" sz="2800" dirty="0" smtClean="0"/>
            </a:br>
            <a:r>
              <a:rPr lang="ru-RU" sz="2800" dirty="0" smtClean="0"/>
              <a:t>Опыт 2. Зарядить один и второй султан от эбонитовой палочки.</a:t>
            </a:r>
            <a:br>
              <a:rPr lang="ru-RU" sz="2800" dirty="0" smtClean="0"/>
            </a:br>
            <a:r>
              <a:rPr lang="ru-RU" sz="2800" dirty="0" smtClean="0"/>
              <a:t>Результат:?</a:t>
            </a:r>
            <a:br>
              <a:rPr lang="ru-RU" sz="2800" dirty="0" smtClean="0"/>
            </a:br>
            <a:r>
              <a:rPr lang="ru-RU" sz="2800" dirty="0" smtClean="0"/>
              <a:t>Опыт 3. Зарядить оба султана от стеклянной палочки.</a:t>
            </a:r>
            <a:br>
              <a:rPr lang="ru-RU" sz="2800" dirty="0" smtClean="0"/>
            </a:br>
            <a:r>
              <a:rPr lang="ru-RU" sz="2800" dirty="0" smtClean="0"/>
              <a:t>Вывод:?</a:t>
            </a:r>
            <a:br>
              <a:rPr lang="ru-RU" sz="2800" dirty="0" smtClean="0"/>
            </a:br>
            <a:r>
              <a:rPr lang="ru-RU" sz="2800" dirty="0" smtClean="0">
                <a:hlinkClick r:id="rId2" action="ppaction://hlinkfile"/>
              </a:rPr>
              <a:t>Опыт 4.Шарик, потертый о шерсть и струйка воды.</a:t>
            </a:r>
            <a:br>
              <a:rPr lang="ru-RU" sz="2800" dirty="0" smtClean="0">
                <a:hlinkClick r:id="rId2" action="ppaction://hlinkfile"/>
              </a:rPr>
            </a:br>
            <a:r>
              <a:rPr lang="ru-RU" sz="2800" dirty="0" smtClean="0"/>
              <a:t>Вывод:?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                                 Французский физик Шарль </a:t>
            </a:r>
            <a:r>
              <a:rPr lang="ru-RU" sz="2200" dirty="0" err="1" smtClean="0"/>
              <a:t>Дюфе</a:t>
            </a:r>
            <a:r>
              <a:rPr lang="ru-RU" sz="2200" dirty="0" smtClean="0"/>
              <a:t> в 1730 г.</a:t>
            </a:r>
            <a:br>
              <a:rPr lang="ru-RU" sz="2200" dirty="0" smtClean="0"/>
            </a:br>
            <a:r>
              <a:rPr lang="ru-RU" sz="2200" dirty="0" smtClean="0"/>
              <a:t>                                   изучил взаимодействие наэлектризован</a:t>
            </a:r>
            <a:br>
              <a:rPr lang="ru-RU" sz="2200" dirty="0" smtClean="0"/>
            </a:br>
            <a:r>
              <a:rPr lang="ru-RU" sz="2200" dirty="0" smtClean="0"/>
              <a:t>                                   </a:t>
            </a:r>
            <a:r>
              <a:rPr lang="ru-RU" sz="2200" dirty="0" err="1" smtClean="0"/>
              <a:t>ных</a:t>
            </a:r>
            <a:r>
              <a:rPr lang="ru-RU" sz="2200" dirty="0" smtClean="0"/>
              <a:t> тел. Он впервые заметил, что натер-</a:t>
            </a:r>
            <a:br>
              <a:rPr lang="ru-RU" sz="2200" dirty="0" smtClean="0"/>
            </a:br>
            <a:r>
              <a:rPr lang="ru-RU" sz="2200" dirty="0" smtClean="0"/>
              <a:t>                                   </a:t>
            </a:r>
            <a:r>
              <a:rPr lang="ru-RU" sz="2200" dirty="0" err="1" smtClean="0"/>
              <a:t>тые</a:t>
            </a:r>
            <a:r>
              <a:rPr lang="ru-RU" sz="2200" dirty="0" smtClean="0"/>
              <a:t> шелком стеклянные палочки </a:t>
            </a:r>
            <a:r>
              <a:rPr lang="ru-RU" sz="2200" dirty="0" err="1" smtClean="0"/>
              <a:t>отталки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</a:t>
            </a:r>
            <a:r>
              <a:rPr lang="ru-RU" sz="2200" dirty="0" err="1" smtClean="0"/>
              <a:t>ваются</a:t>
            </a:r>
            <a:r>
              <a:rPr lang="ru-RU" sz="2200" dirty="0" smtClean="0"/>
              <a:t> друг от друга, а к эбонитовой</a:t>
            </a:r>
            <a:br>
              <a:rPr lang="ru-RU" sz="2200" dirty="0" smtClean="0"/>
            </a:br>
            <a:r>
              <a:rPr lang="ru-RU" sz="2200" dirty="0" smtClean="0"/>
              <a:t>                                   палочке притягиваются. </a:t>
            </a:r>
            <a:br>
              <a:rPr lang="ru-RU" sz="2200" dirty="0" smtClean="0"/>
            </a:br>
            <a:r>
              <a:rPr lang="ru-RU" sz="2200" dirty="0" smtClean="0"/>
              <a:t>                                 Заряд стеклянной палочки - «стеклянное» </a:t>
            </a:r>
            <a:br>
              <a:rPr lang="ru-RU" sz="2200" dirty="0" smtClean="0"/>
            </a:br>
            <a:r>
              <a:rPr lang="ru-RU" sz="2200" dirty="0" smtClean="0"/>
              <a:t>                                 электричество .</a:t>
            </a:r>
            <a:br>
              <a:rPr lang="ru-RU" sz="2200" dirty="0" smtClean="0"/>
            </a:br>
            <a:r>
              <a:rPr lang="ru-RU" sz="2200" dirty="0" smtClean="0"/>
              <a:t> Заряд эбонитовой палочки – «смоляное»</a:t>
            </a:r>
            <a:br>
              <a:rPr lang="ru-RU" sz="2200" dirty="0" smtClean="0"/>
            </a:br>
            <a:r>
              <a:rPr lang="ru-RU" sz="2200" dirty="0" smtClean="0"/>
              <a:t>электричество                     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Американский  физик и политически </a:t>
            </a:r>
            <a:r>
              <a:rPr lang="ru-RU" sz="2200" dirty="0" err="1" smtClean="0"/>
              <a:t>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деятель </a:t>
            </a:r>
            <a:r>
              <a:rPr lang="ru-RU" sz="2200" dirty="0" err="1" smtClean="0"/>
              <a:t>Бенджамин</a:t>
            </a:r>
            <a:r>
              <a:rPr lang="ru-RU" sz="2200" dirty="0" smtClean="0"/>
              <a:t> Франклин  в 1778 г.</a:t>
            </a:r>
            <a:br>
              <a:rPr lang="ru-RU" sz="2200" dirty="0" smtClean="0"/>
            </a:br>
            <a:r>
              <a:rPr lang="ru-RU" sz="2200" dirty="0" smtClean="0"/>
              <a:t>изменил понятие «стеклянное» </a:t>
            </a:r>
            <a:r>
              <a:rPr lang="ru-RU" sz="2200" dirty="0" err="1" smtClean="0"/>
              <a:t>электри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чество</a:t>
            </a:r>
            <a:r>
              <a:rPr lang="ru-RU" sz="2200" dirty="0" smtClean="0"/>
              <a:t> на положительное, а « смоляное» </a:t>
            </a:r>
            <a:br>
              <a:rPr lang="ru-RU" sz="2200" dirty="0" smtClean="0"/>
            </a:br>
            <a:r>
              <a:rPr lang="ru-RU" sz="2200" dirty="0" smtClean="0"/>
              <a:t>назвал отрицательным электричеством.</a:t>
            </a:r>
            <a:endParaRPr lang="ru-RU" sz="2200" dirty="0"/>
          </a:p>
        </p:txBody>
      </p:sp>
      <p:pic>
        <p:nvPicPr>
          <p:cNvPr id="3" name="Picture 5" descr="ученые физики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1944216" cy="31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ученые физики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36038"/>
            <a:ext cx="1973997" cy="324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388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      Два рода зарядов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2800" dirty="0" smtClean="0">
                <a:latin typeface="Arial Black" pitchFamily="34" charset="0"/>
              </a:rPr>
              <a:t>положительный</a:t>
            </a:r>
            <a:r>
              <a:rPr lang="ru-RU" sz="32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отрицательный</a:t>
            </a: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4400" b="1" dirty="0" smtClean="0">
                <a:solidFill>
                  <a:schemeClr val="accent2"/>
                </a:solidFill>
              </a:rPr>
              <a:t>     </a:t>
            </a:r>
            <a:r>
              <a:rPr lang="ru-RU" sz="3200" b="1" dirty="0" smtClean="0">
                <a:solidFill>
                  <a:schemeClr val="accent2"/>
                </a:solidFill>
              </a:rPr>
              <a:t>                                            (</a:t>
            </a:r>
            <a:r>
              <a:rPr lang="ru-RU" sz="3200" b="1" dirty="0" err="1" smtClean="0">
                <a:solidFill>
                  <a:schemeClr val="accent2"/>
                </a:solidFill>
              </a:rPr>
              <a:t>эбонит+шерсть</a:t>
            </a:r>
            <a:r>
              <a:rPr lang="ru-RU" sz="3200" b="1" dirty="0" smtClean="0">
                <a:solidFill>
                  <a:schemeClr val="accent2"/>
                </a:solidFill>
              </a:rPr>
              <a:t>)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     (</a:t>
            </a:r>
            <a:r>
              <a:rPr lang="ru-RU" sz="3200" b="1" dirty="0" err="1" smtClean="0">
                <a:solidFill>
                  <a:schemeClr val="accent2"/>
                </a:solidFill>
              </a:rPr>
              <a:t>стекло+шелк</a:t>
            </a:r>
            <a:r>
              <a:rPr lang="ru-RU" sz="3200" b="1" dirty="0" smtClean="0">
                <a:solidFill>
                  <a:schemeClr val="accent2"/>
                </a:solidFill>
              </a:rPr>
              <a:t>)               (</a:t>
            </a:r>
            <a:r>
              <a:rPr lang="ru-RU" sz="3200" b="1" dirty="0" err="1" smtClean="0">
                <a:solidFill>
                  <a:schemeClr val="accent2"/>
                </a:solidFill>
              </a:rPr>
              <a:t>янтарь+шерсть</a:t>
            </a:r>
            <a:r>
              <a:rPr lang="ru-RU" sz="3200" b="1" dirty="0" smtClean="0">
                <a:solidFill>
                  <a:schemeClr val="accent2"/>
                </a:solidFill>
              </a:rPr>
              <a:t>)                          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                                                   (</a:t>
            </a:r>
            <a:r>
              <a:rPr lang="ru-RU" sz="3200" b="1" dirty="0" err="1" smtClean="0">
                <a:solidFill>
                  <a:schemeClr val="accent2"/>
                </a:solidFill>
              </a:rPr>
              <a:t>резина+шерсть</a:t>
            </a:r>
            <a:r>
              <a:rPr lang="ru-RU" sz="3200" b="1" dirty="0" smtClean="0">
                <a:solidFill>
                  <a:schemeClr val="accent2"/>
                </a:solidFill>
              </a:rPr>
              <a:t>)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1907704" y="3501008"/>
          <a:ext cx="2657475" cy="2419350"/>
        </p:xfrm>
        <a:graphic>
          <a:graphicData uri="http://schemas.openxmlformats.org/presentationml/2006/ole">
            <p:oleObj spid="_x0000_s3074" name="Точечный рисунок" r:id="rId3" imgW="2657846" imgH="2419048" progId="PBrush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5508104" y="3859567"/>
          <a:ext cx="2304256" cy="1999896"/>
        </p:xfrm>
        <a:graphic>
          <a:graphicData uri="http://schemas.openxmlformats.org/presentationml/2006/ole">
            <p:oleObj spid="_x0000_s3075" name="Точечный рисунок" r:id="rId4" imgW="2800741" imgH="2429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Опорный конспект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Электризация </a:t>
            </a:r>
            <a:r>
              <a:rPr lang="ru-RU" sz="2000" dirty="0" smtClean="0">
                <a:latin typeface="Arial Black" pitchFamily="34" charset="0"/>
              </a:rPr>
              <a:t>– процесс сообщения телу электрического заряда.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 q</a:t>
            </a:r>
            <a:r>
              <a:rPr lang="ru-RU" sz="2000" dirty="0" smtClean="0">
                <a:latin typeface="Arial Black" pitchFamily="34" charset="0"/>
              </a:rPr>
              <a:t> - электрический заряд. Измеряется в Кулонах ( 1 Кл)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           Способы электризации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трение</a:t>
            </a:r>
            <a:r>
              <a:rPr lang="ru-RU" dirty="0" smtClean="0"/>
              <a:t>      </a:t>
            </a:r>
            <a:r>
              <a:rPr lang="ru-RU" sz="2000" dirty="0" smtClean="0"/>
              <a:t>соприкосновение               удар                  влияние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Два рода зарядов</a:t>
            </a:r>
            <a:r>
              <a:rPr lang="ru-RU" sz="2000" dirty="0" smtClean="0"/>
              <a:t>: </a:t>
            </a:r>
            <a:r>
              <a:rPr lang="ru-RU" sz="2200" dirty="0" smtClean="0"/>
              <a:t>положительный и отрицательный заряд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Стеклянная палочка – положительный заряд</a:t>
            </a:r>
            <a:br>
              <a:rPr lang="ru-RU" sz="2000" dirty="0" smtClean="0"/>
            </a:br>
            <a:r>
              <a:rPr lang="ru-RU" sz="2000" dirty="0" smtClean="0"/>
              <a:t>Эбонитовая палочка – отрицательный заряд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Arial Black" pitchFamily="34" charset="0"/>
              </a:rPr>
              <a:t>                        Взаимодействие зарядов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отталкиваются     притягиваются         отталкиваются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07704" y="530120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530120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83968" y="530120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36096" y="530120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12360" y="537321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876256" y="537321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3347864" y="551723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flipH="1">
            <a:off x="1547664" y="551723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6"/>
          </p:cNvCxnSpPr>
          <p:nvPr/>
        </p:nvCxnSpPr>
        <p:spPr>
          <a:xfrm>
            <a:off x="4788024" y="5517232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5292080" y="5517232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316416" y="558924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</p:cNvCxnSpPr>
          <p:nvPr/>
        </p:nvCxnSpPr>
        <p:spPr>
          <a:xfrm flipH="1">
            <a:off x="6444208" y="558924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267744" y="2420888"/>
            <a:ext cx="136815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68144" y="2492896"/>
            <a:ext cx="115212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67944" y="242088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364088" y="242088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531492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Решение задач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1.Как заряжена гильза 1, если гильза 2 заряжена положительно?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2. Как заряжена гильза 2, если гильза 1 заряжена отрицательно?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696" y="393305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907704" y="3933056"/>
            <a:ext cx="50405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71800" y="3933056"/>
            <a:ext cx="43204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63688" y="479715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79715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76056" y="40050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92080" y="4005064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40152" y="4005064"/>
            <a:ext cx="21602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36096" y="479715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479715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презентация\картинки\miele_41421223_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18303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Павел\Desktop\презентация\картинки\lamp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448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авел\Desktop\презентация\картинки\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77072"/>
            <a:ext cx="293528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Павел\Desktop\презентация\картинки\Utu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37112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Павел\Desktop\презентация\картинки\f_4e5e0d745de15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08920"/>
            <a:ext cx="23764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-171400"/>
            <a:ext cx="7450138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234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Решите  задачу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Три пары легких шариков подвешены на нитях. Какая пара шариков (первая, вторая, третья):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не заряжена;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имеет одноименные заряды;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в) имеет разноименные заряды;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1                      2                  3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79712" y="45811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11960" y="458112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72200" y="465313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979712" y="4581128"/>
            <a:ext cx="36004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4581128"/>
            <a:ext cx="36004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3968" y="4581128"/>
            <a:ext cx="43204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26" idx="0"/>
          </p:cNvCxnSpPr>
          <p:nvPr/>
        </p:nvCxnSpPr>
        <p:spPr>
          <a:xfrm flipH="1">
            <a:off x="5328084" y="4581128"/>
            <a:ext cx="25202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88224" y="46531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64288" y="46531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flipH="1">
            <a:off x="1763688" y="5445224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H="1">
            <a:off x="2843808" y="5445224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>
            <a:off x="4499992" y="55172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flipH="1">
            <a:off x="5076056" y="55172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flipH="1">
            <a:off x="6372200" y="5445224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flipH="1">
            <a:off x="6948264" y="5445224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154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Решите задачу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Какой заряд имеет наэлектризованная палочка, поднесенная к гильзе?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314096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83968" y="314096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0232" y="32129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140968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2" y="3140968"/>
            <a:ext cx="36004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092280" y="3212976"/>
            <a:ext cx="2160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39752" y="4005064"/>
            <a:ext cx="3600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005064"/>
            <a:ext cx="3600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4005064"/>
            <a:ext cx="3600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458966">
            <a:off x="2915816" y="5013176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523106">
            <a:off x="5220072" y="5013176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371872">
            <a:off x="7596336" y="5013176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628800"/>
            <a:ext cx="7498080" cy="4536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1.Процесс сообщения телу электрического заряда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2. При электризации тело получает …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3. Произошло от слова янтарь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4. Автор термина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электрические вещества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5.Американский ученый и политик, применивший термины положительные и отрицательные заряды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6.Великий русский ученый, исследовавший атмосферное электричество;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7. Французский физик, впервые изучивший взаимодействие одноименных и разноименных зарядов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90872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7667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908720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90872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90872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908720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1340768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1340768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1340768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1340768"/>
            <a:ext cx="432048" cy="44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1340768"/>
            <a:ext cx="4404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1340768"/>
            <a:ext cx="44043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3333</a:t>
            </a:r>
            <a:br>
              <a:rPr lang="ru-RU" dirty="0" smtClean="0"/>
            </a:br>
            <a:r>
              <a:rPr lang="ru-RU" dirty="0" smtClean="0"/>
              <a:t>3333444444444444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88624" y="1340768"/>
            <a:ext cx="4404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00192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2240" y="1340768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79712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411760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843808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07904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39952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1772816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47664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979712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11760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43808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75856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707904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39952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2204864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547664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979712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411760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43808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75856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707904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139952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979712" y="306896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547664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1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547664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2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547664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547664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4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547664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5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1547664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6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47664" y="306896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572000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411760" y="306896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43808" y="306896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4766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7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004048" y="2636912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632303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9A009A"/>
                </a:solidFill>
              </a:rPr>
              <a:t>                                             А ЗНАЕТЕ ЛИ ВЫ…</a:t>
            </a:r>
            <a:br>
              <a:rPr lang="ru-RU" sz="2200" dirty="0" smtClean="0">
                <a:solidFill>
                  <a:srgbClr val="9A009A"/>
                </a:solidFill>
              </a:rPr>
            </a:br>
            <a:r>
              <a:rPr lang="ru-RU" sz="2200" dirty="0" smtClean="0">
                <a:solidFill>
                  <a:srgbClr val="9A009A"/>
                </a:solidFill>
              </a:rPr>
              <a:t/>
            </a:r>
            <a:br>
              <a:rPr lang="ru-RU" sz="2200" dirty="0" smtClean="0">
                <a:solidFill>
                  <a:srgbClr val="9A009A"/>
                </a:solidFill>
              </a:rPr>
            </a:br>
            <a:r>
              <a:rPr lang="ru-RU" sz="2200" dirty="0" smtClean="0">
                <a:solidFill>
                  <a:srgbClr val="9A009A"/>
                </a:solidFill>
              </a:rPr>
              <a:t> …в XVIII веке устраивали светские забавы – электризовали людей, растения и домашних животных, при помощи электрической искры поджигали спирт и т.д.</a:t>
            </a:r>
            <a:br>
              <a:rPr lang="ru-RU" sz="2200" dirty="0" smtClean="0">
                <a:solidFill>
                  <a:srgbClr val="9A009A"/>
                </a:solidFill>
              </a:rPr>
            </a:br>
            <a:r>
              <a:rPr lang="ru-RU" sz="4400" dirty="0" smtClean="0">
                <a:solidFill>
                  <a:srgbClr val="9A009A"/>
                </a:solidFill>
              </a:rPr>
              <a:t/>
            </a:r>
            <a:br>
              <a:rPr lang="ru-RU" sz="4400" dirty="0" smtClean="0">
                <a:solidFill>
                  <a:srgbClr val="9A009A"/>
                </a:solidFill>
              </a:rPr>
            </a:br>
            <a:r>
              <a:rPr lang="ru-RU" sz="2200" dirty="0" smtClean="0">
                <a:solidFill>
                  <a:srgbClr val="220298"/>
                </a:solidFill>
              </a:rPr>
              <a:t>... электризация тел нам хорошо знакома в быту. По ее вине несказанно быстро притягивают пыль полированная мебель и ковры-паласы, липнут к телу синтетические рубашки и платья, "искрят" кофты и свитера.</a:t>
            </a:r>
            <a:br>
              <a:rPr lang="ru-RU" sz="2200" dirty="0" smtClean="0">
                <a:solidFill>
                  <a:srgbClr val="220298"/>
                </a:solidFill>
              </a:rPr>
            </a:br>
            <a:r>
              <a:rPr lang="ru-RU" sz="4400" dirty="0" smtClean="0">
                <a:solidFill>
                  <a:srgbClr val="220298"/>
                </a:solidFill>
              </a:rPr>
              <a:t/>
            </a:r>
            <a:br>
              <a:rPr lang="ru-RU" sz="4400" dirty="0" smtClean="0">
                <a:solidFill>
                  <a:srgbClr val="220298"/>
                </a:solidFill>
              </a:rPr>
            </a:br>
            <a:r>
              <a:rPr lang="ru-RU" sz="2200" dirty="0" smtClean="0">
                <a:solidFill>
                  <a:srgbClr val="9A009A"/>
                </a:solidFill>
              </a:rPr>
              <a:t>... электризации поддаются все тела: большие и маленькие, твердые, жидкие и газообразные (вспомните грозовые тучи).</a:t>
            </a:r>
            <a:br>
              <a:rPr lang="ru-RU" sz="2200" dirty="0" smtClean="0">
                <a:solidFill>
                  <a:srgbClr val="9A009A"/>
                </a:solidFill>
              </a:rPr>
            </a:br>
            <a:r>
              <a:rPr lang="ru-RU" sz="2200" dirty="0" smtClean="0">
                <a:solidFill>
                  <a:srgbClr val="9A009A"/>
                </a:solidFill>
              </a:rPr>
              <a:t/>
            </a:r>
            <a:br>
              <a:rPr lang="ru-RU" sz="2200" dirty="0" smtClean="0">
                <a:solidFill>
                  <a:srgbClr val="9A009A"/>
                </a:solidFill>
              </a:rPr>
            </a:br>
            <a:r>
              <a:rPr lang="ru-RU" sz="2200" dirty="0" smtClean="0">
                <a:solidFill>
                  <a:srgbClr val="220298"/>
                </a:solidFill>
              </a:rPr>
              <a:t>... в 1700 г. англичанину </a:t>
            </a:r>
            <a:r>
              <a:rPr lang="ru-RU" sz="2200" dirty="0" err="1" smtClean="0">
                <a:solidFill>
                  <a:srgbClr val="220298"/>
                </a:solidFill>
              </a:rPr>
              <a:t>Уоллу</a:t>
            </a:r>
            <a:r>
              <a:rPr lang="ru-RU" sz="2200" dirty="0" smtClean="0">
                <a:solidFill>
                  <a:srgbClr val="220298"/>
                </a:solidFill>
              </a:rPr>
              <a:t> впервые удалось получить электрическую искру, с треском проскочившую между куском янтаря и пальцем экспериментатора.</a:t>
            </a:r>
            <a:r>
              <a:rPr lang="ru-RU" sz="4400" dirty="0" smtClean="0">
                <a:solidFill>
                  <a:srgbClr val="220298"/>
                </a:solidFill>
              </a:rPr>
              <a:t/>
            </a:r>
            <a:br>
              <a:rPr lang="ru-RU" sz="4400" dirty="0" smtClean="0">
                <a:solidFill>
                  <a:srgbClr val="220298"/>
                </a:solidFill>
              </a:rPr>
            </a:br>
            <a:r>
              <a:rPr lang="ru-RU" sz="4400" dirty="0" smtClean="0">
                <a:solidFill>
                  <a:srgbClr val="220298"/>
                </a:solidFill>
              </a:rPr>
              <a:t/>
            </a:r>
            <a:br>
              <a:rPr lang="ru-RU" sz="4400" dirty="0" smtClean="0">
                <a:solidFill>
                  <a:srgbClr val="220298"/>
                </a:solidFill>
              </a:rPr>
            </a:br>
            <a:r>
              <a:rPr lang="ru-RU" sz="2200" dirty="0" smtClean="0">
                <a:solidFill>
                  <a:srgbClr val="9A009A"/>
                </a:solidFill>
              </a:rPr>
              <a:t>... если опыты с расческой или янтарем проводить в темноте и тишине, то можно легко заметить маленькие искорки и даже услышать их треск. Различные искровые явления мы относим к явлениям электрическим. Вот почему электричество назвали янтарным именем.</a:t>
            </a:r>
            <a:br>
              <a:rPr lang="ru-RU" sz="2200" dirty="0" smtClean="0">
                <a:solidFill>
                  <a:srgbClr val="9A009A"/>
                </a:solidFill>
              </a:rPr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Физкультминутка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5029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Гимнастика для укрепления глазных мышц</a:t>
            </a:r>
            <a:endParaRPr lang="ru-RU" sz="2000" dirty="0"/>
          </a:p>
        </p:txBody>
      </p:sp>
      <p:pic>
        <p:nvPicPr>
          <p:cNvPr id="5" name="Picture 4" descr="165нег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39560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589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Задачи на смекалку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Генеральная уборка в разгаре. Вымыв пол, Шерлок Холмс взялся за мебель. Полированные поверхности кухонных шкафов и полок он энергично протирал сухой тряпкой из  синтетической ткани, а окрашенные краской – сырой. Почему он по разному относился к своей мебели?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Если вынуть один  капроновый чулок из другого и держать каждый в руке на воздухе, то они расширяются. Почему?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Ответы к тесту по теме</a:t>
            </a:r>
            <a:br>
              <a:rPr lang="ru-RU" sz="3600" dirty="0" smtClean="0"/>
            </a:br>
            <a:r>
              <a:rPr lang="ru-RU" sz="3600" dirty="0" smtClean="0"/>
              <a:t>«Электризация тел. Взаимодействие тел. Два рода зарядов.»</a:t>
            </a:r>
            <a:br>
              <a:rPr lang="ru-RU" sz="3600" dirty="0" smtClean="0"/>
            </a:br>
            <a:r>
              <a:rPr lang="ru-RU" sz="3600" dirty="0" smtClean="0">
                <a:latin typeface="Arial Black" pitchFamily="34" charset="0"/>
              </a:rPr>
              <a:t>1 – г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2 – в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 – г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4 – в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5 – б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6 – а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7 – в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8 - 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800" dirty="0" smtClean="0"/>
              <a:t>Явления являющиеся следствием  электризации</a:t>
            </a:r>
            <a:endParaRPr lang="ru-RU" sz="2800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4" y="1196752"/>
            <a:ext cx="3673549" cy="5391993"/>
          </a:xfrm>
          <a:noFill/>
        </p:spPr>
      </p:pic>
      <p:pic>
        <p:nvPicPr>
          <p:cNvPr id="5" name="Picture 4" descr="сиян поллярно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_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5814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 </a:t>
            </a:r>
            <a:r>
              <a:rPr lang="ru-RU" dirty="0" smtClean="0"/>
              <a:t>знаете ли вы?</a:t>
            </a:r>
            <a:br>
              <a:rPr lang="ru-RU" dirty="0" smtClean="0"/>
            </a:br>
            <a:r>
              <a:rPr lang="ru-RU" sz="2000" dirty="0" smtClean="0"/>
              <a:t>Сколько молний ежесекундно вонзается в землю?</a:t>
            </a:r>
            <a:br>
              <a:rPr lang="ru-RU" sz="2000" dirty="0" smtClean="0"/>
            </a:br>
            <a:r>
              <a:rPr lang="ru-RU" sz="2000" dirty="0" smtClean="0"/>
              <a:t>Над нашей планетой беспрерывно сверкают грозы. Ежедневно их бушует 44 тысячи и каждую секунду в землю вонзается свыше 100 молний. Наиболее грозовым местом является город Багор на острове Ява к югу от столицы Индонезии Джакарты. Здесь молнии сверкают 322 дня в году.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Очень опасным считается ущелье </a:t>
            </a:r>
            <a:r>
              <a:rPr lang="ru-RU" sz="2000" dirty="0" err="1" smtClean="0"/>
              <a:t>Ужмурис</a:t>
            </a:r>
            <a:r>
              <a:rPr lang="ru-RU" sz="2000" dirty="0" smtClean="0"/>
              <a:t> </a:t>
            </a:r>
            <a:r>
              <a:rPr lang="ru-RU" sz="2000" dirty="0" err="1" smtClean="0"/>
              <a:t>Хеви</a:t>
            </a:r>
            <a:r>
              <a:rPr lang="ru-RU" sz="2000" dirty="0" smtClean="0"/>
              <a:t> («Нечистая сила») в Северной Грузии. У человека попавшего сюда, после грозы начинается лихорадка, поднимается температура. Почему?</a:t>
            </a:r>
            <a:br>
              <a:rPr lang="ru-RU" sz="2000" dirty="0" smtClean="0"/>
            </a:br>
            <a:r>
              <a:rPr lang="ru-RU" sz="2000" dirty="0" smtClean="0"/>
              <a:t>Во время грозы в ущелье аккумулируется электричество в таком большом количестве, что заряжает все живое. Чтобы </a:t>
            </a:r>
            <a:r>
              <a:rPr lang="ru-RU" sz="2000" dirty="0" err="1" smtClean="0"/>
              <a:t>састи</a:t>
            </a:r>
            <a:r>
              <a:rPr lang="ru-RU" sz="2000" dirty="0" smtClean="0"/>
              <a:t> пострадавшего, необходимо своевременно его разрядить при помощи металлических предметов.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жителях селения </a:t>
            </a:r>
            <a:r>
              <a:rPr lang="ru-RU" sz="2000" dirty="0" err="1" smtClean="0"/>
              <a:t>Оравикоски</a:t>
            </a:r>
            <a:r>
              <a:rPr lang="ru-RU" sz="2000" dirty="0" smtClean="0"/>
              <a:t> в Финляндии можно без преувеличения сказать, что они живут среди молний. Почему?</a:t>
            </a:r>
            <a:br>
              <a:rPr lang="ru-RU" sz="2000" dirty="0" smtClean="0"/>
            </a:br>
            <a:r>
              <a:rPr lang="ru-RU" sz="2000" dirty="0" smtClean="0"/>
              <a:t>В 1987 году здесь был установлен своеобразный мировой рекорд: 2276 молний, которые разрядились в землю.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306808"/>
          </a:xfrm>
        </p:spPr>
        <p:txBody>
          <a:bodyPr>
            <a:normAutofit/>
          </a:bodyPr>
          <a:lstStyle/>
          <a:p>
            <a:pPr marL="342900" indent="-341313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4400" b="1" dirty="0" smtClean="0">
                <a:solidFill>
                  <a:srgbClr val="E46C0A"/>
                </a:solidFill>
                <a:latin typeface="Calibri" charset="0"/>
              </a:rPr>
              <a:t/>
            </a:r>
            <a:br>
              <a:rPr lang="ru-RU" sz="4400" b="1" dirty="0" smtClean="0">
                <a:solidFill>
                  <a:srgbClr val="E46C0A"/>
                </a:solidFill>
                <a:latin typeface="Calibri" charset="0"/>
              </a:rPr>
            </a:br>
            <a:r>
              <a:rPr lang="ru-RU" sz="4400" b="1" dirty="0" smtClean="0">
                <a:solidFill>
                  <a:srgbClr val="E46C0A"/>
                </a:solidFill>
                <a:latin typeface="Calibri" charset="0"/>
              </a:rPr>
              <a:t>Человек не может изменить законы природы, но он может познать их, а затем </a:t>
            </a:r>
            <a:br>
              <a:rPr lang="ru-RU" sz="4400" b="1" dirty="0" smtClean="0">
                <a:solidFill>
                  <a:srgbClr val="E46C0A"/>
                </a:solidFill>
                <a:latin typeface="Calibri" charset="0"/>
              </a:rPr>
            </a:br>
            <a:r>
              <a:rPr lang="ru-RU" sz="4400" b="1" dirty="0" smtClean="0">
                <a:solidFill>
                  <a:srgbClr val="E46C0A"/>
                </a:solidFill>
                <a:latin typeface="Calibri" charset="0"/>
              </a:rPr>
              <a:t>использовать себе во благо.</a:t>
            </a:r>
            <a:endParaRPr lang="ru-RU" sz="4400" b="1" dirty="0">
              <a:solidFill>
                <a:srgbClr val="E46C0A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презентация\картинки\000rx3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425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Павел\Desktop\презентация\картинки\Motors01C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81128"/>
            <a:ext cx="18938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Павел\Desktop\презентация\картинки\3634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243513"/>
            <a:ext cx="22971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Павел\Desktop\презентация\картинки\000645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32400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Павел\Desktop\презентация\картинки\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08720"/>
            <a:ext cx="2520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Павел\Desktop\презентация\картинки\andr41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501008"/>
            <a:ext cx="23764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Павел\Desktop\презентация\картинки\IMG_0202_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636912"/>
            <a:ext cx="24717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2" y="-243408"/>
            <a:ext cx="8358188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2348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</a:t>
            </a:r>
            <a:br>
              <a:rPr lang="ru-RU" dirty="0" smtClean="0"/>
            </a:br>
            <a:r>
              <a:rPr lang="ru-RU" dirty="0" smtClean="0"/>
              <a:t> явления</a:t>
            </a:r>
            <a:br>
              <a:rPr lang="ru-RU" dirty="0" smtClean="0"/>
            </a:br>
            <a:r>
              <a:rPr lang="ru-RU" dirty="0" smtClean="0"/>
              <a:t>электризации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750"/>
            <a:ext cx="3228478" cy="2598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45024"/>
            <a:ext cx="3315935" cy="22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9" descr="Картинка 42 из 6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3883919" cy="291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2800" dirty="0" smtClean="0"/>
              <a:t>Электризация используется в хлебовыпечке</a:t>
            </a:r>
            <a:endParaRPr lang="ru-RU" sz="2800" dirty="0"/>
          </a:p>
        </p:txBody>
      </p:sp>
      <p:sp>
        <p:nvSpPr>
          <p:cNvPr id="37891" name="Содержимое 6"/>
          <p:cNvSpPr>
            <a:spLocks noGrp="1"/>
          </p:cNvSpPr>
          <p:nvPr>
            <p:ph idx="1"/>
          </p:nvPr>
        </p:nvSpPr>
        <p:spPr>
          <a:xfrm>
            <a:off x="1115615" y="1571625"/>
            <a:ext cx="7785497" cy="4525963"/>
          </a:xfrm>
        </p:spPr>
        <p:txBody>
          <a:bodyPr/>
          <a:lstStyle/>
          <a:p>
            <a:r>
              <a:rPr lang="kk-KZ" sz="2000" dirty="0" smtClean="0"/>
              <a:t>Разными зарядами электризуется </a:t>
            </a:r>
          </a:p>
          <a:p>
            <a:pPr>
              <a:buNone/>
            </a:pPr>
            <a:r>
              <a:rPr lang="kk-KZ" sz="2000" dirty="0" smtClean="0"/>
              <a:t>крупинки муки и капельки воды и </a:t>
            </a:r>
          </a:p>
          <a:p>
            <a:pPr>
              <a:buFont typeface="Wingdings 2" pitchFamily="18" charset="2"/>
              <a:buNone/>
            </a:pPr>
            <a:r>
              <a:rPr lang="kk-KZ" sz="2000" dirty="0" smtClean="0"/>
              <a:t>присмешивании образуется </a:t>
            </a:r>
          </a:p>
          <a:p>
            <a:pPr>
              <a:buFont typeface="Wingdings 2" pitchFamily="18" charset="2"/>
              <a:buNone/>
            </a:pPr>
            <a:r>
              <a:rPr lang="kk-KZ" sz="2000" dirty="0" smtClean="0"/>
              <a:t>однородное тесто</a:t>
            </a:r>
            <a:endParaRPr lang="ru-RU" sz="2000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58199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Картинка 6 из 22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7"/>
            <a:ext cx="406787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копчение</a:t>
            </a:r>
            <a:endParaRPr lang="ru-RU" dirty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2924944"/>
            <a:ext cx="2664296" cy="3446509"/>
          </a:xfrm>
          <a:noFill/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1187624" y="1124745"/>
            <a:ext cx="410445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i="1" dirty="0"/>
              <a:t>для копчения рыбы на рыбокомбинатах – в специальных </a:t>
            </a:r>
            <a:r>
              <a:rPr lang="ru-RU" sz="2600" i="1" dirty="0" err="1"/>
              <a:t>электрокамерах</a:t>
            </a:r>
            <a:r>
              <a:rPr lang="ru-RU" sz="2600" i="1" dirty="0"/>
              <a:t>, где движется конвейер с рыбой, заряженной положительным зарядом, а электроды заряжены отрицательно. Копчение таким методом происходит в десятки раз </a:t>
            </a:r>
            <a:r>
              <a:rPr lang="ru-RU" sz="2600" i="1" dirty="0" smtClean="0"/>
              <a:t>быстрее</a:t>
            </a:r>
            <a:endParaRPr lang="ru-RU" sz="2600" i="1" dirty="0"/>
          </a:p>
        </p:txBody>
      </p:sp>
      <p:pic>
        <p:nvPicPr>
          <p:cNvPr id="5" name="Picture 7" descr="Картинка 1 из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3497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23011" cy="21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/>
              <a:t>Окрашивание машин</a:t>
            </a:r>
            <a:endParaRPr lang="ru-RU" dirty="0"/>
          </a:p>
        </p:txBody>
      </p:sp>
      <p:sp>
        <p:nvSpPr>
          <p:cNvPr id="3584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50"/>
          </a:xfrm>
        </p:spPr>
        <p:txBody>
          <a:bodyPr/>
          <a:lstStyle/>
          <a:p>
            <a:pPr eaLnBrk="1" hangingPunct="1"/>
            <a:r>
              <a:rPr lang="kk-KZ" dirty="0" smtClean="0"/>
              <a:t>     Увелечение производительности труда,   </a:t>
            </a:r>
          </a:p>
          <a:p>
            <a:pPr eaLnBrk="1" hangingPunct="1"/>
            <a:r>
              <a:rPr lang="kk-KZ" dirty="0" smtClean="0"/>
              <a:t>      50% экономия краски     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5" name="Picture 9" descr="Картинка 92 из 2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40322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115616" y="332656"/>
            <a:ext cx="409932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        Электризация            наблюдается </a:t>
            </a:r>
            <a:r>
              <a:rPr lang="ru-RU" sz="3200" b="1" dirty="0"/>
              <a:t>также при трении жидкостей о металлы в процессе течения, а также разбрызгивания при ударе. </a:t>
            </a:r>
            <a:r>
              <a:rPr lang="ru-RU" sz="3200" b="1" dirty="0" smtClean="0"/>
              <a:t>Это следует учитывать при перевозке или при переливании горючих жидкостей.</a:t>
            </a:r>
            <a:endParaRPr lang="ru-RU" sz="3200" b="1" dirty="0"/>
          </a:p>
        </p:txBody>
      </p:sp>
      <p:pic>
        <p:nvPicPr>
          <p:cNvPr id="4" name="Picture 7" descr="Картинка 4 из 7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45897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Для очистки воздуха используются электростатические  фильтры</a:t>
            </a:r>
            <a:endParaRPr lang="ru-RU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14750" y="1643063"/>
            <a:ext cx="392906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980729"/>
          <a:ext cx="6264696" cy="4677769"/>
        </p:xfrm>
        <a:graphic>
          <a:graphicData uri="http://schemas.openxmlformats.org/drawingml/2006/table">
            <a:tbl>
              <a:tblPr/>
              <a:tblGrid>
                <a:gridCol w="3129814"/>
                <a:gridCol w="3134882"/>
              </a:tblGrid>
              <a:tr h="45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электризации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6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 ткацкой фабрике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6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 замесе теста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1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При окраске автомобиля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61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При заправке самолета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10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При изготовлении печатной продукции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024824" cy="778416"/>
          </a:xfrm>
        </p:spPr>
        <p:txBody>
          <a:bodyPr/>
          <a:lstStyle/>
          <a:p>
            <a:r>
              <a:rPr lang="ru-RU" dirty="0" smtClean="0"/>
              <a:t>Полезно или вредно?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3094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- изучить параграф 25-26 учебника;</a:t>
            </a:r>
            <a:br>
              <a:rPr lang="ru-RU" dirty="0" smtClean="0"/>
            </a:br>
            <a:r>
              <a:rPr lang="ru-RU" dirty="0" smtClean="0"/>
              <a:t>- запишите в тетрадь примеры электризации, с которыми </a:t>
            </a:r>
            <a:br>
              <a:rPr lang="ru-RU" dirty="0" smtClean="0"/>
            </a:br>
            <a:r>
              <a:rPr lang="ru-RU" dirty="0" smtClean="0"/>
              <a:t>вы встречаетесь дома;</a:t>
            </a:r>
            <a:br>
              <a:rPr lang="ru-RU" dirty="0" smtClean="0"/>
            </a:br>
            <a:r>
              <a:rPr lang="ru-RU" dirty="0" smtClean="0"/>
              <a:t>-найти в дополнительных источниках об исследованиях атмосферной </a:t>
            </a:r>
            <a:r>
              <a:rPr lang="ru-RU" smtClean="0"/>
              <a:t>электризации Ломоносовым </a:t>
            </a:r>
            <a:r>
              <a:rPr lang="ru-RU" dirty="0" smtClean="0"/>
              <a:t>М.В.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презентация\картинки\4desktop_ru_Molniya_1024_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29768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Павел\Desktop\презентация\картинки\ri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2628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Павел\Desktop\презентация\картинки\0206295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96952"/>
            <a:ext cx="2538365" cy="145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Павел\Desktop\презентация\картинки\0005-004-Elektricheskij-sk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484784"/>
            <a:ext cx="21050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Наташа\Рабочий стол\pol_sijani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09120"/>
            <a:ext cx="29226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-171400"/>
            <a:ext cx="8588375" cy="12001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56176" y="1196752"/>
            <a:ext cx="2987824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644650" y="404813"/>
            <a:ext cx="6671766" cy="55451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Отыщи  всему начало и ты многое поймешь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Козьма</a:t>
            </a:r>
            <a:r>
              <a:rPr lang="ru-RU" dirty="0" smtClean="0"/>
              <a:t> Прутков</a:t>
            </a:r>
            <a:endParaRPr lang="ru-RU" dirty="0"/>
          </a:p>
        </p:txBody>
      </p:sp>
      <p:pic>
        <p:nvPicPr>
          <p:cNvPr id="13" name="Picture 7" descr="i?id=12495890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4061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5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Электризация тел.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Взаимодействие заряженных тел.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Два рода заряда.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1785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5" descr="http://class.tomsk.ru/files/site/lebedeva/22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23928" y="3573016"/>
            <a:ext cx="2016224" cy="2520280"/>
          </a:xfrm>
          <a:prstGeom prst="rect">
            <a:avLst/>
          </a:prstGeom>
        </p:spPr>
      </p:pic>
      <p:pic>
        <p:nvPicPr>
          <p:cNvPr id="6" name="Picture 4" descr="453100-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4268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30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знакомство с явлением электризации</a:t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исследование электризации различных тел </a:t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 усвоение законов их взаимодействия</a:t>
            </a:r>
            <a:b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320"/>
            <a:ext cx="9217024" cy="4903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Древняя Греция ( </a:t>
            </a:r>
            <a:r>
              <a:rPr lang="en-US" sz="3200" b="1" dirty="0" smtClean="0"/>
              <a:t>VII – VI</a:t>
            </a:r>
            <a:r>
              <a:rPr lang="ru-RU" sz="3200" b="1" dirty="0" smtClean="0"/>
              <a:t> вв.до н.э.)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5"/>
            <a:ext cx="75608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Натертый шерстью янтарь</a:t>
            </a:r>
            <a:br>
              <a:rPr lang="ru-RU" sz="2200" dirty="0" smtClean="0"/>
            </a:br>
            <a:r>
              <a:rPr lang="ru-RU" sz="2200" dirty="0" smtClean="0"/>
              <a:t>притягивает к себе легкие кусочки </a:t>
            </a:r>
            <a:br>
              <a:rPr lang="ru-RU" sz="2200" dirty="0" smtClean="0"/>
            </a:br>
            <a:r>
              <a:rPr lang="ru-RU" sz="2200" dirty="0" smtClean="0"/>
              <a:t>других материалов ( </a:t>
            </a:r>
            <a:r>
              <a:rPr lang="ru-RU" sz="2200" dirty="0" err="1" smtClean="0"/>
              <a:t>соломенки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шерстинки и т.п.)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янтарь – </a:t>
            </a:r>
            <a:r>
              <a:rPr lang="ru-RU" sz="2200" dirty="0" err="1" smtClean="0"/>
              <a:t>греч.слово</a:t>
            </a:r>
            <a:r>
              <a:rPr lang="ru-RU" sz="2200" dirty="0" smtClean="0"/>
              <a:t>  «</a:t>
            </a:r>
            <a:r>
              <a:rPr lang="ru-RU" sz="2200" dirty="0" err="1" smtClean="0"/>
              <a:t>электро</a:t>
            </a:r>
            <a:r>
              <a:rPr lang="ru-RU" sz="2200" dirty="0" smtClean="0"/>
              <a:t>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Английский физик У.Гильберт(1544-1603)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обнаружил, что  аналогичной  способностью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обладают не только натертый янтарь, но и    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алмаз, сапфир, стекло и другие материалы.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Все эти вещества он назвал электрическими.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180px-William_Gil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1872208" cy="25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(1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5922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476672"/>
            <a:ext cx="284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Фалес ( </a:t>
            </a:r>
            <a:r>
              <a:rPr lang="en-US" b="1" dirty="0" smtClean="0"/>
              <a:t>VII – VI</a:t>
            </a:r>
            <a:r>
              <a:rPr lang="ru-RU" b="1" dirty="0" smtClean="0"/>
              <a:t> вв.до н.э.)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803</TotalTime>
  <Words>296</Words>
  <Application>Microsoft Office PowerPoint</Application>
  <PresentationFormat>Экран (4:3)</PresentationFormat>
  <Paragraphs>87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Солнцестояние</vt:lpstr>
      <vt:lpstr>Точечный рисунок</vt:lpstr>
      <vt:lpstr>Слайд 1</vt:lpstr>
      <vt:lpstr>Слайд 2</vt:lpstr>
      <vt:lpstr>Слайд 3</vt:lpstr>
      <vt:lpstr>Слайд 4</vt:lpstr>
      <vt:lpstr>Отыщи  всему начало и ты многое поймешь  Козьма Прутков</vt:lpstr>
      <vt:lpstr>Электризация тел.  Взаимодействие заряженных тел. Два рода заряда. </vt:lpstr>
      <vt:lpstr>Цели урока:  знакомство с явлением электризации  исследование электризации различных тел    усвоение законов их взаимодействия  </vt:lpstr>
      <vt:lpstr>Древняя Греция ( VII – VI вв.до н.э.)</vt:lpstr>
      <vt:lpstr>Натертый шерстью янтарь притягивает к себе легкие кусочки  других материалов ( соломенки,  шерстинки и т.п.)  янтарь – греч.слово  «электро»                          Английский физик У.Гильберт(1544-1603)                                       обнаружил, что  аналогичной  способностью                                      обладают не только натертый янтарь, но и                                           алмаз, сапфир, стекло и другие материалы.                                      Все эти вещества он назвал электрическими.           </vt:lpstr>
      <vt:lpstr>Электризация – это процесс сообщения телу электрического заряда</vt:lpstr>
      <vt:lpstr>        q - электрический заряд  Электрический заряд – это мера свойств заряженных тел взаимодействовать друг с другом  Единица эл.заряда в СИ называется кулоном ( 1 Кл)   </vt:lpstr>
      <vt:lpstr>Тело, у которого заряд  q=0                                 q=0 не заряжено            заряжено (нейтрально)</vt:lpstr>
      <vt:lpstr>     Способы электризации тел  </vt:lpstr>
      <vt:lpstr>    Особенности процесса электризации</vt:lpstr>
      <vt:lpstr>Опыт 1. Зарядить один султан эбонитовой палочкой, потертой о шерсть, а другой – стеклянной, потертой о шелк. Вывод:? Опыт 2. Зарядить один и второй султан от эбонитовой палочки. Результат:? Опыт 3. Зарядить оба султана от стеклянной палочки. Вывод:? Опыт 4.Шарик, потертый о шерсть и струйка воды. Вывод:?</vt:lpstr>
      <vt:lpstr>                                  Французский физик Шарль Дюфе в 1730 г.                                    изучил взаимодействие наэлектризован                                    ных тел. Он впервые заметил, что натер-                                    тые шелком стеклянные палочки отталки                                    ваются друг от друга, а к эбонитовой                                    палочке притягиваются.                                   Заряд стеклянной палочки - «стеклянное»                                   электричество .  Заряд эбонитовой палочки – «смоляное» электричество                         Американский  физик и политически й деятель Бенджамин Франклин  в 1778 г. изменил понятие «стеклянное» электри чество на положительное, а « смоляное»  назвал отрицательным электричеством.</vt:lpstr>
      <vt:lpstr>      Два рода зарядов     положительный  отрицательный                                                  (эбонит+шерсть)      (стекло+шелк)               (янтарь+шерсть)                                                                               (резина+шерсть)  </vt:lpstr>
      <vt:lpstr> Опорный конспект Электризация – процесс сообщения телу электрического заряда.   q - электрический заряд. Измеряется в Кулонах ( 1 Кл)                        Способы электризации трение      соприкосновение               удар                  влияние  Два рода зарядов: положительный и отрицательный заряд. Стеклянная палочка – положительный заряд Эбонитовая палочка – отрицательный заряд                          Взаимодействие зарядов        отталкиваются     притягиваются         отталкиваются  </vt:lpstr>
      <vt:lpstr>Решение задач 1.Как заряжена гильза 1, если гильза 2 заряжена положительно? 2. Как заряжена гильза 2, если гильза 1 заряжена отрицательно?  </vt:lpstr>
      <vt:lpstr>Решите  задачу Три пары легких шариков подвешены на нитях. Какая пара шариков (первая, вторая, третья): а) не заряжена; б) имеет одноименные заряды; в) имеет разноименные заряды;                   1                      2                  3</vt:lpstr>
      <vt:lpstr>Решите задачу  Какой заряд имеет наэлектризованная палочка, поднесенная к гильзе? </vt:lpstr>
      <vt:lpstr>       1.Процесс сообщения телу электрического заряда 2. При электризации тело получает … 3. Произошло от слова янтарь 4. Автор термина электрические вещества 5.Американский ученый и политик, применивший термины положительные и отрицательные заряды 6.Великий русский ученый, исследовавший атмосферное электричество; 7. Французский физик, впервые изучивший взаимодействие одноименных и разноименных зарядов   </vt:lpstr>
      <vt:lpstr>                                             А ЗНАЕТЕ ЛИ ВЫ…   …в XVIII веке устраивали светские забавы – электризовали людей, растения и домашних животных, при помощи электрической искры поджигали спирт и т.д.  ... электризация тел нам хорошо знакома в быту. По ее вине несказанно быстро притягивают пыль полированная мебель и ковры-паласы, липнут к телу синтетические рубашки и платья, "искрят" кофты и свитера.  ... электризации поддаются все тела: большие и маленькие, твердые, жидкие и газообразные (вспомните грозовые тучи).  ... в 1700 г. англичанину Уоллу впервые удалось получить электрическую искру, с треском проскочившую между куском янтаря и пальцем экспериментатора.  ... если опыты с расческой или янтарем проводить в темноте и тишине, то можно легко заметить маленькие искорки и даже услышать их треск. Различные искровые явления мы относим к явлениям электрическим. Вот почему электричество назвали янтарным именем. </vt:lpstr>
      <vt:lpstr>Физкультминутка</vt:lpstr>
      <vt:lpstr>Задачи на смекалку  1. Генеральная уборка в разгаре. Вымыв пол, Шерлок Холмс взялся за мебель. Полированные поверхности кухонных шкафов и полок он энергично протирал сухой тряпкой из  синтетической ткани, а окрашенные краской – сырой. Почему он по разному относился к своей мебели?  2. Если вынуть один  капроновый чулок из другого и держать каждый в руке на воздухе, то они расширяются. Почему?</vt:lpstr>
      <vt:lpstr>Ответы к тесту по теме «Электризация тел. Взаимодействие тел. Два рода зарядов.» 1 – г 2 – в 3 – г 4 – в 5 – б 6 – а 7 – в 8 - б </vt:lpstr>
      <vt:lpstr>Явления являющиеся следствием  электризации</vt:lpstr>
      <vt:lpstr> А знаете ли вы? Сколько молний ежесекундно вонзается в землю? Над нашей планетой беспрерывно сверкают грозы. Ежедневно их бушует 44 тысячи и каждую секунду в землю вонзается свыше 100 молний. Наиболее грозовым местом является город Багор на острове Ява к югу от столицы Индонезии Джакарты. Здесь молнии сверкают 322 дня в году.  Очень опасным считается ущелье Ужмурис Хеви («Нечистая сила») в Северной Грузии. У человека попавшего сюда, после грозы начинается лихорадка, поднимается температура. Почему? Во время грозы в ущелье аккумулируется электричество в таком большом количестве, что заряжает все живое. Чтобы састи пострадавшего, необходимо своевременно его разрядить при помощи металлических предметов.  О жителях селения Оравикоски в Финляндии можно без преувеличения сказать, что они живут среди молний. Почему? В 1987 году здесь был установлен своеобразный мировой рекорд: 2276 молний, которые разрядились в землю.  </vt:lpstr>
      <vt:lpstr> Человек не может изменить законы природы, но он может познать их, а затем  использовать себе во благо.</vt:lpstr>
      <vt:lpstr>Применение  явления электризации</vt:lpstr>
      <vt:lpstr>Электризация используется в хлебовыпечке</vt:lpstr>
      <vt:lpstr>копчение</vt:lpstr>
      <vt:lpstr>Окрашивание машин</vt:lpstr>
      <vt:lpstr>Слайд 34</vt:lpstr>
      <vt:lpstr>Для очистки воздуха используются электростатические  фильтры</vt:lpstr>
      <vt:lpstr>Полезно или вредно?</vt:lpstr>
      <vt:lpstr> Домашнее задание: - изучить параграф 25-26 учебника; - запишите в тетрадь примеры электризации, с которыми  вы встречаетесь дома; -найти в дополнительных источниках об исследованиях атмосферной электризации Ломоносовым М.В.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90</cp:revision>
  <dcterms:created xsi:type="dcterms:W3CDTF">2014-12-03T21:00:09Z</dcterms:created>
  <dcterms:modified xsi:type="dcterms:W3CDTF">2014-12-09T04:39:19Z</dcterms:modified>
</cp:coreProperties>
</file>