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8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2" autoAdjust="0"/>
    <p:restoredTop sz="94660"/>
  </p:normalViewPr>
  <p:slideViewPr>
    <p:cSldViewPr>
      <p:cViewPr>
        <p:scale>
          <a:sx n="100" d="100"/>
          <a:sy n="100" d="100"/>
        </p:scale>
        <p:origin x="-576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27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95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6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75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05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13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71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49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83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54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7DBA-2853-4A74-88E2-1B31566860F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C2F3-02EE-41C8-A724-13C32E984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</a:rPr>
              <a:t>Свойства числовых функций.</a:t>
            </a:r>
            <a:endParaRPr lang="ru-RU" sz="5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Ограниченность функции легко  читается по графику: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2" t="39487" r="47500" b="22462"/>
          <a:stretch/>
        </p:blipFill>
        <p:spPr bwMode="auto">
          <a:xfrm>
            <a:off x="2240951" y="1499012"/>
            <a:ext cx="2083734" cy="225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8235" r="24265" b="22206"/>
          <a:stretch/>
        </p:blipFill>
        <p:spPr bwMode="auto">
          <a:xfrm>
            <a:off x="4932040" y="1491631"/>
            <a:ext cx="2088508" cy="22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187624" y="257175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020548" y="1486695"/>
            <a:ext cx="936104" cy="655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60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894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24080"/>
                <a:ext cx="8229600" cy="339447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Исследовать на ограниченность функцию: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16−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определению арифметического квадратного корня: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16−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Это значит, что функция ограничена снизу.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24080"/>
                <a:ext cx="8229600" cy="3394472"/>
              </a:xfrm>
              <a:blipFill rotWithShape="1">
                <a:blip r:embed="rId2" cstate="print"/>
                <a:stretch>
                  <a:fillRect l="-1778" t="-4668" b="-2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434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С другой стороны 16-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16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:r>
                  <a:rPr lang="ru-RU" dirty="0" smtClean="0"/>
                  <a:t>а поэтому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16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/>
                  <a:t>≤4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Это означает, что функция ограничена сверху.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Итак, функция ограничена и сверху и снизу; или другими словами: ограниченная функция.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2" cstate="print"/>
                <a:stretch>
                  <a:fillRect l="-1852" t="-1719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940152" y="987574"/>
                <a:ext cx="2592288" cy="68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987574"/>
                <a:ext cx="2592288" cy="6844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91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3518"/>
                <a:ext cx="8229600" cy="411110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Число </a:t>
                </a:r>
                <a:r>
                  <a:rPr lang="en-US" dirty="0" smtClean="0"/>
                  <a:t>m </a:t>
                </a:r>
                <a:r>
                  <a:rPr lang="ru-RU" dirty="0" smtClean="0"/>
                  <a:t>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наименьшим значением функции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f(x)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на множестве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D(f)</a:t>
                </a:r>
                <a:r>
                  <a:rPr lang="ru-RU" dirty="0">
                    <a:solidFill>
                      <a:srgbClr val="FF0000"/>
                    </a:solidFill>
                  </a:rPr>
                  <a:t>, </a:t>
                </a:r>
                <a:r>
                  <a:rPr lang="ru-RU" dirty="0" smtClean="0"/>
                  <a:t>если:</a:t>
                </a:r>
              </a:p>
              <a:p>
                <a:pPr marL="514350" indent="457200" algn="just">
                  <a:buAutoNum type="arabicParenR"/>
                </a:pPr>
                <a:r>
                  <a:rPr lang="ru-RU" dirty="0" smtClean="0"/>
                  <a:t>существует точка х</a:t>
                </a:r>
                <a:r>
                  <a:rPr lang="ru-RU" sz="1200" dirty="0" smtClean="0"/>
                  <a:t>0</a:t>
                </a:r>
                <a:r>
                  <a:rPr lang="el-GR" dirty="0" smtClean="0"/>
                  <a:t>ϵ</a:t>
                </a:r>
                <a:r>
                  <a:rPr lang="ru-RU" dirty="0" smtClean="0"/>
                  <a:t>Х такая, что </a:t>
                </a:r>
                <a:r>
                  <a:rPr lang="en-US" dirty="0" smtClean="0"/>
                  <a:t>f(x</a:t>
                </a:r>
                <a:r>
                  <a:rPr lang="en-US" sz="1200" dirty="0" smtClean="0"/>
                  <a:t>0</a:t>
                </a:r>
                <a:r>
                  <a:rPr lang="en-US" dirty="0" smtClean="0"/>
                  <a:t>)=m;</a:t>
                </a:r>
              </a:p>
              <a:p>
                <a:pPr marL="514350" indent="457200" algn="just">
                  <a:buAutoNum type="arabicParenR"/>
                </a:pPr>
                <a:r>
                  <a:rPr lang="ru-RU" dirty="0" smtClean="0"/>
                  <a:t>для любого значения х</a:t>
                </a:r>
                <a:r>
                  <a:rPr lang="el-GR" dirty="0" smtClean="0"/>
                  <a:t>ϵ</a:t>
                </a:r>
                <a:r>
                  <a:rPr lang="ru-RU" dirty="0" smtClean="0"/>
                  <a:t>Х выполняется неравенство </a:t>
                </a:r>
                <a:r>
                  <a:rPr lang="en-US" dirty="0" smtClean="0"/>
                  <a:t>f(x)≥f(x</a:t>
                </a:r>
                <a:r>
                  <a:rPr lang="en-US" sz="1200" dirty="0" smtClean="0"/>
                  <a:t>0</a:t>
                </a:r>
                <a:r>
                  <a:rPr lang="en-US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Наименьшее значение функции обозначают символом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ru-RU" sz="1200" dirty="0" err="1" smtClean="0">
                    <a:solidFill>
                      <a:srgbClr val="FF0000"/>
                    </a:solidFill>
                  </a:rPr>
                  <a:t>наим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3518"/>
                <a:ext cx="8229600" cy="4111105"/>
              </a:xfrm>
              <a:blipFill rotWithShape="1">
                <a:blip r:embed="rId2" cstate="print"/>
                <a:stretch>
                  <a:fillRect l="-1852" t="-1926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9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55526"/>
                <a:ext cx="8229600" cy="411110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Число М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наибольшим значением функции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f(x)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на множестве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D(f)</a:t>
                </a:r>
                <a:r>
                  <a:rPr lang="ru-RU" dirty="0">
                    <a:solidFill>
                      <a:srgbClr val="FF0000"/>
                    </a:solidFill>
                  </a:rPr>
                  <a:t>, </a:t>
                </a:r>
                <a:r>
                  <a:rPr lang="ru-RU" dirty="0" smtClean="0"/>
                  <a:t>если:</a:t>
                </a:r>
              </a:p>
              <a:p>
                <a:pPr marL="514350" indent="457200" algn="just">
                  <a:buAutoNum type="arabicParenR"/>
                </a:pPr>
                <a:r>
                  <a:rPr lang="ru-RU" dirty="0" smtClean="0"/>
                  <a:t>существует точка х</a:t>
                </a:r>
                <a:r>
                  <a:rPr lang="ru-RU" sz="1200" dirty="0" smtClean="0"/>
                  <a:t>0</a:t>
                </a:r>
                <a:r>
                  <a:rPr lang="el-GR" dirty="0" smtClean="0"/>
                  <a:t>ϵ</a:t>
                </a:r>
                <a:r>
                  <a:rPr lang="ru-RU" dirty="0" smtClean="0"/>
                  <a:t>Х такая, что </a:t>
                </a:r>
                <a:r>
                  <a:rPr lang="en-US" dirty="0" smtClean="0"/>
                  <a:t>f(x</a:t>
                </a:r>
                <a:r>
                  <a:rPr lang="en-US" sz="1200" dirty="0" smtClean="0"/>
                  <a:t>0</a:t>
                </a:r>
                <a:r>
                  <a:rPr lang="en-US" dirty="0" smtClean="0"/>
                  <a:t>)=</a:t>
                </a:r>
                <a:r>
                  <a:rPr lang="ru-RU" dirty="0" smtClean="0"/>
                  <a:t>М</a:t>
                </a:r>
                <a:r>
                  <a:rPr lang="en-US" dirty="0" smtClean="0"/>
                  <a:t>;</a:t>
                </a:r>
              </a:p>
              <a:p>
                <a:pPr marL="514350" indent="457200" algn="just">
                  <a:buAutoNum type="arabicParenR"/>
                </a:pPr>
                <a:r>
                  <a:rPr lang="ru-RU" dirty="0" smtClean="0"/>
                  <a:t>для любого значения х</a:t>
                </a:r>
                <a:r>
                  <a:rPr lang="el-GR" dirty="0" smtClean="0"/>
                  <a:t>ϵ</a:t>
                </a:r>
                <a:r>
                  <a:rPr lang="ru-RU" dirty="0" smtClean="0"/>
                  <a:t>Х выполняется неравенство </a:t>
                </a:r>
                <a:r>
                  <a:rPr lang="en-US" dirty="0" smtClean="0"/>
                  <a:t>f(x)≤f(x</a:t>
                </a:r>
                <a:r>
                  <a:rPr lang="en-US" sz="1200" dirty="0" smtClean="0"/>
                  <a:t>0</a:t>
                </a:r>
                <a:r>
                  <a:rPr lang="en-US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Наибольшее значение </a:t>
                </a:r>
                <a:r>
                  <a:rPr lang="ru-RU" smtClean="0"/>
                  <a:t>функции обозначают </a:t>
                </a:r>
                <a:r>
                  <a:rPr lang="ru-RU" dirty="0" smtClean="0"/>
                  <a:t>символом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ru-RU" sz="1200" dirty="0" smtClean="0">
                    <a:solidFill>
                      <a:srgbClr val="FF0000"/>
                    </a:solidFill>
                  </a:rPr>
                  <a:t>наиб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55526"/>
                <a:ext cx="8229600" cy="4111105"/>
              </a:xfrm>
              <a:blipFill rotWithShape="1">
                <a:blip r:embed="rId2" cstate="print"/>
                <a:stretch>
                  <a:fillRect l="-1926" t="-1926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Если множество Х не указано, то подразумевается, что речь идет об </a:t>
            </a:r>
            <a:r>
              <a:rPr lang="ru-RU" dirty="0" smtClean="0"/>
              <a:t>поиске наименьшего или наибольшего значения функции </a:t>
            </a:r>
            <a:r>
              <a:rPr lang="ru-RU" dirty="0"/>
              <a:t>на всей области ее определения.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76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Утверждения: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Если у функции существует </a:t>
            </a:r>
            <a:r>
              <a:rPr lang="en-US" dirty="0"/>
              <a:t>y</a:t>
            </a:r>
            <a:r>
              <a:rPr lang="ru-RU" sz="1200" dirty="0" err="1" smtClean="0"/>
              <a:t>наим</a:t>
            </a:r>
            <a:r>
              <a:rPr lang="ru-RU" dirty="0" smtClean="0"/>
              <a:t>, то она ограничена снизу.</a:t>
            </a:r>
          </a:p>
          <a:p>
            <a:pPr marL="0" lvl="0" indent="0">
              <a:buNone/>
            </a:pPr>
            <a:r>
              <a:rPr lang="ru-RU" dirty="0" smtClean="0"/>
              <a:t>2) </a:t>
            </a:r>
            <a:r>
              <a:rPr lang="ru-RU" dirty="0"/>
              <a:t>Если у функции существует </a:t>
            </a:r>
            <a:r>
              <a:rPr lang="en-US" dirty="0"/>
              <a:t>y</a:t>
            </a:r>
            <a:r>
              <a:rPr lang="ru-RU" sz="1200" dirty="0" smtClean="0"/>
              <a:t>наиб</a:t>
            </a:r>
            <a:r>
              <a:rPr lang="ru-RU" dirty="0" smtClean="0"/>
              <a:t>, </a:t>
            </a:r>
            <a:r>
              <a:rPr lang="ru-RU" dirty="0"/>
              <a:t>то она ограничена </a:t>
            </a:r>
            <a:r>
              <a:rPr lang="ru-RU" dirty="0" smtClean="0"/>
              <a:t>сверху.</a:t>
            </a:r>
          </a:p>
          <a:p>
            <a:pPr marL="0" lvl="0" indent="0">
              <a:buNone/>
            </a:pPr>
            <a:r>
              <a:rPr lang="ru-RU" dirty="0" smtClean="0"/>
              <a:t>3) Если функция не ограничена снизу, то у нее не существует </a:t>
            </a:r>
            <a:r>
              <a:rPr lang="ru-RU" dirty="0" err="1" smtClean="0"/>
              <a:t>у</a:t>
            </a:r>
            <a:r>
              <a:rPr lang="ru-RU" sz="1200" dirty="0" err="1" smtClean="0"/>
              <a:t>наим</a:t>
            </a:r>
            <a:r>
              <a:rPr lang="ru-RU" sz="3000" dirty="0"/>
              <a:t> </a:t>
            </a:r>
            <a:r>
              <a:rPr lang="ru-RU" sz="3000" dirty="0" smtClean="0"/>
              <a:t>.</a:t>
            </a:r>
          </a:p>
          <a:p>
            <a:pPr marL="0" lvl="0" indent="0">
              <a:buNone/>
            </a:pPr>
            <a:r>
              <a:rPr lang="ru-RU" sz="3000" dirty="0" smtClean="0"/>
              <a:t>4) </a:t>
            </a:r>
            <a:r>
              <a:rPr lang="ru-RU" dirty="0"/>
              <a:t>Если функция не ограничена </a:t>
            </a:r>
            <a:r>
              <a:rPr lang="ru-RU" dirty="0" smtClean="0"/>
              <a:t>сверху, </a:t>
            </a:r>
            <a:r>
              <a:rPr lang="ru-RU" dirty="0"/>
              <a:t>то у нее не существует </a:t>
            </a:r>
            <a:r>
              <a:rPr lang="ru-RU" dirty="0" err="1" smtClean="0"/>
              <a:t>у</a:t>
            </a:r>
            <a:r>
              <a:rPr lang="ru-RU" sz="1200" dirty="0" err="1" smtClean="0"/>
              <a:t>наиб</a:t>
            </a:r>
            <a:r>
              <a:rPr lang="ru-RU" sz="3000" dirty="0" smtClean="0"/>
              <a:t> </a:t>
            </a:r>
            <a:r>
              <a:rPr lang="ru-RU" sz="3000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1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0943" y="267494"/>
                <a:ext cx="8229600" cy="411110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800" dirty="0" smtClean="0"/>
                  <a:t>Функция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выпукла вниз на промежутке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D(f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sz="2800" dirty="0" smtClean="0"/>
                  <a:t>если, соединив любые две точки ее графика с абсциссами из Х отрезком, мы обнаружим, что соответствующая часть графика лежит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ниже</a:t>
                </a:r>
                <a:r>
                  <a:rPr lang="ru-RU" sz="2800" dirty="0" smtClean="0"/>
                  <a:t> проведенного отрезка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  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943" y="267494"/>
                <a:ext cx="8229600" cy="4111105"/>
              </a:xfrm>
              <a:blipFill rotWithShape="1">
                <a:blip r:embed="rId2" cstate="print"/>
                <a:stretch>
                  <a:fillRect l="-1556" t="-1335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28" t="45709" r="26950" b="26056"/>
          <a:stretch/>
        </p:blipFill>
        <p:spPr bwMode="auto">
          <a:xfrm>
            <a:off x="3462288" y="2499741"/>
            <a:ext cx="2405856" cy="23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299298" y="2787774"/>
            <a:ext cx="1072902" cy="683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5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5192" y="195486"/>
                <a:ext cx="8229600" cy="411110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800" dirty="0" smtClean="0"/>
                  <a:t>Функция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выпукла вверх на промежутке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D(f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sz="2800" dirty="0" smtClean="0"/>
                  <a:t>если, соединив любые две точки ее графика с абсциссами из Х отрезком, мы обнаружим, что соответствующая часть графика лежит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выше</a:t>
                </a:r>
                <a:r>
                  <a:rPr lang="ru-RU" sz="2800" dirty="0" smtClean="0"/>
                  <a:t> проведенного отрезка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  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" y="195486"/>
                <a:ext cx="8229600" cy="4111105"/>
              </a:xfrm>
              <a:blipFill rotWithShape="1">
                <a:blip r:embed="rId2" cstate="print"/>
                <a:stretch>
                  <a:fillRect l="-1481" t="-1335" r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89" t="40720" r="26823" b="30751"/>
          <a:stretch/>
        </p:blipFill>
        <p:spPr bwMode="auto">
          <a:xfrm>
            <a:off x="3275856" y="2427734"/>
            <a:ext cx="2448272" cy="24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131840" y="2427734"/>
            <a:ext cx="1032073" cy="749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2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494"/>
            <a:ext cx="8496944" cy="43271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Если график функции </a:t>
            </a:r>
            <a:r>
              <a:rPr lang="en-US" dirty="0" smtClean="0"/>
              <a:t>f(x)</a:t>
            </a:r>
            <a:r>
              <a:rPr lang="ru-RU" dirty="0" smtClean="0"/>
              <a:t> на промежутке Х не имеет точек разрыва (то есть представляет собой сплошную линию), то это значит, что функция </a:t>
            </a:r>
            <a:r>
              <a:rPr lang="en-US" dirty="0" smtClean="0"/>
              <a:t>f(x)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непрерывна на промежутке 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Замечание: </a:t>
            </a:r>
            <a:r>
              <a:rPr lang="ru-RU" dirty="0" smtClean="0"/>
              <a:t>Обсуждая последние два </a:t>
            </a:r>
            <a:r>
              <a:rPr lang="ru-RU" dirty="0" err="1" smtClean="0"/>
              <a:t>свойст-ва</a:t>
            </a:r>
            <a:r>
              <a:rPr lang="ru-RU" dirty="0" smtClean="0"/>
              <a:t>, мы будем пока по-прежнему опираться на наглядно-интуитивные представления. До-</a:t>
            </a:r>
            <a:r>
              <a:rPr lang="ru-RU" dirty="0" err="1" smtClean="0"/>
              <a:t>казательство</a:t>
            </a:r>
            <a:r>
              <a:rPr lang="ru-RU" dirty="0" smtClean="0"/>
              <a:t> этих свойств будет рассмотрено нами позже.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3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Функцию </a:t>
                </a:r>
                <a:r>
                  <a:rPr lang="en-US" dirty="0" smtClean="0"/>
                  <a:t>y=f(x)</a:t>
                </a:r>
                <a:r>
                  <a:rPr lang="ru-RU" dirty="0" smtClean="0"/>
                  <a:t> 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возрастающей на множестве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D(f)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dirty="0" smtClean="0"/>
                  <a:t>если для любых точек х</a:t>
                </a:r>
                <a:r>
                  <a:rPr lang="ru-RU" sz="1200" dirty="0" smtClean="0"/>
                  <a:t>1</a:t>
                </a:r>
                <a:r>
                  <a:rPr lang="ru-RU" dirty="0" smtClean="0"/>
                  <a:t> и х</a:t>
                </a:r>
                <a:r>
                  <a:rPr lang="ru-RU" sz="1200" dirty="0" smtClean="0"/>
                  <a:t>2</a:t>
                </a:r>
                <a:r>
                  <a:rPr lang="ru-RU" dirty="0" smtClean="0"/>
                  <a:t> множества Х таких, что х</a:t>
                </a:r>
                <a:r>
                  <a:rPr lang="ru-RU" sz="1200" dirty="0" smtClean="0"/>
                  <a:t>1</a:t>
                </a:r>
                <a:r>
                  <a:rPr lang="en-US" dirty="0" smtClean="0"/>
                  <a:t>&lt;x</a:t>
                </a:r>
                <a:r>
                  <a:rPr lang="en-US" sz="1200" dirty="0" smtClean="0"/>
                  <a:t>2</a:t>
                </a:r>
                <a:r>
                  <a:rPr lang="ru-RU" dirty="0" smtClean="0"/>
                  <a:t>, выполняется неравенство </a:t>
                </a:r>
                <a:r>
                  <a:rPr lang="en-US" dirty="0" smtClean="0"/>
                  <a:t>f(x</a:t>
                </a:r>
                <a:r>
                  <a:rPr lang="en-US" sz="1200" dirty="0" smtClean="0"/>
                  <a:t>1</a:t>
                </a:r>
                <a:r>
                  <a:rPr lang="en-US" dirty="0" smtClean="0"/>
                  <a:t>)&lt;f(x</a:t>
                </a:r>
                <a:r>
                  <a:rPr lang="en-US" sz="1200" dirty="0" smtClean="0"/>
                  <a:t>2</a:t>
                </a:r>
                <a:r>
                  <a:rPr lang="en-US" dirty="0" smtClean="0"/>
                  <a:t>).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Другими словами, функция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возрастает</a:t>
                </a:r>
                <a:r>
                  <a:rPr lang="ru-RU" dirty="0" smtClean="0"/>
                  <a:t>, если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большему</a:t>
                </a:r>
                <a:r>
                  <a:rPr lang="ru-RU" dirty="0" smtClean="0"/>
                  <a:t> значению аргумента соответствует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большее </a:t>
                </a:r>
                <a:r>
                  <a:rPr lang="ru-RU" dirty="0" smtClean="0"/>
                  <a:t>значение функции.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  <a:blipFill rotWithShape="1">
                <a:blip r:embed="rId2" cstate="print"/>
                <a:stretch>
                  <a:fillRect l="-1852" t="-183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093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Функци</a:t>
            </a:r>
            <a:r>
              <a:rPr lang="ru-RU" dirty="0"/>
              <a:t>ю</a:t>
            </a:r>
            <a:r>
              <a:rPr lang="ru-RU" dirty="0" smtClean="0"/>
              <a:t> </a:t>
            </a:r>
            <a:r>
              <a:rPr lang="en-US" dirty="0" smtClean="0"/>
              <a:t>f(x)</a:t>
            </a:r>
            <a:r>
              <a:rPr lang="ru-RU" dirty="0" smtClean="0"/>
              <a:t>, </a:t>
            </a:r>
            <a:r>
              <a:rPr lang="en-US" dirty="0" smtClean="0"/>
              <a:t>x</a:t>
            </a:r>
            <a:r>
              <a:rPr lang="el-GR" dirty="0" smtClean="0"/>
              <a:t>ϵ</a:t>
            </a:r>
            <a:r>
              <a:rPr lang="en-US" dirty="0" smtClean="0"/>
              <a:t>X</a:t>
            </a:r>
            <a:r>
              <a:rPr lang="ru-RU" dirty="0" smtClean="0"/>
              <a:t> называют </a:t>
            </a:r>
            <a:r>
              <a:rPr lang="ru-RU" dirty="0" smtClean="0">
                <a:solidFill>
                  <a:srgbClr val="FF0000"/>
                </a:solidFill>
              </a:rPr>
              <a:t>четной</a:t>
            </a:r>
            <a:r>
              <a:rPr lang="ru-RU" dirty="0" smtClean="0"/>
              <a:t>, если для любого значения х из множества Х выполняется равенство: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f(-x)=f(x)</a:t>
            </a:r>
          </a:p>
          <a:p>
            <a:pPr marL="0" indent="0" algn="just">
              <a:buNone/>
            </a:pPr>
            <a:r>
              <a:rPr lang="ru-RU" dirty="0" smtClean="0"/>
              <a:t>Функцию </a:t>
            </a:r>
            <a:r>
              <a:rPr lang="en-US" dirty="0" smtClean="0"/>
              <a:t>f(x)</a:t>
            </a:r>
            <a:r>
              <a:rPr lang="ru-RU" dirty="0" smtClean="0"/>
              <a:t>, </a:t>
            </a:r>
            <a:r>
              <a:rPr lang="en-US" dirty="0" smtClean="0"/>
              <a:t>x</a:t>
            </a:r>
            <a:r>
              <a:rPr lang="el-GR" dirty="0" smtClean="0"/>
              <a:t>ϵ</a:t>
            </a:r>
            <a:r>
              <a:rPr lang="en-US" dirty="0" smtClean="0"/>
              <a:t>X</a:t>
            </a:r>
            <a:r>
              <a:rPr lang="ru-RU" dirty="0" smtClean="0"/>
              <a:t> называют </a:t>
            </a:r>
            <a:r>
              <a:rPr lang="ru-RU" dirty="0" smtClean="0">
                <a:solidFill>
                  <a:srgbClr val="FF0000"/>
                </a:solidFill>
              </a:rPr>
              <a:t>нечетной</a:t>
            </a:r>
            <a:r>
              <a:rPr lang="ru-RU" dirty="0" smtClean="0"/>
              <a:t>, если для любого значения х </a:t>
            </a:r>
            <a:r>
              <a:rPr lang="ru-RU" dirty="0"/>
              <a:t>из множества Х выполняется </a:t>
            </a:r>
            <a:r>
              <a:rPr lang="ru-RU" dirty="0" smtClean="0"/>
              <a:t>равенство:</a:t>
            </a:r>
            <a:endParaRPr lang="ru-RU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f(-x</a:t>
            </a:r>
            <a:r>
              <a:rPr lang="en-US" dirty="0" smtClean="0">
                <a:solidFill>
                  <a:srgbClr val="FF0000"/>
                </a:solidFill>
              </a:rPr>
              <a:t>)=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f(x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457200" algn="just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47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 smtClean="0"/>
              <a:t>В определениях идет речь о значениях функции в точках -х и х. Тем самым предполагается, что функция определена и в точке х и в точке -х. Это значит, что точки х и -х одновременно принадлежат области определения функции. Если числовое множество Х вместе с каждым своим элементом х содержит и противоположный элемент -х, то такое множество называют </a:t>
            </a:r>
            <a:r>
              <a:rPr lang="ru-RU" sz="2800" dirty="0" smtClean="0">
                <a:solidFill>
                  <a:srgbClr val="FF0000"/>
                </a:solidFill>
              </a:rPr>
              <a:t>симметричным множеством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Например: отрезок </a:t>
            </a:r>
            <a:r>
              <a:rPr lang="en-US" sz="2800" dirty="0" smtClean="0"/>
              <a:t>[-5, 5]</a:t>
            </a:r>
            <a:r>
              <a:rPr lang="ru-RU" sz="2800" dirty="0" smtClean="0"/>
              <a:t> ̶ симметричное множество,  а отрезок </a:t>
            </a:r>
            <a:r>
              <a:rPr lang="en-US" sz="2800" dirty="0" smtClean="0"/>
              <a:t>[-4, 5]</a:t>
            </a:r>
            <a:r>
              <a:rPr lang="ru-RU" sz="2800" dirty="0" smtClean="0"/>
              <a:t> ̶  не симметричное множество (в него входит число 5, но не входит противоположное ему -5)</a:t>
            </a:r>
            <a:endParaRPr lang="en-US" sz="2800" dirty="0" smtClean="0"/>
          </a:p>
          <a:p>
            <a:pPr marL="0" indent="457200" algn="just">
              <a:buNone/>
            </a:pPr>
            <a:r>
              <a:rPr lang="ru-RU" sz="2800" dirty="0" smtClean="0"/>
              <a:t>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985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Если функция у=</a:t>
            </a:r>
            <a:r>
              <a:rPr lang="en-US" dirty="0" smtClean="0"/>
              <a:t>f(x)</a:t>
            </a:r>
            <a:r>
              <a:rPr lang="ru-RU" dirty="0" smtClean="0"/>
              <a:t>, х</a:t>
            </a:r>
            <a:r>
              <a:rPr lang="el-GR" dirty="0" smtClean="0"/>
              <a:t>ϵ</a:t>
            </a:r>
            <a:r>
              <a:rPr lang="ru-RU" dirty="0" smtClean="0"/>
              <a:t>Х четная или нечетная, то ее область определения Х – симметричное множество.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Если же Х – несимметричное множество, то функция у=</a:t>
            </a:r>
            <a:r>
              <a:rPr lang="en-US" dirty="0" smtClean="0"/>
              <a:t>f(x)</a:t>
            </a:r>
            <a:r>
              <a:rPr lang="ru-RU" dirty="0" smtClean="0"/>
              <a:t>, х</a:t>
            </a:r>
            <a:r>
              <a:rPr lang="el-GR" dirty="0" smtClean="0"/>
              <a:t>ϵ</a:t>
            </a:r>
            <a:r>
              <a:rPr lang="ru-RU" dirty="0" smtClean="0"/>
              <a:t>Х не может быть ни четной ни нечетной.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22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исследования функции </a:t>
            </a:r>
            <a:r>
              <a:rPr lang="en-US" dirty="0" smtClean="0"/>
              <a:t>y=f(x)</a:t>
            </a:r>
            <a:r>
              <a:rPr lang="ru-RU" dirty="0" smtClean="0"/>
              <a:t>, х</a:t>
            </a:r>
            <a:r>
              <a:rPr lang="el-GR" dirty="0" smtClean="0"/>
              <a:t>ϵ</a:t>
            </a:r>
            <a:r>
              <a:rPr lang="ru-RU" dirty="0" smtClean="0"/>
              <a:t>Х на четность.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AutoNum type="arabicParenR"/>
            </a:pPr>
            <a:r>
              <a:rPr lang="ru-RU" dirty="0" smtClean="0"/>
              <a:t> Установить, симметрична ли область определения функции. Если нет, то объявить, что </a:t>
            </a:r>
            <a:r>
              <a:rPr lang="ru-RU" dirty="0" smtClean="0">
                <a:solidFill>
                  <a:srgbClr val="FF0000"/>
                </a:solidFill>
              </a:rPr>
              <a:t>функция не является ни четной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ни нечетной</a:t>
            </a:r>
            <a:r>
              <a:rPr lang="ru-RU" dirty="0" smtClean="0"/>
              <a:t>. Если да, то перейти ко второму шагу алгоритма.</a:t>
            </a:r>
          </a:p>
          <a:p>
            <a:pPr marL="0" indent="0">
              <a:buAutoNum type="arabicParenR"/>
            </a:pPr>
            <a:r>
              <a:rPr lang="ru-RU" dirty="0"/>
              <a:t> </a:t>
            </a:r>
            <a:r>
              <a:rPr lang="ru-RU" dirty="0" smtClean="0"/>
              <a:t>Составить выражение </a:t>
            </a:r>
            <a:r>
              <a:rPr lang="en-US" dirty="0" smtClean="0"/>
              <a:t>f(-x)</a:t>
            </a:r>
            <a:r>
              <a:rPr lang="ru-RU" dirty="0" smtClean="0"/>
              <a:t>.</a:t>
            </a:r>
          </a:p>
          <a:p>
            <a:pPr marL="0" indent="0">
              <a:buAutoNum type="arabicParenR"/>
            </a:pPr>
            <a:r>
              <a:rPr lang="ru-RU" dirty="0"/>
              <a:t> </a:t>
            </a:r>
            <a:r>
              <a:rPr lang="ru-RU" dirty="0" smtClean="0"/>
              <a:t>Сравнить </a:t>
            </a:r>
            <a:r>
              <a:rPr lang="en-US" dirty="0" smtClean="0"/>
              <a:t>f(-x) </a:t>
            </a:r>
            <a:r>
              <a:rPr lang="ru-RU" dirty="0" smtClean="0"/>
              <a:t>и</a:t>
            </a:r>
            <a:r>
              <a:rPr lang="en-US" dirty="0" smtClean="0"/>
              <a:t> f(x):</a:t>
            </a:r>
          </a:p>
          <a:p>
            <a:pPr marL="400050" lvl="1" indent="0">
              <a:buNone/>
            </a:pPr>
            <a:r>
              <a:rPr lang="ru-RU" dirty="0" smtClean="0"/>
              <a:t>а) если </a:t>
            </a:r>
            <a:r>
              <a:rPr lang="en-US" dirty="0" smtClean="0"/>
              <a:t>f(-x)=f(x)</a:t>
            </a:r>
            <a:r>
              <a:rPr lang="ru-RU" dirty="0" smtClean="0"/>
              <a:t>, то </a:t>
            </a:r>
            <a:r>
              <a:rPr lang="ru-RU" dirty="0" smtClean="0">
                <a:solidFill>
                  <a:srgbClr val="FF0000"/>
                </a:solidFill>
              </a:rPr>
              <a:t>функция четная</a:t>
            </a:r>
            <a:r>
              <a:rPr lang="ru-RU" dirty="0" smtClean="0"/>
              <a:t>;</a:t>
            </a:r>
          </a:p>
          <a:p>
            <a:pPr marL="400050" lvl="1" indent="0">
              <a:buNone/>
            </a:pPr>
            <a:r>
              <a:rPr lang="ru-RU" dirty="0" smtClean="0"/>
              <a:t>б) если </a:t>
            </a:r>
            <a:r>
              <a:rPr lang="en-US" dirty="0"/>
              <a:t>f(-x</a:t>
            </a:r>
            <a:r>
              <a:rPr lang="en-US" dirty="0" smtClean="0"/>
              <a:t>)=</a:t>
            </a:r>
            <a:r>
              <a:rPr lang="ru-RU" dirty="0" smtClean="0"/>
              <a:t>-</a:t>
            </a:r>
            <a:r>
              <a:rPr lang="en-US" dirty="0" smtClean="0"/>
              <a:t>f(x</a:t>
            </a:r>
            <a:r>
              <a:rPr lang="en-US" dirty="0"/>
              <a:t>)</a:t>
            </a:r>
            <a:r>
              <a:rPr lang="ru-RU" dirty="0"/>
              <a:t>, то </a:t>
            </a:r>
            <a:r>
              <a:rPr lang="ru-RU" dirty="0">
                <a:solidFill>
                  <a:srgbClr val="FF0000"/>
                </a:solidFill>
              </a:rPr>
              <a:t>функция </a:t>
            </a:r>
            <a:r>
              <a:rPr lang="ru-RU" dirty="0" smtClean="0">
                <a:solidFill>
                  <a:srgbClr val="FF0000"/>
                </a:solidFill>
              </a:rPr>
              <a:t>нечетная</a:t>
            </a:r>
            <a:r>
              <a:rPr lang="ru-RU" dirty="0"/>
              <a:t>;</a:t>
            </a:r>
          </a:p>
          <a:p>
            <a:pPr marL="1588" lvl="1" indent="363538">
              <a:buNone/>
            </a:pPr>
            <a:r>
              <a:rPr lang="ru-RU" dirty="0" smtClean="0"/>
              <a:t>в) если хотя бы в одной точке х</a:t>
            </a:r>
            <a:r>
              <a:rPr lang="el-GR" dirty="0" smtClean="0"/>
              <a:t>ϵ</a:t>
            </a:r>
            <a:r>
              <a:rPr lang="ru-RU" dirty="0" smtClean="0"/>
              <a:t>Х выполняется соотношение </a:t>
            </a:r>
            <a:r>
              <a:rPr lang="en-US" dirty="0" smtClean="0"/>
              <a:t>f(-x)≠f(x) </a:t>
            </a:r>
            <a:r>
              <a:rPr lang="ru-RU" dirty="0" smtClean="0"/>
              <a:t>и хотя бы в одной точке х</a:t>
            </a:r>
            <a:r>
              <a:rPr lang="el-GR" dirty="0" smtClean="0"/>
              <a:t>ϵ</a:t>
            </a:r>
            <a:r>
              <a:rPr lang="ru-RU" dirty="0" smtClean="0"/>
              <a:t>Х выполняется соотношение</a:t>
            </a:r>
            <a:r>
              <a:rPr lang="en-US" dirty="0" smtClean="0"/>
              <a:t>f(-x)≠-f(x)</a:t>
            </a:r>
            <a:r>
              <a:rPr lang="ru-RU" dirty="0" smtClean="0"/>
              <a:t>, то </a:t>
            </a:r>
            <a:r>
              <a:rPr lang="ru-RU" dirty="0" smtClean="0">
                <a:solidFill>
                  <a:srgbClr val="FF0000"/>
                </a:solidFill>
              </a:rPr>
              <a:t>функция не является ни четной</a:t>
            </a:r>
            <a:r>
              <a:rPr lang="en-US" smtClean="0">
                <a:solidFill>
                  <a:srgbClr val="FF0000"/>
                </a:solidFill>
              </a:rPr>
              <a:t>,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ни нечетной.</a:t>
            </a:r>
          </a:p>
          <a:p>
            <a:pPr marL="1588" indent="363538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4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583" y="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47949"/>
                <a:ext cx="8471397" cy="35340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Исследовать на четность функцию: </a:t>
                </a:r>
                <a:r>
                  <a:rPr lang="en-US" sz="2600" i="1" dirty="0" smtClean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2600" i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600" dirty="0" smtClean="0"/>
                  <a:t>Решение:</a:t>
                </a:r>
              </a:p>
              <a:p>
                <a:pPr marL="514350" indent="-514350">
                  <a:spcBef>
                    <a:spcPts val="0"/>
                  </a:spcBef>
                  <a:buAutoNum type="arabicPeriod"/>
                </a:pP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D(f)=(-∞; 0)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(0; +∞)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600" dirty="0" smtClean="0"/>
                  <a:t>– симметричное множество</a:t>
                </a:r>
                <a:endParaRPr lang="en-US" sz="2600" dirty="0" smtClean="0"/>
              </a:p>
              <a:p>
                <a:pPr marL="514350" indent="-514350">
                  <a:spcBef>
                    <a:spcPts val="1200"/>
                  </a:spcBef>
                  <a:buAutoNum type="arabicPeriod"/>
                </a:pPr>
                <a:r>
                  <a:rPr lang="en-US" sz="2600" dirty="0" smtClean="0"/>
                  <a:t>                                    </a:t>
                </a:r>
              </a:p>
              <a:p>
                <a:pPr marL="0" indent="0" algn="just">
                  <a:spcBef>
                    <a:spcPts val="1200"/>
                  </a:spcBef>
                  <a:buAutoNum type="arabicPeriod"/>
                </a:pPr>
                <a:r>
                  <a:rPr lang="ru-RU" sz="2600" dirty="0" smtClean="0"/>
                  <a:t> Для любого значения х из области определения функции выполняется равенство </a:t>
                </a:r>
                <a:r>
                  <a:rPr lang="en-US" sz="2600" dirty="0" smtClean="0"/>
                  <a:t>f(-x)=f(x).</a:t>
                </a:r>
                <a:endParaRPr lang="ru-RU" sz="26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600" dirty="0" smtClean="0"/>
                  <a:t>Таким образом, </a:t>
                </a:r>
                <a:r>
                  <a:rPr lang="en-US" sz="2600" dirty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600" dirty="0" smtClean="0"/>
                  <a:t> - </a:t>
                </a:r>
                <a:r>
                  <a:rPr lang="ru-RU" sz="2600" dirty="0" smtClean="0">
                    <a:solidFill>
                      <a:srgbClr val="FF0000"/>
                    </a:solidFill>
                  </a:rPr>
                  <a:t>четная </a:t>
                </a:r>
                <a:r>
                  <a:rPr lang="ru-RU" sz="2600" dirty="0" smtClean="0"/>
                  <a:t>функция  </a:t>
                </a:r>
                <a:endParaRPr lang="en-US" sz="2600" dirty="0" smtClean="0"/>
              </a:p>
              <a:p>
                <a:pPr marL="514350" indent="-514350">
                  <a:buAutoNum type="arabicPeriod"/>
                </a:pPr>
                <a:endParaRPr lang="ru-RU" sz="2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47949"/>
                <a:ext cx="8471397" cy="3534097"/>
              </a:xfrm>
              <a:blipFill rotWithShape="1">
                <a:blip r:embed="rId2" cstate="print"/>
                <a:stretch>
                  <a:fillRect l="-1295" r="-1367" b="-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73" t="28447" r="48073" b="62484"/>
          <a:stretch/>
        </p:blipFill>
        <p:spPr bwMode="auto">
          <a:xfrm>
            <a:off x="683568" y="2283718"/>
            <a:ext cx="223224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5" t="28534" r="39964" b="61963"/>
          <a:stretch/>
        </p:blipFill>
        <p:spPr bwMode="auto">
          <a:xfrm>
            <a:off x="2911722" y="2283718"/>
            <a:ext cx="1119412" cy="72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5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583" y="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47949"/>
                <a:ext cx="8471397" cy="35340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Исследовать на четность функцию: </a:t>
                </a:r>
                <a:r>
                  <a:rPr lang="en-US" sz="2600" i="1" dirty="0" smtClean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sz="2600" i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600" dirty="0" smtClean="0"/>
                  <a:t>Решение:</a:t>
                </a:r>
              </a:p>
              <a:p>
                <a:pPr marL="514350" indent="-514350">
                  <a:spcBef>
                    <a:spcPts val="0"/>
                  </a:spcBef>
                  <a:buAutoNum type="arabicPeriod"/>
                </a:pPr>
                <a:r>
                  <a:rPr lang="en-US" sz="2600" i="1" dirty="0" smtClean="0">
                    <a:latin typeface="Arial" pitchFamily="34" charset="0"/>
                    <a:cs typeface="Arial" pitchFamily="34" charset="0"/>
                  </a:rPr>
                  <a:t>D(f)=(-∞; 0)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600" i="1" dirty="0" smtClean="0">
                    <a:latin typeface="Arial" pitchFamily="34" charset="0"/>
                    <a:cs typeface="Arial" pitchFamily="34" charset="0"/>
                  </a:rPr>
                  <a:t>(0; +∞)</a:t>
                </a:r>
                <a:r>
                  <a:rPr lang="ru-RU" sz="26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600" dirty="0" smtClean="0"/>
                  <a:t>– симметричное множество</a:t>
                </a:r>
                <a:endParaRPr lang="en-US" sz="2600" dirty="0" smtClean="0"/>
              </a:p>
              <a:p>
                <a:pPr marL="514350" indent="-514350">
                  <a:spcBef>
                    <a:spcPts val="1200"/>
                  </a:spcBef>
                  <a:buAutoNum type="arabicPeriod"/>
                </a:pPr>
                <a:r>
                  <a:rPr lang="en-US" sz="2600" dirty="0" smtClean="0"/>
                  <a:t>                                    </a:t>
                </a:r>
              </a:p>
              <a:p>
                <a:pPr marL="0" indent="0" algn="just">
                  <a:spcBef>
                    <a:spcPts val="1200"/>
                  </a:spcBef>
                  <a:buAutoNum type="arabicPeriod"/>
                </a:pPr>
                <a:r>
                  <a:rPr lang="ru-RU" sz="2600" dirty="0" smtClean="0"/>
                  <a:t> Для любого значения </a:t>
                </a:r>
                <a:r>
                  <a:rPr lang="ru-RU" sz="2600" i="1" dirty="0" smtClean="0"/>
                  <a:t>х</a:t>
                </a:r>
                <a:r>
                  <a:rPr lang="ru-RU" sz="2600" dirty="0" smtClean="0"/>
                  <a:t> из области определения функции выполняется равенство </a:t>
                </a:r>
                <a:r>
                  <a:rPr lang="en-US" sz="2600" i="1" dirty="0" smtClean="0"/>
                  <a:t>f(-x)=</a:t>
                </a:r>
                <a:r>
                  <a:rPr lang="ru-RU" sz="2600" i="1" dirty="0" smtClean="0"/>
                  <a:t>-</a:t>
                </a:r>
                <a:r>
                  <a:rPr lang="en-US" sz="2600" i="1" dirty="0" smtClean="0"/>
                  <a:t>f(x).</a:t>
                </a:r>
                <a:endParaRPr lang="ru-RU" sz="2600" i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600" dirty="0" smtClean="0"/>
                  <a:t>Таким образом, </a:t>
                </a:r>
                <a:r>
                  <a:rPr lang="en-US" sz="2600" i="1" dirty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ru-RU" sz="2600" b="0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ru-RU" sz="2600" b="0" i="0" smtClean="0">
                        <a:latin typeface="Cambria Math"/>
                      </a:rPr>
                      <m:t> −</m:t>
                    </m:r>
                  </m:oMath>
                </a14:m>
                <a:r>
                  <a:rPr lang="ru-RU" sz="2600" dirty="0" smtClean="0"/>
                  <a:t> </a:t>
                </a:r>
                <a:r>
                  <a:rPr lang="ru-RU" sz="2600" dirty="0" smtClean="0">
                    <a:solidFill>
                      <a:srgbClr val="FF0000"/>
                    </a:solidFill>
                  </a:rPr>
                  <a:t>нечетная </a:t>
                </a:r>
                <a:r>
                  <a:rPr lang="ru-RU" sz="2600" dirty="0" smtClean="0"/>
                  <a:t>функция  </a:t>
                </a:r>
                <a:endParaRPr lang="en-US" sz="2600" dirty="0" smtClean="0"/>
              </a:p>
              <a:p>
                <a:pPr marL="514350" indent="-514350">
                  <a:buAutoNum type="arabicPeriod"/>
                </a:pPr>
                <a:endParaRPr lang="ru-RU" sz="2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47949"/>
                <a:ext cx="8471397" cy="3534097"/>
              </a:xfrm>
              <a:blipFill rotWithShape="1">
                <a:blip r:embed="rId2" cstate="print"/>
                <a:stretch>
                  <a:fillRect l="-1295" r="-1367" b="-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48" t="28275" r="48190" b="60889"/>
          <a:stretch/>
        </p:blipFill>
        <p:spPr bwMode="auto">
          <a:xfrm>
            <a:off x="827584" y="2247888"/>
            <a:ext cx="2088232" cy="75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19" t="27788" r="37238" b="61545"/>
          <a:stretch/>
        </p:blipFill>
        <p:spPr bwMode="auto">
          <a:xfrm>
            <a:off x="2937588" y="2211710"/>
            <a:ext cx="1418388" cy="76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91" t="28563" r="26095" b="61037"/>
          <a:stretch/>
        </p:blipFill>
        <p:spPr bwMode="auto">
          <a:xfrm>
            <a:off x="4424181" y="2211710"/>
            <a:ext cx="1587979" cy="79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52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58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4752" y="686184"/>
                <a:ext cx="8892480" cy="35340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Исследовать на четность функцию: </a:t>
                </a:r>
                <a:r>
                  <a:rPr lang="en-US" sz="2400" i="1" dirty="0" smtClean="0"/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−9</m:t>
                        </m:r>
                      </m:den>
                    </m:f>
                  </m:oMath>
                </a14:m>
                <a:r>
                  <a:rPr lang="ru-RU" sz="2400" i="1" dirty="0" smtClean="0"/>
                  <a:t>.</a:t>
                </a:r>
                <a:endParaRPr lang="en-US" sz="2400" i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/>
                  <a:t>Решение:</a:t>
                </a:r>
              </a:p>
              <a:p>
                <a:pPr marL="514350" indent="-514350">
                  <a:spcBef>
                    <a:spcPts val="0"/>
                  </a:spcBef>
                  <a:buAutoNum type="arabicPeriod"/>
                </a:pP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D(f)=(-∞; -3)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(-3; 3)</a:t>
                </a:r>
                <a:r>
                  <a:rPr lang="en-US" sz="2000" i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(3; +∞)</a:t>
                </a:r>
                <a:r>
                  <a:rPr lang="ru-RU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/>
                  <a:t>– симметричное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множество.</a:t>
                </a:r>
                <a:endParaRPr lang="en-US" sz="2400" dirty="0" smtClean="0"/>
              </a:p>
              <a:p>
                <a:pPr marL="514350" indent="-514350">
                  <a:spcBef>
                    <a:spcPts val="1200"/>
                  </a:spcBef>
                  <a:buAutoNum type="arabicPeriod"/>
                </a:pPr>
                <a:r>
                  <a:rPr lang="en-US" sz="2400" dirty="0" smtClean="0"/>
                  <a:t>                                    </a:t>
                </a:r>
              </a:p>
              <a:p>
                <a:pPr marL="0" indent="0" algn="just">
                  <a:spcBef>
                    <a:spcPts val="1200"/>
                  </a:spcBef>
                  <a:buAutoNum type="arabicPeriod"/>
                </a:pPr>
                <a:r>
                  <a:rPr lang="ru-RU" sz="2400" dirty="0" smtClean="0"/>
                  <a:t> Сравнив </a:t>
                </a:r>
                <a:r>
                  <a:rPr lang="en-US" sz="2400" i="1" dirty="0" smtClean="0"/>
                  <a:t>f(-x)</a:t>
                </a:r>
                <a:r>
                  <a:rPr lang="ru-RU" sz="2400" i="1" dirty="0" smtClean="0"/>
                  <a:t> </a:t>
                </a:r>
                <a:r>
                  <a:rPr lang="ru-RU" sz="2400" dirty="0" smtClean="0"/>
                  <a:t>и </a:t>
                </a:r>
                <a:r>
                  <a:rPr lang="en-US" sz="2400" i="1" dirty="0" smtClean="0"/>
                  <a:t>f(x)</a:t>
                </a:r>
                <a:r>
                  <a:rPr lang="ru-RU" sz="2400" dirty="0" smtClean="0"/>
                  <a:t>, замечаем, что, скорее всего, не выполняются ни тождество </a:t>
                </a:r>
                <a:r>
                  <a:rPr lang="en-US" sz="2400" i="1" dirty="0" smtClean="0"/>
                  <a:t>f(-x)=f(x)</a:t>
                </a:r>
                <a:r>
                  <a:rPr lang="ru-RU" sz="2400" dirty="0" smtClean="0"/>
                  <a:t>, ни тождество </a:t>
                </a:r>
                <a:r>
                  <a:rPr lang="en-US" sz="2400" i="1" dirty="0"/>
                  <a:t>f(-x</a:t>
                </a:r>
                <a:r>
                  <a:rPr lang="en-US" sz="2400" i="1" dirty="0" smtClean="0"/>
                  <a:t>)=</a:t>
                </a:r>
                <a:r>
                  <a:rPr lang="ru-RU" sz="2400" i="1" dirty="0" smtClean="0"/>
                  <a:t>-</a:t>
                </a:r>
                <a:r>
                  <a:rPr lang="en-US" sz="2400" i="1" dirty="0" smtClean="0"/>
                  <a:t>f(x)</a:t>
                </a:r>
                <a:r>
                  <a:rPr lang="en-US" sz="2400" dirty="0" smtClean="0"/>
                  <a:t>.</a:t>
                </a:r>
                <a:r>
                  <a:rPr lang="ru-RU" sz="2400" dirty="0" smtClean="0"/>
                  <a:t> Например, </a:t>
                </a:r>
                <a:r>
                  <a:rPr lang="en-US" sz="2400" i="1" dirty="0" smtClean="0"/>
                  <a:t>x=4</a:t>
                </a:r>
                <a:r>
                  <a:rPr lang="ru-RU" sz="2400" i="1" dirty="0" smtClean="0"/>
                  <a:t>, </a:t>
                </a:r>
                <a:r>
                  <a:rPr lang="en-US" sz="2400" i="1" dirty="0" smtClean="0"/>
                  <a:t>f(</a:t>
                </a:r>
                <a:r>
                  <a:rPr lang="ru-RU" sz="2400" i="1" dirty="0" smtClean="0"/>
                  <a:t>4</a:t>
                </a:r>
                <a:r>
                  <a:rPr lang="en-US" sz="2400" i="1" dirty="0" smtClean="0"/>
                  <a:t>)=0, f(-4)=-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dirty="0" smtClean="0"/>
                  <a:t>то есть </a:t>
                </a:r>
                <a:r>
                  <a:rPr lang="en-US" sz="2400" i="1" dirty="0" smtClean="0"/>
                  <a:t>f(-x)≠f(x), f(-x)≠-f(x)</a:t>
                </a:r>
                <a:r>
                  <a:rPr lang="ru-RU" sz="2400" i="1" dirty="0" smtClean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/>
                  <a:t>Таким образом, функция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не является 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ни четной ни нечетной</a:t>
                </a:r>
                <a:r>
                  <a:rPr lang="ru-RU" sz="2400" dirty="0" smtClean="0"/>
                  <a:t>. </a:t>
                </a:r>
                <a:endParaRPr lang="en-US" sz="2400" dirty="0" smtClean="0"/>
              </a:p>
              <a:p>
                <a:pPr marL="514350" indent="-514350">
                  <a:buAutoNum type="arabicPeriod"/>
                </a:pPr>
                <a:endParaRPr lang="ru-RU" sz="2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752" y="686184"/>
                <a:ext cx="8892480" cy="3534097"/>
              </a:xfrm>
              <a:blipFill rotWithShape="1">
                <a:blip r:embed="rId2" cstate="print"/>
                <a:stretch>
                  <a:fillRect l="-1097" r="-1920" b="-20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7" t="40296" r="72000" b="50790"/>
          <a:stretch/>
        </p:blipFill>
        <p:spPr bwMode="auto">
          <a:xfrm>
            <a:off x="683567" y="2011704"/>
            <a:ext cx="1656185" cy="62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9" t="39640" r="63619" b="51048"/>
          <a:stretch/>
        </p:blipFill>
        <p:spPr bwMode="auto">
          <a:xfrm>
            <a:off x="2267744" y="1973293"/>
            <a:ext cx="1087266" cy="64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3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График четной функции симметричен относительно </a:t>
            </a:r>
            <a:r>
              <a:rPr lang="ru-RU" sz="2400" dirty="0" smtClean="0">
                <a:solidFill>
                  <a:srgbClr val="FF0000"/>
                </a:solidFill>
              </a:rPr>
              <a:t>оси у.</a:t>
            </a:r>
          </a:p>
          <a:p>
            <a:pPr marL="0" indent="457200" algn="just">
              <a:buNone/>
            </a:pPr>
            <a:endParaRPr lang="ru-RU" sz="2400" dirty="0" smtClean="0"/>
          </a:p>
          <a:p>
            <a:pPr marL="0" indent="457200" algn="just">
              <a:buNone/>
            </a:pP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  <a:p>
            <a:pPr marL="0" indent="457200" algn="just">
              <a:buNone/>
            </a:pP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график функции </a:t>
            </a:r>
            <a:r>
              <a:rPr lang="en-US" sz="2400" dirty="0"/>
              <a:t>y=f(x)</a:t>
            </a:r>
            <a:r>
              <a:rPr lang="ru-RU" sz="2400" dirty="0"/>
              <a:t>, х</a:t>
            </a:r>
            <a:r>
              <a:rPr lang="el-GR" sz="2400" dirty="0"/>
              <a:t>ϵ</a:t>
            </a:r>
            <a:r>
              <a:rPr lang="ru-RU" sz="2400" dirty="0"/>
              <a:t>Х симметричен относительно </a:t>
            </a:r>
            <a:r>
              <a:rPr lang="ru-RU" sz="2400" dirty="0">
                <a:solidFill>
                  <a:srgbClr val="FF0000"/>
                </a:solidFill>
              </a:rPr>
              <a:t>оси ординат, </a:t>
            </a:r>
            <a:r>
              <a:rPr lang="ru-RU" sz="2400" dirty="0"/>
              <a:t>то </a:t>
            </a:r>
            <a:r>
              <a:rPr lang="en-US" sz="2400" dirty="0"/>
              <a:t>y=f(x)</a:t>
            </a:r>
            <a:r>
              <a:rPr lang="ru-RU" sz="2400" dirty="0"/>
              <a:t>, х</a:t>
            </a:r>
            <a:r>
              <a:rPr lang="el-GR" sz="2400" dirty="0"/>
              <a:t>ϵ</a:t>
            </a:r>
            <a:r>
              <a:rPr lang="ru-RU" sz="2400" dirty="0"/>
              <a:t>Х – </a:t>
            </a:r>
            <a:r>
              <a:rPr lang="ru-RU" sz="2400" dirty="0">
                <a:solidFill>
                  <a:srgbClr val="FF0000"/>
                </a:solidFill>
              </a:rPr>
              <a:t>четная функция.</a:t>
            </a:r>
            <a:r>
              <a:rPr lang="ru-RU" sz="2400" dirty="0"/>
              <a:t> </a:t>
            </a:r>
          </a:p>
          <a:p>
            <a:pPr marL="0" indent="457200" algn="just">
              <a:buNone/>
            </a:pP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355976" y="987574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191544" y="2378385"/>
            <a:ext cx="42484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 flipH="1">
            <a:off x="3681611" y="940555"/>
            <a:ext cx="648072" cy="1435548"/>
          </a:xfrm>
          <a:custGeom>
            <a:avLst/>
            <a:gdLst>
              <a:gd name="connsiteX0" fmla="*/ 0 w 600075"/>
              <a:gd name="connsiteY0" fmla="*/ 1428750 h 1435548"/>
              <a:gd name="connsiteX1" fmla="*/ 295275 w 600075"/>
              <a:gd name="connsiteY1" fmla="*/ 1219200 h 1435548"/>
              <a:gd name="connsiteX2" fmla="*/ 600075 w 600075"/>
              <a:gd name="connsiteY2" fmla="*/ 0 h 143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435548">
                <a:moveTo>
                  <a:pt x="0" y="1428750"/>
                </a:moveTo>
                <a:cubicBezTo>
                  <a:pt x="97631" y="1443037"/>
                  <a:pt x="195262" y="1457325"/>
                  <a:pt x="295275" y="1219200"/>
                </a:cubicBezTo>
                <a:cubicBezTo>
                  <a:pt x="395288" y="981075"/>
                  <a:pt x="497681" y="490537"/>
                  <a:pt x="600075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344355" y="940555"/>
            <a:ext cx="648072" cy="1435548"/>
          </a:xfrm>
          <a:custGeom>
            <a:avLst/>
            <a:gdLst>
              <a:gd name="connsiteX0" fmla="*/ 0 w 600075"/>
              <a:gd name="connsiteY0" fmla="*/ 1428750 h 1435548"/>
              <a:gd name="connsiteX1" fmla="*/ 295275 w 600075"/>
              <a:gd name="connsiteY1" fmla="*/ 1219200 h 1435548"/>
              <a:gd name="connsiteX2" fmla="*/ 600075 w 600075"/>
              <a:gd name="connsiteY2" fmla="*/ 0 h 143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435548">
                <a:moveTo>
                  <a:pt x="0" y="1428750"/>
                </a:moveTo>
                <a:cubicBezTo>
                  <a:pt x="97631" y="1443037"/>
                  <a:pt x="195262" y="1457325"/>
                  <a:pt x="295275" y="1219200"/>
                </a:cubicBezTo>
                <a:cubicBezTo>
                  <a:pt x="395288" y="981075"/>
                  <a:pt x="497681" y="490537"/>
                  <a:pt x="600075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355976" y="1635646"/>
            <a:ext cx="50405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1662917"/>
            <a:ext cx="0" cy="71546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25627" y="1635646"/>
            <a:ext cx="50405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25627" y="1635646"/>
            <a:ext cx="0" cy="71546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5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/>
              <a:t>График </a:t>
            </a:r>
            <a:r>
              <a:rPr lang="ru-RU" sz="2000" dirty="0" smtClean="0"/>
              <a:t>нечетной </a:t>
            </a:r>
            <a:r>
              <a:rPr lang="ru-RU" sz="2000" dirty="0"/>
              <a:t>функции симметричен относительно </a:t>
            </a:r>
            <a:r>
              <a:rPr lang="ru-RU" sz="2000" dirty="0" smtClean="0">
                <a:solidFill>
                  <a:srgbClr val="FF0000"/>
                </a:solidFill>
              </a:rPr>
              <a:t>начала координат.</a:t>
            </a:r>
          </a:p>
          <a:p>
            <a:pPr marL="0" indent="457200" algn="just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endParaRPr lang="ru-RU" sz="2000" dirty="0" smtClean="0"/>
          </a:p>
          <a:p>
            <a:pPr marL="0" indent="457200" algn="just">
              <a:buNone/>
            </a:pPr>
            <a:endParaRPr lang="ru-RU" sz="2000" dirty="0"/>
          </a:p>
          <a:p>
            <a:pPr marL="0" indent="457200" algn="just">
              <a:buNone/>
            </a:pPr>
            <a:endParaRPr lang="ru-RU" sz="2000" dirty="0" smtClean="0"/>
          </a:p>
          <a:p>
            <a:pPr marL="0" indent="457200" algn="just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график функции </a:t>
            </a:r>
            <a:r>
              <a:rPr lang="en-US" sz="2000" dirty="0"/>
              <a:t>y=f(x)</a:t>
            </a:r>
            <a:r>
              <a:rPr lang="ru-RU" sz="2000" dirty="0"/>
              <a:t>, х</a:t>
            </a:r>
            <a:r>
              <a:rPr lang="el-GR" sz="2000" dirty="0"/>
              <a:t>ϵ</a:t>
            </a:r>
            <a:r>
              <a:rPr lang="ru-RU" sz="2000" dirty="0"/>
              <a:t>Х симметричен относительно </a:t>
            </a:r>
            <a:r>
              <a:rPr lang="ru-RU" sz="2000" dirty="0">
                <a:solidFill>
                  <a:srgbClr val="FF0000"/>
                </a:solidFill>
              </a:rPr>
              <a:t>начала координат, </a:t>
            </a:r>
            <a:r>
              <a:rPr lang="ru-RU" sz="2000" dirty="0"/>
              <a:t>то </a:t>
            </a:r>
            <a:r>
              <a:rPr lang="en-US" sz="2000" dirty="0"/>
              <a:t>y=f(x)</a:t>
            </a:r>
            <a:r>
              <a:rPr lang="ru-RU" sz="2000" dirty="0"/>
              <a:t>, х</a:t>
            </a:r>
            <a:r>
              <a:rPr lang="el-GR" sz="2000" dirty="0"/>
              <a:t>ϵ</a:t>
            </a:r>
            <a:r>
              <a:rPr lang="ru-RU" sz="2000" dirty="0"/>
              <a:t>Х - </a:t>
            </a:r>
            <a:r>
              <a:rPr lang="ru-RU" sz="2000" dirty="0">
                <a:solidFill>
                  <a:srgbClr val="FF0000"/>
                </a:solidFill>
              </a:rPr>
              <a:t>нечетная функция</a:t>
            </a:r>
            <a:r>
              <a:rPr lang="ru-RU" sz="2000" dirty="0"/>
              <a:t> </a:t>
            </a:r>
          </a:p>
          <a:p>
            <a:pPr marL="0" indent="457200" algn="just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562475" y="1008138"/>
            <a:ext cx="0" cy="27363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64135" y="2427734"/>
            <a:ext cx="432048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4679057" y="1132466"/>
            <a:ext cx="1647825" cy="1190865"/>
          </a:xfrm>
          <a:custGeom>
            <a:avLst/>
            <a:gdLst>
              <a:gd name="connsiteX0" fmla="*/ 0 w 1647825"/>
              <a:gd name="connsiteY0" fmla="*/ 0 h 1190865"/>
              <a:gd name="connsiteX1" fmla="*/ 409575 w 1647825"/>
              <a:gd name="connsiteY1" fmla="*/ 1047750 h 1190865"/>
              <a:gd name="connsiteX2" fmla="*/ 1647825 w 1647825"/>
              <a:gd name="connsiteY2" fmla="*/ 1181100 h 1190865"/>
              <a:gd name="connsiteX3" fmla="*/ 1647825 w 1647825"/>
              <a:gd name="connsiteY3" fmla="*/ 1181100 h 119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190865">
                <a:moveTo>
                  <a:pt x="0" y="0"/>
                </a:moveTo>
                <a:cubicBezTo>
                  <a:pt x="67469" y="425450"/>
                  <a:pt x="134938" y="850900"/>
                  <a:pt x="409575" y="1047750"/>
                </a:cubicBezTo>
                <a:cubicBezTo>
                  <a:pt x="684213" y="1244600"/>
                  <a:pt x="1647825" y="1181100"/>
                  <a:pt x="1647825" y="1181100"/>
                </a:cubicBezTo>
                <a:lnTo>
                  <a:pt x="1647825" y="118110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2139702"/>
            <a:ext cx="43204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04048" y="2139702"/>
            <a:ext cx="0" cy="28803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62475" y="2139702"/>
            <a:ext cx="432048" cy="28803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139952" y="2427734"/>
            <a:ext cx="432048" cy="28803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39952" y="2716237"/>
            <a:ext cx="43204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9952" y="2427734"/>
            <a:ext cx="0" cy="28803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 flipH="1" flipV="1">
            <a:off x="2987824" y="2499742"/>
            <a:ext cx="1440160" cy="1275581"/>
          </a:xfrm>
          <a:custGeom>
            <a:avLst/>
            <a:gdLst>
              <a:gd name="connsiteX0" fmla="*/ 0 w 1647825"/>
              <a:gd name="connsiteY0" fmla="*/ 0 h 1190865"/>
              <a:gd name="connsiteX1" fmla="*/ 409575 w 1647825"/>
              <a:gd name="connsiteY1" fmla="*/ 1047750 h 1190865"/>
              <a:gd name="connsiteX2" fmla="*/ 1647825 w 1647825"/>
              <a:gd name="connsiteY2" fmla="*/ 1181100 h 1190865"/>
              <a:gd name="connsiteX3" fmla="*/ 1647825 w 1647825"/>
              <a:gd name="connsiteY3" fmla="*/ 1181100 h 119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190865">
                <a:moveTo>
                  <a:pt x="0" y="0"/>
                </a:moveTo>
                <a:cubicBezTo>
                  <a:pt x="67469" y="425450"/>
                  <a:pt x="134938" y="850900"/>
                  <a:pt x="409575" y="1047750"/>
                </a:cubicBezTo>
                <a:cubicBezTo>
                  <a:pt x="684213" y="1244600"/>
                  <a:pt x="1647825" y="1181100"/>
                  <a:pt x="1647825" y="1181100"/>
                </a:cubicBezTo>
                <a:lnTo>
                  <a:pt x="1647825" y="118110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9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Прочитать функци</a:t>
            </a:r>
            <a:r>
              <a:rPr lang="ru-RU" dirty="0"/>
              <a:t>ю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Найти область определения функции </a:t>
            </a:r>
            <a:r>
              <a:rPr lang="en-US" dirty="0" smtClean="0"/>
              <a:t>D(f)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Найти область значения функции </a:t>
            </a:r>
            <a:r>
              <a:rPr lang="en-US" dirty="0" smtClean="0"/>
              <a:t>E(f)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Исследовать функцию на монотонность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Исследовать функцию на ограниченность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Найти наибольшее и наименьшее значение функции, если это возможно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Исследовать функцию на четность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8281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Функцию </a:t>
                </a:r>
                <a:r>
                  <a:rPr lang="en-US" dirty="0" smtClean="0"/>
                  <a:t>y=f(x)</a:t>
                </a:r>
                <a:r>
                  <a:rPr lang="ru-RU" dirty="0" smtClean="0"/>
                  <a:t> 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убывающей на множестве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D(f)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dirty="0" smtClean="0"/>
                  <a:t>если для любых точек х</a:t>
                </a:r>
                <a:r>
                  <a:rPr lang="ru-RU" sz="1200" dirty="0" smtClean="0"/>
                  <a:t>1</a:t>
                </a:r>
                <a:r>
                  <a:rPr lang="ru-RU" dirty="0" smtClean="0"/>
                  <a:t> и х</a:t>
                </a:r>
                <a:r>
                  <a:rPr lang="ru-RU" sz="1200" dirty="0" smtClean="0"/>
                  <a:t>2</a:t>
                </a:r>
                <a:r>
                  <a:rPr lang="ru-RU" dirty="0" smtClean="0"/>
                  <a:t> множества Х таких, что х</a:t>
                </a:r>
                <a:r>
                  <a:rPr lang="ru-RU" sz="1200" dirty="0" smtClean="0"/>
                  <a:t>1</a:t>
                </a:r>
                <a:r>
                  <a:rPr lang="en-US" dirty="0" smtClean="0"/>
                  <a:t>&lt;x</a:t>
                </a:r>
                <a:r>
                  <a:rPr lang="en-US" sz="1200" dirty="0" smtClean="0"/>
                  <a:t>2</a:t>
                </a:r>
                <a:r>
                  <a:rPr lang="ru-RU" dirty="0" smtClean="0"/>
                  <a:t>, выполняется неравенство </a:t>
                </a:r>
                <a:r>
                  <a:rPr lang="en-US" dirty="0" smtClean="0"/>
                  <a:t>f(x</a:t>
                </a:r>
                <a:r>
                  <a:rPr lang="en-US" sz="1200" dirty="0" smtClean="0"/>
                  <a:t>1</a:t>
                </a:r>
                <a:r>
                  <a:rPr lang="en-US" dirty="0" smtClean="0"/>
                  <a:t>)&gt;f(x</a:t>
                </a:r>
                <a:r>
                  <a:rPr lang="en-US" sz="1200" dirty="0" smtClean="0"/>
                  <a:t>2</a:t>
                </a:r>
                <a:r>
                  <a:rPr lang="en-US" dirty="0" smtClean="0"/>
                  <a:t>).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Другими словами, функция убывает, если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большему</a:t>
                </a:r>
                <a:r>
                  <a:rPr lang="ru-RU" dirty="0" smtClean="0"/>
                  <a:t> значению аргумента соответствует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меньшее </a:t>
                </a:r>
                <a:r>
                  <a:rPr lang="ru-RU" dirty="0" smtClean="0"/>
                  <a:t>значение функции.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  <a:blipFill rotWithShape="1">
                <a:blip r:embed="rId2" cstate="print"/>
                <a:stretch>
                  <a:fillRect l="-1852" t="-183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10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/>
              <a:t>Термины «возрастающая функция», «убывающая функция» объединяют общим названием </a:t>
            </a:r>
            <a:r>
              <a:rPr lang="ru-RU" sz="3000" dirty="0" smtClean="0">
                <a:solidFill>
                  <a:srgbClr val="FF0000"/>
                </a:solidFill>
              </a:rPr>
              <a:t>монотонная функция</a:t>
            </a:r>
            <a:r>
              <a:rPr lang="ru-RU" sz="3000" dirty="0" smtClean="0"/>
              <a:t>, а исследование функции на возрастание или убывание называют </a:t>
            </a:r>
            <a:r>
              <a:rPr lang="ru-RU" sz="3000" dirty="0" smtClean="0">
                <a:solidFill>
                  <a:srgbClr val="FF0000"/>
                </a:solidFill>
              </a:rPr>
              <a:t>исследованием функции на монотонность</a:t>
            </a:r>
            <a:r>
              <a:rPr lang="ru-RU" sz="30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/>
              <a:t>Если функция возрастает (или убывает) на своей области определения, то говорят, что функция </a:t>
            </a:r>
            <a:r>
              <a:rPr lang="ru-RU" sz="3000" dirty="0" smtClean="0">
                <a:solidFill>
                  <a:srgbClr val="FF0000"/>
                </a:solidFill>
              </a:rPr>
              <a:t>возрастающая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(убывающая)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336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Исследовать на монотонность функцию </a:t>
            </a:r>
            <a:r>
              <a:rPr lang="en-US" dirty="0" smtClean="0"/>
              <a:t>y=5-2x</a:t>
            </a:r>
          </a:p>
          <a:p>
            <a:pPr marL="0" indent="0">
              <a:buNone/>
            </a:pPr>
            <a:r>
              <a:rPr lang="ru-RU" dirty="0" smtClean="0"/>
              <a:t>Решение:</a:t>
            </a:r>
          </a:p>
          <a:p>
            <a:pPr marL="0" indent="0">
              <a:buNone/>
            </a:pPr>
            <a:r>
              <a:rPr lang="en-US" dirty="0" smtClean="0"/>
              <a:t>f(x)=5-2x             </a:t>
            </a:r>
            <a:endParaRPr lang="ru-RU" dirty="0" smtClean="0"/>
          </a:p>
          <a:p>
            <a:pPr marL="0" indent="457200">
              <a:buNone/>
            </a:pPr>
            <a:r>
              <a:rPr lang="en-US" dirty="0" smtClean="0"/>
              <a:t>x</a:t>
            </a:r>
            <a:r>
              <a:rPr lang="en-US" sz="1200" dirty="0" smtClean="0"/>
              <a:t>1</a:t>
            </a:r>
            <a:r>
              <a:rPr lang="en-US" dirty="0" smtClean="0"/>
              <a:t>&lt;x</a:t>
            </a:r>
            <a:r>
              <a:rPr lang="en-US" sz="12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-</a:t>
            </a:r>
            <a:r>
              <a:rPr lang="en-US" dirty="0" smtClean="0"/>
              <a:t>2x</a:t>
            </a:r>
            <a:r>
              <a:rPr lang="en-US" sz="1200" dirty="0" smtClean="0"/>
              <a:t>1</a:t>
            </a:r>
            <a:r>
              <a:rPr lang="en-US" dirty="0" smtClean="0"/>
              <a:t>&gt;-2x</a:t>
            </a:r>
            <a:r>
              <a:rPr lang="en-US" sz="12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 5-2x</a:t>
            </a:r>
            <a:r>
              <a:rPr lang="en-US" sz="1200" dirty="0" smtClean="0"/>
              <a:t>1</a:t>
            </a:r>
            <a:r>
              <a:rPr lang="en-US" dirty="0" smtClean="0"/>
              <a:t>&gt;5-2x</a:t>
            </a:r>
            <a:r>
              <a:rPr lang="en-US" sz="1200" dirty="0" smtClean="0"/>
              <a:t>2</a:t>
            </a:r>
          </a:p>
          <a:p>
            <a:pPr marL="0" indent="0">
              <a:buNone/>
            </a:pPr>
            <a:r>
              <a:rPr lang="ru-RU" dirty="0" smtClean="0"/>
              <a:t>То есть </a:t>
            </a:r>
            <a:r>
              <a:rPr lang="en-US" dirty="0" smtClean="0"/>
              <a:t>f(x</a:t>
            </a:r>
            <a:r>
              <a:rPr lang="en-US" sz="1200" dirty="0" smtClean="0"/>
              <a:t>1</a:t>
            </a:r>
            <a:r>
              <a:rPr lang="en-US" dirty="0" smtClean="0"/>
              <a:t>)&gt;f(x</a:t>
            </a:r>
            <a:r>
              <a:rPr lang="en-US" sz="12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Из  неравенства </a:t>
            </a:r>
            <a:r>
              <a:rPr lang="en-US" dirty="0" smtClean="0"/>
              <a:t>x</a:t>
            </a:r>
            <a:r>
              <a:rPr lang="en-US" sz="1200" dirty="0" smtClean="0"/>
              <a:t>1</a:t>
            </a:r>
            <a:r>
              <a:rPr lang="en-US" dirty="0" smtClean="0"/>
              <a:t>&lt;x</a:t>
            </a:r>
            <a:r>
              <a:rPr lang="en-US" sz="1200" dirty="0" smtClean="0"/>
              <a:t>2</a:t>
            </a:r>
            <a:r>
              <a:rPr lang="ru-RU" sz="1200" dirty="0" smtClean="0"/>
              <a:t> </a:t>
            </a:r>
            <a:r>
              <a:rPr lang="ru-RU" dirty="0" smtClean="0"/>
              <a:t> следует, что </a:t>
            </a:r>
            <a:r>
              <a:rPr lang="en-US" dirty="0"/>
              <a:t>f(x</a:t>
            </a:r>
            <a:r>
              <a:rPr lang="en-US" sz="1200" dirty="0"/>
              <a:t>1</a:t>
            </a:r>
            <a:r>
              <a:rPr lang="en-US" dirty="0"/>
              <a:t>)&gt;f(x</a:t>
            </a:r>
            <a:r>
              <a:rPr lang="en-US" sz="1200" dirty="0"/>
              <a:t>2</a:t>
            </a:r>
            <a:r>
              <a:rPr lang="en-US" dirty="0" smtClean="0"/>
              <a:t>)</a:t>
            </a:r>
            <a:r>
              <a:rPr lang="ru-RU" dirty="0" smtClean="0"/>
              <a:t>, а это означает, что заданная функция </a:t>
            </a:r>
            <a:r>
              <a:rPr lang="ru-RU" dirty="0" smtClean="0">
                <a:solidFill>
                  <a:srgbClr val="FF0000"/>
                </a:solidFill>
              </a:rPr>
              <a:t>убывает</a:t>
            </a:r>
            <a:r>
              <a:rPr lang="ru-RU" dirty="0" smtClean="0"/>
              <a:t> на всей числовой прямой.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004048" y="1707654"/>
                <a:ext cx="2592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если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07654"/>
                <a:ext cx="2592288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13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15566"/>
                <a:ext cx="8640960" cy="33944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Исследовать на монотонность функцию </a:t>
                </a:r>
                <a:r>
                  <a:rPr lang="en-US" dirty="0" smtClean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              </a:t>
                </a:r>
                <a:endParaRPr lang="ru-RU" dirty="0" smtClean="0"/>
              </a:p>
              <a:p>
                <a:pPr marL="0" indent="457200">
                  <a:buNone/>
                </a:pPr>
                <a:r>
                  <a:rPr lang="ru-RU" dirty="0" smtClean="0"/>
                  <a:t>  </a:t>
                </a:r>
                <a:r>
                  <a:rPr lang="en-US" dirty="0" smtClean="0"/>
                  <a:t>x</a:t>
                </a:r>
                <a:r>
                  <a:rPr lang="en-US" sz="1200" dirty="0" smtClean="0"/>
                  <a:t>1</a:t>
                </a:r>
                <a:r>
                  <a:rPr lang="en-US" dirty="0" smtClean="0"/>
                  <a:t>&lt;x</a:t>
                </a:r>
                <a:r>
                  <a:rPr lang="en-US" sz="1200" dirty="0" smtClean="0"/>
                  <a:t>2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sz="1200" dirty="0"/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/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300" dirty="0"/>
                          <m:t>x</m:t>
                        </m:r>
                        <m:r>
                          <m:rPr>
                            <m:nor/>
                          </m:rPr>
                          <a:rPr lang="en-US" sz="1400" b="0" i="0" dirty="0" smtClean="0"/>
                          <m:t>2</m:t>
                        </m:r>
                      </m:e>
                      <m:sup>
                        <m:r>
                          <a:rPr lang="en-US" sz="33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1600" dirty="0"/>
                          <m:t>1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/>
                  <a:t>+2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1600" b="0" i="0" dirty="0" smtClean="0"/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+2</m:t>
                    </m:r>
                  </m:oMath>
                </a14:m>
                <a:endParaRPr lang="en-US" sz="3800" dirty="0" smtClean="0"/>
              </a:p>
              <a:p>
                <a:pPr marL="0" indent="0">
                  <a:buNone/>
                </a:pPr>
                <a:r>
                  <a:rPr lang="ru-RU" dirty="0" smtClean="0"/>
                  <a:t>То есть </a:t>
                </a:r>
                <a:r>
                  <a:rPr lang="en-US" dirty="0" smtClean="0"/>
                  <a:t>f(x</a:t>
                </a:r>
                <a:r>
                  <a:rPr lang="en-US" sz="1200" dirty="0" smtClean="0"/>
                  <a:t>1</a:t>
                </a:r>
                <a:r>
                  <a:rPr lang="en-US" dirty="0" smtClean="0"/>
                  <a:t>)&lt;f(x</a:t>
                </a:r>
                <a:r>
                  <a:rPr lang="en-US" sz="1200" dirty="0" smtClean="0"/>
                  <a:t>2</a:t>
                </a:r>
                <a:r>
                  <a:rPr lang="en-US" dirty="0" smtClean="0"/>
                  <a:t>)</a:t>
                </a:r>
                <a:r>
                  <a:rPr lang="ru-RU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Из  неравенства </a:t>
                </a:r>
                <a:r>
                  <a:rPr lang="en-US" dirty="0" smtClean="0"/>
                  <a:t>x</a:t>
                </a:r>
                <a:r>
                  <a:rPr lang="en-US" sz="1200" dirty="0" smtClean="0"/>
                  <a:t>1</a:t>
                </a:r>
                <a:r>
                  <a:rPr lang="en-US" dirty="0" smtClean="0"/>
                  <a:t>&lt;x</a:t>
                </a:r>
                <a:r>
                  <a:rPr lang="en-US" sz="1200" dirty="0" smtClean="0"/>
                  <a:t>2</a:t>
                </a:r>
                <a:r>
                  <a:rPr lang="ru-RU" sz="1200" dirty="0" smtClean="0"/>
                  <a:t> </a:t>
                </a:r>
                <a:r>
                  <a:rPr lang="ru-RU" dirty="0" smtClean="0"/>
                  <a:t> следует, что </a:t>
                </a:r>
                <a:r>
                  <a:rPr lang="en-US" dirty="0"/>
                  <a:t>f(x</a:t>
                </a:r>
                <a:r>
                  <a:rPr lang="en-US" sz="1200" dirty="0"/>
                  <a:t>1</a:t>
                </a:r>
                <a:r>
                  <a:rPr lang="en-US" dirty="0" smtClean="0"/>
                  <a:t>)&lt;f(x</a:t>
                </a:r>
                <a:r>
                  <a:rPr lang="en-US" sz="1200" dirty="0" smtClean="0"/>
                  <a:t>2</a:t>
                </a:r>
                <a:r>
                  <a:rPr lang="en-US" dirty="0" smtClean="0"/>
                  <a:t>)</a:t>
                </a:r>
                <a:r>
                  <a:rPr lang="ru-RU" dirty="0" smtClean="0"/>
                  <a:t>, а это означает, что заданная функция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возрастает</a:t>
                </a:r>
                <a:r>
                  <a:rPr lang="ru-RU" dirty="0" smtClean="0"/>
                  <a:t> на всей числовой прямой.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15566"/>
                <a:ext cx="8640960" cy="3394472"/>
              </a:xfrm>
              <a:blipFill rotWithShape="1">
                <a:blip r:embed="rId2" cstate="print"/>
                <a:stretch>
                  <a:fillRect l="-846" t="-2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004048" y="1707654"/>
                <a:ext cx="259228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07654"/>
                <a:ext cx="2592288" cy="6699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991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Функцию </a:t>
                </a:r>
                <a:r>
                  <a:rPr lang="en-US" dirty="0" smtClean="0"/>
                  <a:t>y=f(x) </a:t>
                </a:r>
                <a:r>
                  <a:rPr lang="ru-RU" dirty="0" smtClean="0"/>
                  <a:t>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ограниченной</a:t>
                </a:r>
                <a:r>
                  <a:rPr lang="ru-RU" dirty="0" smtClean="0"/>
                  <a:t>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снизу на множестве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D(f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ru-RU" dirty="0" smtClean="0"/>
                  <a:t>, если все значения этой функции на множестве Х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больше некоторого числа</a:t>
                </a:r>
                <a:r>
                  <a:rPr lang="ru-RU" dirty="0" smtClean="0"/>
                  <a:t>, то есть если существует число </a:t>
                </a:r>
                <a:r>
                  <a:rPr lang="en-US" dirty="0" smtClean="0"/>
                  <a:t>m</a:t>
                </a:r>
                <a:r>
                  <a:rPr lang="ru-RU" dirty="0" smtClean="0"/>
                  <a:t> такое, что для любого значения х</a:t>
                </a:r>
                <a:r>
                  <a:rPr lang="el-GR" dirty="0" smtClean="0"/>
                  <a:t>ϵ</a:t>
                </a:r>
                <a:r>
                  <a:rPr lang="ru-RU" dirty="0" smtClean="0"/>
                  <a:t>Х выполняется неравенство </a:t>
                </a:r>
                <a:r>
                  <a:rPr lang="en-US" dirty="0" smtClean="0"/>
                  <a:t>f(x)&gt;m.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  <a:blipFill rotWithShape="1">
                <a:blip r:embed="rId2" cstate="print"/>
                <a:stretch>
                  <a:fillRect l="-1852" t="-183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028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Функцию </a:t>
                </a:r>
                <a:r>
                  <a:rPr lang="en-US" dirty="0" smtClean="0"/>
                  <a:t>y=f(x) </a:t>
                </a:r>
                <a:r>
                  <a:rPr lang="ru-RU" dirty="0" smtClean="0"/>
                  <a:t>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ограниченной</a:t>
                </a:r>
                <a:r>
                  <a:rPr lang="ru-RU" dirty="0" smtClean="0"/>
                  <a:t>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свер-ху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на множестве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iu-Cans-CA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D(f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ru-RU" dirty="0" smtClean="0"/>
                  <a:t>, если все значения этой функции на множестве Х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меньше некоторого числа</a:t>
                </a:r>
                <a:r>
                  <a:rPr lang="ru-RU" dirty="0" smtClean="0"/>
                  <a:t>, то есть если существует число М такое, что для любого значения х</a:t>
                </a:r>
                <a:r>
                  <a:rPr lang="el-GR" dirty="0" smtClean="0"/>
                  <a:t>ϵ</a:t>
                </a:r>
                <a:r>
                  <a:rPr lang="ru-RU" dirty="0" smtClean="0"/>
                  <a:t>Х выполняется неравенство </a:t>
                </a:r>
                <a:r>
                  <a:rPr lang="en-US" dirty="0" smtClean="0"/>
                  <a:t>f(x)&lt;</a:t>
                </a:r>
                <a:r>
                  <a:rPr lang="ru-RU" dirty="0" smtClean="0"/>
                  <a:t>М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  <a:blipFill rotWithShape="1">
                <a:blip r:embed="rId2" cstate="print"/>
                <a:stretch>
                  <a:fillRect l="-1852" t="-183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63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Если множество Х не указано, то </a:t>
            </a:r>
            <a:r>
              <a:rPr lang="ru-RU" dirty="0" err="1" smtClean="0"/>
              <a:t>подра-зумевается</a:t>
            </a:r>
            <a:r>
              <a:rPr lang="ru-RU" dirty="0" smtClean="0"/>
              <a:t>, что речь идет об ограниченности функции сверху или снизу на всей области ее определения.</a:t>
            </a:r>
          </a:p>
          <a:p>
            <a:pPr marL="0" indent="0" algn="just">
              <a:buNone/>
            </a:pPr>
            <a:r>
              <a:rPr lang="ru-RU" dirty="0" smtClean="0"/>
              <a:t>Если функция ограничена и сверху и снизу на всей области определения, то ее называют </a:t>
            </a:r>
            <a:r>
              <a:rPr lang="ru-RU" dirty="0" smtClean="0">
                <a:solidFill>
                  <a:srgbClr val="FF0000"/>
                </a:solidFill>
              </a:rPr>
              <a:t>ограниченной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1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761</Words>
  <Application>Microsoft Office PowerPoint</Application>
  <PresentationFormat>Экран (16:9)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Свойства числовых функций.</vt:lpstr>
      <vt:lpstr>Слайд 2</vt:lpstr>
      <vt:lpstr>Слайд 3</vt:lpstr>
      <vt:lpstr>Слайд 4</vt:lpstr>
      <vt:lpstr>Пример</vt:lpstr>
      <vt:lpstr>Пример</vt:lpstr>
      <vt:lpstr>Слайд 7</vt:lpstr>
      <vt:lpstr>Слайд 8</vt:lpstr>
      <vt:lpstr>Слайд 9</vt:lpstr>
      <vt:lpstr>Слайд 10</vt:lpstr>
      <vt:lpstr>Пример</vt:lpstr>
      <vt:lpstr>Слайд 12</vt:lpstr>
      <vt:lpstr>Слайд 13</vt:lpstr>
      <vt:lpstr>Слайд 14</vt:lpstr>
      <vt:lpstr>Слайд 15</vt:lpstr>
      <vt:lpstr>Утверждения:</vt:lpstr>
      <vt:lpstr>Слайд 17</vt:lpstr>
      <vt:lpstr>Слайд 18</vt:lpstr>
      <vt:lpstr>Слайд 19</vt:lpstr>
      <vt:lpstr>Слайд 20</vt:lpstr>
      <vt:lpstr>Слайд 21</vt:lpstr>
      <vt:lpstr>Слайд 22</vt:lpstr>
      <vt:lpstr>Алгоритм исследования функции y=f(x), хϵХ на четность.</vt:lpstr>
      <vt:lpstr>Пример</vt:lpstr>
      <vt:lpstr>Пример</vt:lpstr>
      <vt:lpstr>Пример</vt:lpstr>
      <vt:lpstr>Слайд 27</vt:lpstr>
      <vt:lpstr>Слайд 28</vt:lpstr>
      <vt:lpstr>Прочитать функцию: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числовых функций</dc:title>
  <dc:creator>user</dc:creator>
  <cp:lastModifiedBy>User</cp:lastModifiedBy>
  <cp:revision>53</cp:revision>
  <dcterms:created xsi:type="dcterms:W3CDTF">2013-10-25T08:03:03Z</dcterms:created>
  <dcterms:modified xsi:type="dcterms:W3CDTF">2015-11-03T08:31:44Z</dcterms:modified>
</cp:coreProperties>
</file>