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388" autoAdjust="0"/>
  </p:normalViewPr>
  <p:slideViewPr>
    <p:cSldViewPr>
      <p:cViewPr varScale="1">
        <p:scale>
          <a:sx n="105" d="100"/>
          <a:sy n="105" d="100"/>
        </p:scale>
        <p:origin x="-96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F294-D0F8-42F6-B46A-79E06E7C978C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8281-45AB-43E9-8817-BCC8B746E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57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8281-45AB-43E9-8817-BCC8B746ECF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3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63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7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6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7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6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8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4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5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40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69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01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0FF9-6D32-4F08-A666-184E8875EB5F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DC1B-3378-421C-BCA2-945E03E0D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7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987575"/>
            <a:ext cx="4750296" cy="252028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</a:rPr>
              <a:t>Обратная функция</a:t>
            </a:r>
            <a:endParaRPr lang="ru-RU" sz="50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87574"/>
            <a:ext cx="3024336" cy="3017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26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71550"/>
                <a:ext cx="8229600" cy="41764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Дана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; +∞</m:t>
                        </m:r>
                      </m:e>
                    </m:d>
                    <m:r>
                      <a:rPr lang="ru-RU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Доказать, что для нее существует обратная функция, записать аналитическое выражение обратной функции в виде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и построить график обратной функции.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71550"/>
                <a:ext cx="8229600" cy="4176464"/>
              </a:xfrm>
              <a:blipFill rotWithShape="1">
                <a:blip r:embed="rId2" cstate="print"/>
                <a:stretch>
                  <a:fillRect l="-1926" t="-1752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273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486"/>
                <a:ext cx="8229600" cy="439913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 algn="just">
                  <a:buNone/>
                </a:pPr>
                <a:r>
                  <a:rPr lang="ru-RU" dirty="0"/>
                  <a:t>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возрастает на промежутке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0; +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/>
                  <a:t>значит, она имеет </a:t>
                </a:r>
                <a:r>
                  <a:rPr lang="ru-RU" dirty="0" smtClean="0"/>
                  <a:t>обратную функцию.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Из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находим: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или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 . Промежутку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принадлежат лишь значения функции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.   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486"/>
                <a:ext cx="8229600" cy="4399137"/>
              </a:xfrm>
              <a:blipFill rotWithShape="1">
                <a:blip r:embed="rId2" cstate="print"/>
                <a:stretch>
                  <a:fillRect l="-1852" t="-180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73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510"/>
                <a:ext cx="8229600" cy="4183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600" dirty="0" smtClean="0"/>
                  <a:t>Поменяв местами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ru-RU" sz="2600" dirty="0" smtClean="0"/>
                  <a:t>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ru-RU" sz="26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600" dirty="0" smtClean="0"/>
                  <a:t>получим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>
                        <a:latin typeface="Cambria Math"/>
                      </a:rPr>
                      <m:t>y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  <m:r>
                      <a:rPr lang="ru-RU" sz="2600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6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График этой функции получается из графика </a:t>
                </a:r>
                <a:r>
                  <a:rPr lang="ru-RU" sz="2600" dirty="0" smtClean="0"/>
                  <a:t>функции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</m:oMath>
                </a14:m>
                <a:r>
                  <a:rPr lang="ru-RU" sz="2600" dirty="0" smtClean="0"/>
                  <a:t> с помощью симметрии относительно прямой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600" dirty="0" smtClean="0"/>
                  <a:t>.</a:t>
                </a:r>
              </a:p>
              <a:p>
                <a:pPr marL="0" indent="45720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510"/>
                <a:ext cx="8229600" cy="4183113"/>
              </a:xfrm>
              <a:blipFill rotWithShape="1">
                <a:blip r:embed="rId2" cstate="print"/>
                <a:stretch>
                  <a:fillRect l="-1259" t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4" t="12306" r="1492" b="29564"/>
          <a:stretch/>
        </p:blipFill>
        <p:spPr bwMode="auto">
          <a:xfrm>
            <a:off x="1331640" y="2067694"/>
            <a:ext cx="4752528" cy="284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699792" y="219626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96268"/>
                <a:ext cx="864096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860032" y="207028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70285"/>
                <a:ext cx="864096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076056" y="3075806"/>
                <a:ext cx="864096" cy="34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75806"/>
                <a:ext cx="864096" cy="34131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8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74" y="-34784"/>
            <a:ext cx="8229600" cy="857250"/>
          </a:xfrm>
        </p:spPr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273" y="825103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Если каждому значению </a:t>
            </a:r>
            <a:r>
              <a:rPr lang="ru-RU" sz="2400" i="1" dirty="0" smtClean="0"/>
              <a:t>х</a:t>
            </a:r>
            <a:r>
              <a:rPr lang="ru-RU" sz="2400" dirty="0" smtClean="0"/>
              <a:t> из некоторого множества действительных чисел поставлено в соответствие по определенному правилу </a:t>
            </a:r>
            <a:r>
              <a:rPr lang="en-US" sz="2400" i="1" dirty="0" smtClean="0"/>
              <a:t>f</a:t>
            </a:r>
            <a:r>
              <a:rPr lang="ru-RU" sz="2400" i="1" dirty="0" smtClean="0"/>
              <a:t> </a:t>
            </a:r>
            <a:r>
              <a:rPr lang="ru-RU" sz="2400" dirty="0" smtClean="0"/>
              <a:t>число </a:t>
            </a:r>
            <a:r>
              <a:rPr lang="ru-RU" sz="2400" i="1" dirty="0" smtClean="0"/>
              <a:t>у</a:t>
            </a:r>
            <a:r>
              <a:rPr lang="ru-RU" sz="2400" dirty="0" smtClean="0"/>
              <a:t>, то, говорят, что на этом множестве </a:t>
            </a:r>
            <a:r>
              <a:rPr lang="ru-RU" sz="2400" dirty="0" smtClean="0">
                <a:solidFill>
                  <a:srgbClr val="FF0000"/>
                </a:solidFill>
              </a:rPr>
              <a:t>задана функция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D(f) – </a:t>
            </a:r>
            <a:r>
              <a:rPr lang="ru-RU" sz="2400" dirty="0"/>
              <a:t>область </a:t>
            </a:r>
            <a:r>
              <a:rPr lang="ru-RU" sz="2400" dirty="0" smtClean="0"/>
              <a:t>определения функции;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х – независимая переменная или </a:t>
            </a:r>
            <a:r>
              <a:rPr lang="ru-RU" sz="2400" dirty="0" smtClean="0"/>
              <a:t>аргумент;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у – зависимая </a:t>
            </a:r>
            <a:r>
              <a:rPr lang="ru-RU" sz="2400" dirty="0" smtClean="0"/>
              <a:t>переменная;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множество всех значений </a:t>
            </a:r>
            <a:r>
              <a:rPr lang="en-US" sz="2400" dirty="0"/>
              <a:t>y=f(x)</a:t>
            </a:r>
            <a:r>
              <a:rPr lang="ru-RU" sz="2400" dirty="0"/>
              <a:t>,</a:t>
            </a:r>
            <a:r>
              <a:rPr lang="en-US" sz="2400" dirty="0"/>
              <a:t> x</a:t>
            </a:r>
            <a:r>
              <a:rPr lang="el-GR" sz="2400" dirty="0"/>
              <a:t>ϵ</a:t>
            </a:r>
            <a:r>
              <a:rPr lang="ru-RU" sz="2400" dirty="0"/>
              <a:t>Х называют </a:t>
            </a:r>
            <a:r>
              <a:rPr lang="ru-RU" sz="2400" dirty="0">
                <a:solidFill>
                  <a:srgbClr val="FF0000"/>
                </a:solidFill>
              </a:rPr>
              <a:t>областью значений функции </a:t>
            </a:r>
            <a:r>
              <a:rPr lang="ru-RU" sz="2400" dirty="0"/>
              <a:t>и обозначают </a:t>
            </a:r>
            <a:r>
              <a:rPr lang="en-US" sz="2400" dirty="0" smtClean="0">
                <a:solidFill>
                  <a:srgbClr val="FF0000"/>
                </a:solidFill>
              </a:rPr>
              <a:t>E(f)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219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284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</a:t>
            </a:r>
          </a:p>
          <a:p>
            <a:pPr algn="just"/>
            <a:r>
              <a:rPr lang="ru-RU" sz="2000" dirty="0"/>
              <a:t>Пусть дана функция </a:t>
            </a:r>
            <a:r>
              <a:rPr lang="en-US" sz="2000" i="1" dirty="0"/>
              <a:t>y=f(x)</a:t>
            </a:r>
            <a:endParaRPr lang="ru-RU" sz="2000" dirty="0"/>
          </a:p>
          <a:p>
            <a:pPr algn="just"/>
            <a:r>
              <a:rPr lang="ru-RU" sz="2000" dirty="0"/>
              <a:t>Найти  значение функции</a:t>
            </a:r>
            <a:r>
              <a:rPr lang="en-US" sz="2000" dirty="0"/>
              <a:t> </a:t>
            </a:r>
            <a:r>
              <a:rPr lang="ru-RU" sz="2000" dirty="0"/>
              <a:t>в точке </a:t>
            </a:r>
            <a:r>
              <a:rPr lang="ru-RU" sz="2000" i="1" dirty="0"/>
              <a:t>х=х</a:t>
            </a:r>
            <a:r>
              <a:rPr lang="ru-RU" sz="1100" i="1" dirty="0"/>
              <a:t>0</a:t>
            </a:r>
          </a:p>
          <a:p>
            <a:pPr algn="just"/>
            <a:r>
              <a:rPr lang="ru-RU" sz="2000" i="1" dirty="0"/>
              <a:t>Например:</a:t>
            </a:r>
          </a:p>
          <a:p>
            <a:r>
              <a:rPr lang="ru-RU" sz="2000" dirty="0"/>
              <a:t>Найти значение функции </a:t>
            </a:r>
            <a:r>
              <a:rPr lang="ru-RU" sz="2000" i="1" dirty="0"/>
              <a:t>у=5х+7</a:t>
            </a:r>
            <a:r>
              <a:rPr lang="ru-RU" sz="2000" dirty="0"/>
              <a:t> в точке </a:t>
            </a:r>
            <a:r>
              <a:rPr lang="ru-RU" sz="2000" i="1" dirty="0"/>
              <a:t>х=7.</a:t>
            </a:r>
          </a:p>
          <a:p>
            <a:pPr algn="just"/>
            <a:r>
              <a:rPr lang="ru-RU" sz="2000" i="1" dirty="0"/>
              <a:t>у(7)=5∙7+7</a:t>
            </a:r>
          </a:p>
          <a:p>
            <a:pPr algn="just"/>
            <a:r>
              <a:rPr lang="ru-RU" sz="2000" dirty="0"/>
              <a:t>Ответ: </a:t>
            </a:r>
            <a:r>
              <a:rPr lang="ru-RU" sz="2000" i="1" dirty="0"/>
              <a:t>у(7)=42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552700"/>
            <a:ext cx="185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=35+7=42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426" y="40592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Прямая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06708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</a:t>
            </a:r>
            <a:endParaRPr lang="en-US" sz="4000" dirty="0"/>
          </a:p>
          <a:p>
            <a:r>
              <a:rPr lang="ru-RU" sz="2000" dirty="0"/>
              <a:t>Пусть дана функция </a:t>
            </a:r>
            <a:r>
              <a:rPr lang="en-US" sz="2000" i="1" dirty="0"/>
              <a:t>y=f(x)</a:t>
            </a:r>
            <a:endParaRPr lang="ru-RU" sz="2000" dirty="0"/>
          </a:p>
          <a:p>
            <a:r>
              <a:rPr lang="ru-RU" sz="2000" dirty="0"/>
              <a:t>Найти  значение аргумента</a:t>
            </a:r>
            <a:r>
              <a:rPr lang="en-US" sz="2000" i="1" dirty="0"/>
              <a:t> </a:t>
            </a:r>
            <a:r>
              <a:rPr lang="ru-RU" sz="2000" dirty="0"/>
              <a:t>в точке </a:t>
            </a:r>
            <a:r>
              <a:rPr lang="ru-RU" sz="2000" i="1" dirty="0"/>
              <a:t>у=у</a:t>
            </a:r>
            <a:r>
              <a:rPr lang="ru-RU" sz="1050" i="1" dirty="0"/>
              <a:t>0</a:t>
            </a:r>
          </a:p>
          <a:p>
            <a:pPr algn="just"/>
            <a:r>
              <a:rPr lang="ru-RU" sz="2000" i="1" dirty="0"/>
              <a:t>Например:</a:t>
            </a:r>
          </a:p>
          <a:p>
            <a:pPr algn="just"/>
            <a:r>
              <a:rPr lang="ru-RU" sz="2000" dirty="0"/>
              <a:t>Дана функция </a:t>
            </a:r>
            <a:r>
              <a:rPr lang="ru-RU" sz="2000" i="1" dirty="0"/>
              <a:t>у=5х+7. </a:t>
            </a:r>
            <a:r>
              <a:rPr lang="ru-RU" sz="2000" dirty="0"/>
              <a:t>Найти </a:t>
            </a:r>
            <a:r>
              <a:rPr lang="ru-RU" sz="2000" dirty="0" err="1" smtClean="0"/>
              <a:t>значе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err="1" smtClean="0"/>
              <a:t>ние</a:t>
            </a:r>
            <a:r>
              <a:rPr lang="ru-RU" sz="2000" dirty="0" smtClean="0"/>
              <a:t> </a:t>
            </a:r>
            <a:r>
              <a:rPr lang="ru-RU" sz="2000" dirty="0"/>
              <a:t>аргумента при котором </a:t>
            </a:r>
            <a:r>
              <a:rPr lang="ru-RU" sz="2000" i="1" dirty="0"/>
              <a:t>у=22.</a:t>
            </a:r>
          </a:p>
          <a:p>
            <a:pPr algn="just"/>
            <a:r>
              <a:rPr lang="ru-RU" sz="2000" i="1" dirty="0"/>
              <a:t>22=5х+7</a:t>
            </a:r>
          </a:p>
          <a:p>
            <a:pPr algn="just"/>
            <a:r>
              <a:rPr lang="ru-RU" sz="2000" i="1" dirty="0"/>
              <a:t>5х=22-7</a:t>
            </a:r>
          </a:p>
          <a:p>
            <a:pPr algn="just"/>
            <a:r>
              <a:rPr lang="ru-RU" sz="2000" i="1" dirty="0"/>
              <a:t>5</a:t>
            </a:r>
            <a:r>
              <a:rPr lang="en-US" sz="2000" i="1" dirty="0"/>
              <a:t>x=15</a:t>
            </a:r>
            <a:endParaRPr lang="ru-RU" sz="2000" i="1" dirty="0"/>
          </a:p>
          <a:p>
            <a:pPr algn="just"/>
            <a:r>
              <a:rPr lang="ru-RU" sz="2000" i="1" dirty="0"/>
              <a:t>х=15:5</a:t>
            </a:r>
            <a:endParaRPr lang="en-US" sz="2000" i="1" dirty="0"/>
          </a:p>
          <a:p>
            <a:pPr algn="just"/>
            <a:r>
              <a:rPr lang="en-US" sz="2000" i="1" dirty="0"/>
              <a:t>x</a:t>
            </a:r>
            <a:r>
              <a:rPr lang="ru-RU" sz="2000" i="1" dirty="0"/>
              <a:t>=3</a:t>
            </a:r>
          </a:p>
          <a:p>
            <a:pPr algn="just"/>
            <a:r>
              <a:rPr lang="ru-RU" sz="2000" dirty="0"/>
              <a:t>Ответ: </a:t>
            </a:r>
            <a:r>
              <a:rPr lang="ru-RU" sz="2000" i="1" dirty="0"/>
              <a:t>у(3)=22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46079" y="434380"/>
            <a:ext cx="1411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Обратная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9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  <a:tabLst>
                    <a:tab pos="6543675" algn="l"/>
                  </a:tabLst>
                </a:pPr>
                <a:r>
                  <a:rPr lang="ru-RU" dirty="0" smtClean="0"/>
                  <a:t>Пусть дан закон изменения скорости движения от времени  </a:t>
                </a:r>
                <a:r>
                  <a:rPr lang="en-US" dirty="0" smtClean="0"/>
                  <a:t>                       </a:t>
                </a:r>
                <a:r>
                  <a:rPr lang="ru-RU" dirty="0" smtClean="0"/>
                  <a:t>  </a:t>
                </a:r>
              </a:p>
              <a:p>
                <a:pPr marL="0" indent="0" algn="just">
                  <a:buNone/>
                  <a:tabLst>
                    <a:tab pos="6543675" algn="l"/>
                  </a:tabLst>
                </a:pPr>
                <a:r>
                  <a:rPr lang="ru-RU" dirty="0" smtClean="0"/>
                  <a:t>Найти закон изменения времени от скорости.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gt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endParaRPr lang="en-US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gt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4668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611955" y="1504838"/>
                <a:ext cx="26642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</a:rPr>
                        <m:t>𝑔𝑡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55" y="1504838"/>
                <a:ext cx="2664296" cy="5539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56312" y="3651870"/>
                <a:ext cx="2808312" cy="9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2" y="3651870"/>
                <a:ext cx="2808312" cy="96468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11955" y="32825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Обратимая функция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724128" y="3282538"/>
                <a:ext cx="269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Обратная функция к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282538"/>
                <a:ext cx="269922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03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806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02569 0.22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87 L 0.2875 -0.218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ru-RU" sz="8000" dirty="0" smtClean="0"/>
                  <a:t>Если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000" b="0" i="0" smtClean="0">
                        <a:latin typeface="Cambria Math"/>
                      </a:rPr>
                      <m:t>y</m:t>
                    </m:r>
                    <m:r>
                      <a:rPr lang="en-US" sz="8000" b="0" i="0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i="1" dirty="0" smtClean="0">
                    <a:latin typeface="Cambria Math"/>
                  </a:rPr>
                  <a:t> </a:t>
                </a:r>
                <a:r>
                  <a:rPr lang="ru-RU" sz="8000" b="0" dirty="0" smtClean="0"/>
                  <a:t>принимает каждое свое значение </a:t>
                </a:r>
                <a:r>
                  <a:rPr lang="ru-RU" sz="8000" b="0" i="1" dirty="0" smtClean="0"/>
                  <a:t>у</a:t>
                </a:r>
                <a:r>
                  <a:rPr lang="ru-RU" sz="8000" b="0" dirty="0" smtClean="0"/>
                  <a:t> только при одном значении </a:t>
                </a:r>
                <a:r>
                  <a:rPr lang="en-US" sz="8000" b="0" i="1" dirty="0" smtClean="0"/>
                  <a:t>x</a:t>
                </a:r>
                <a:r>
                  <a:rPr lang="ru-RU" sz="8000" b="0" dirty="0" smtClean="0"/>
                  <a:t>, то эту функцию называют </a:t>
                </a:r>
                <a:r>
                  <a:rPr lang="ru-RU" sz="8000" b="0" dirty="0" smtClean="0">
                    <a:solidFill>
                      <a:srgbClr val="FF0000"/>
                    </a:solidFill>
                  </a:rPr>
                  <a:t>обратимой</a:t>
                </a:r>
                <a:r>
                  <a:rPr lang="ru-RU" sz="8000" b="0" dirty="0" smtClean="0"/>
                  <a:t>.</a:t>
                </a:r>
              </a:p>
              <a:p>
                <a:pPr marL="0" indent="0">
                  <a:buNone/>
                </a:pPr>
                <a:endParaRPr lang="ru-RU" sz="8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=5</m:t>
                    </m:r>
                    <m:r>
                      <a:rPr lang="en-US" sz="8000" b="0" i="1" smtClean="0"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latin typeface="Cambria Math"/>
                      </a:rPr>
                      <m:t>−7</m:t>
                    </m:r>
                  </m:oMath>
                </a14:m>
                <a:r>
                  <a:rPr lang="en-US" sz="8000" b="0" dirty="0" smtClean="0"/>
                  <a:t>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8000" b="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/>
                        </a:rPr>
                        <m:t>𝑦</m:t>
                      </m:r>
                      <m:r>
                        <a:rPr lang="en-US" sz="8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8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8000" b="0" dirty="0" smtClean="0"/>
              </a:p>
              <a:p>
                <a:pPr marL="0" indent="0">
                  <a:buNone/>
                </a:pPr>
                <a:endParaRPr lang="ru-RU" sz="8000" b="0" dirty="0" smtClean="0"/>
              </a:p>
              <a:p>
                <a:pPr marL="0" indent="0" algn="just">
                  <a:buNone/>
                </a:pPr>
                <a:r>
                  <a:rPr lang="ru-RU" sz="8000" b="0" dirty="0" smtClean="0"/>
                  <a:t>Пусть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8000" b="0" i="1" smtClean="0">
                        <a:latin typeface="Cambria Math"/>
                      </a:rPr>
                      <m:t> −  </m:t>
                    </m:r>
                  </m:oMath>
                </a14:m>
                <a:r>
                  <a:rPr lang="ru-RU" sz="8000" b="0" dirty="0" smtClean="0"/>
                  <a:t>обратимая функция. Тогда каждому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8000" b="0" dirty="0" smtClean="0"/>
                  <a:t> из множества значений функции соответствует одно определенное число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b="0" dirty="0" smtClean="0"/>
                  <a:t> из области определения, такое, что</a:t>
                </a:r>
                <a:r>
                  <a:rPr lang="en-US" sz="8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ru-RU" sz="8000" b="0" i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ru-RU" sz="8000" b="0" dirty="0" smtClean="0"/>
                  <a:t>Это соответствие определяет функцию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b="0" dirty="0" smtClean="0"/>
                  <a:t> от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sz="8000" b="0" dirty="0" smtClean="0"/>
                  <a:t>, которую обозначим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8000" b="0" dirty="0" smtClean="0"/>
                  <a:t>. Поменяем местами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dirty="0"/>
                  <a:t> </a:t>
                </a:r>
                <a:r>
                  <a:rPr lang="ru-RU" sz="8000" dirty="0" smtClean="0"/>
                  <a:t>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8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b="0" i="0" smtClean="0">
                        <a:latin typeface="Cambria Math"/>
                      </a:rPr>
                      <m:t>.</m:t>
                    </m:r>
                    <m:r>
                      <a:rPr lang="ru-RU" sz="8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8000" b="0" dirty="0" smtClean="0"/>
                  <a:t>Функцию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dirty="0" smtClean="0"/>
                  <a:t> называют </a:t>
                </a:r>
                <a:r>
                  <a:rPr lang="ru-RU" sz="8000" b="0" dirty="0" smtClean="0">
                    <a:solidFill>
                      <a:srgbClr val="FF0000"/>
                    </a:solidFill>
                  </a:rPr>
                  <a:t>обратной </a:t>
                </a:r>
                <a:r>
                  <a:rPr lang="ru-RU" sz="8000" b="0" dirty="0" smtClean="0"/>
                  <a:t>к функции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dirty="0" smtClean="0"/>
                  <a:t>. Обозначают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8000" b="0" dirty="0" smtClean="0"/>
                  <a:t>.</a:t>
                </a:r>
                <a:endParaRPr lang="ru-RU" sz="8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3" cstate="print"/>
                <a:stretch>
                  <a:fillRect l="-741" t="-2006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283967" y="1059582"/>
                <a:ext cx="152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1059582"/>
                <a:ext cx="1522535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195736" y="2054183"/>
                <a:ext cx="2966603" cy="4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54183"/>
                <a:ext cx="2966603" cy="4012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220071" y="2054183"/>
                <a:ext cx="2966603" cy="4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2054183"/>
                <a:ext cx="2966603" cy="4012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5364088" y="1572349"/>
            <a:ext cx="1152128" cy="507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63888" y="1572349"/>
            <a:ext cx="1152127" cy="547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41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71550"/>
                <a:ext cx="8229600" cy="41559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700" dirty="0" smtClean="0"/>
                  <a:t>Найти функцию, обратную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y</m:t>
                    </m:r>
                    <m:r>
                      <a:rPr lang="en-US" sz="27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7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700" b="0" dirty="0" smtClean="0"/>
              </a:p>
              <a:p>
                <a:pPr marL="0" indent="0">
                  <a:buNone/>
                </a:pPr>
                <a:r>
                  <a:rPr lang="ru-RU" sz="2700" dirty="0" smtClean="0"/>
                  <a:t>Решение: </a:t>
                </a:r>
                <a:endParaRPr lang="en-US" sz="2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r>
                        <a:rPr lang="en-US" sz="27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7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𝑥</m:t>
                      </m:r>
                      <m:r>
                        <a:rPr lang="en-US" sz="2700" b="0" i="1" smtClean="0">
                          <a:latin typeface="Cambria Math"/>
                        </a:rPr>
                        <m:t>−</m:t>
                      </m:r>
                      <m:r>
                        <a:rPr lang="en-US" sz="2700" b="0" i="1" smtClean="0">
                          <a:latin typeface="Cambria Math"/>
                        </a:rPr>
                        <m:t>5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7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700" b="0" i="0" smtClean="0">
                        <a:latin typeface="Cambria Math"/>
                      </a:rPr>
                      <m:t>+</m:t>
                    </m:r>
                    <m:r>
                      <a:rPr lang="en-US" sz="2700" b="0" i="0" smtClean="0">
                        <a:latin typeface="Cambria Math"/>
                      </a:rPr>
                      <m:t>5</m:t>
                    </m:r>
                    <m:r>
                      <a:rPr lang="en-US" sz="2700" b="0" i="0" smtClean="0">
                        <a:latin typeface="Cambria Math"/>
                      </a:rPr>
                      <m:t>                 </m:t>
                    </m:r>
                  </m:oMath>
                </a14:m>
                <a:r>
                  <a:rPr lang="en-US" sz="27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700" dirty="0" smtClean="0"/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ru-RU" sz="2700" b="0" i="1" smtClean="0">
                        <a:latin typeface="Cambria Math"/>
                      </a:rPr>
                      <m:t>5</m:t>
                    </m:r>
                    <m:r>
                      <a:rPr lang="en-US" sz="27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7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71550"/>
                <a:ext cx="8229600" cy="4155925"/>
              </a:xfrm>
              <a:blipFill rotWithShape="1">
                <a:blip r:embed="rId2" cstate="print"/>
                <a:stretch>
                  <a:fillRect l="-1407" t="-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2261044" y="3712512"/>
            <a:ext cx="720080" cy="1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131840" y="3276078"/>
                <a:ext cx="1713188" cy="87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y</m:t>
                      </m:r>
                      <m:r>
                        <a:rPr lang="en-US" sz="2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700">
                          <a:latin typeface="Cambria Math"/>
                        </a:rPr>
                        <m:t>+</m:t>
                      </m:r>
                      <m:r>
                        <a:rPr lang="en-US" sz="270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76078"/>
                <a:ext cx="1713188" cy="8728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417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46" t="23143" r="40480" b="48754"/>
          <a:stretch/>
        </p:blipFill>
        <p:spPr bwMode="auto">
          <a:xfrm>
            <a:off x="3215070" y="1231371"/>
            <a:ext cx="1205862" cy="9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971600" y="2283718"/>
            <a:ext cx="360899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95482" y="867299"/>
            <a:ext cx="2005" cy="236893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2566" y="77155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1773" y="2220921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ru-RU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46" t="23143" r="40480" b="48754"/>
          <a:stretch/>
        </p:blipFill>
        <p:spPr bwMode="auto">
          <a:xfrm flipH="1" flipV="1">
            <a:off x="1894271" y="2336136"/>
            <a:ext cx="1189386" cy="9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00206" y="821011"/>
            <a:ext cx="0" cy="2376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6208" y="22217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4617" y="22217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66890" y="3272299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D(y)=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 smtClean="0"/>
                  <a:t>; 5)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5</m:t>
                    </m:r>
                    <m:r>
                      <m:rPr>
                        <m:nor/>
                      </m:rPr>
                      <a:rPr lang="en-US" sz="1600" dirty="0"/>
                      <m:t>; </m:t>
                    </m:r>
                    <m:r>
                      <m:rPr>
                        <m:nor/>
                      </m:rPr>
                      <a:rPr lang="en-US" sz="1600" b="0" i="0" dirty="0" smtClean="0"/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ru-RU" sz="1600" dirty="0" smtClean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E(y</a:t>
                </a:r>
                <a:r>
                  <a:rPr lang="en-US" sz="1600" dirty="0"/>
                  <a:t>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/>
                  <a:t>; </a:t>
                </a:r>
                <a:r>
                  <a:rPr lang="en-US" sz="1600" dirty="0" smtClean="0"/>
                  <a:t>0)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0</m:t>
                    </m:r>
                    <m:r>
                      <m:rPr>
                        <m:nor/>
                      </m:rPr>
                      <a:rPr lang="en-US" sz="1600" dirty="0"/>
                      <m:t>; +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0" y="3272299"/>
                <a:ext cx="3672408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97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7" t="14892" r="26735" b="66236"/>
          <a:stretch/>
        </p:blipFill>
        <p:spPr bwMode="auto">
          <a:xfrm>
            <a:off x="7112792" y="683685"/>
            <a:ext cx="1716231" cy="11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7096576" y="859972"/>
            <a:ext cx="0" cy="2376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7" t="14892" r="26735" b="66236"/>
          <a:stretch/>
        </p:blipFill>
        <p:spPr bwMode="auto">
          <a:xfrm flipH="1" flipV="1">
            <a:off x="5652120" y="1855509"/>
            <a:ext cx="1364755" cy="9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5292080" y="2283718"/>
            <a:ext cx="360899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87783" y="2273424"/>
            <a:ext cx="360899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14640" y="693235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875426" y="22117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872444" y="15851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690203" y="2219877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5116356" y="3291830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D(y)=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 smtClean="0"/>
                  <a:t>; 0)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0</m:t>
                    </m:r>
                    <m:r>
                      <m:rPr>
                        <m:nor/>
                      </m:rPr>
                      <a:rPr lang="en-US" sz="1600" dirty="0"/>
                      <m:t>; </m:t>
                    </m:r>
                    <m:r>
                      <m:rPr>
                        <m:nor/>
                      </m:rPr>
                      <a:rPr lang="en-US" sz="1600" b="0" i="0" dirty="0" smtClean="0"/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ru-RU" sz="1600" dirty="0" smtClean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E(y</a:t>
                </a:r>
                <a:r>
                  <a:rPr lang="en-US" sz="1600" dirty="0"/>
                  <a:t>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/>
                  <a:t>; </a:t>
                </a:r>
                <a:r>
                  <a:rPr lang="en-US" sz="1600" dirty="0" smtClean="0"/>
                  <a:t>5)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5</m:t>
                    </m:r>
                    <m:r>
                      <m:rPr>
                        <m:nor/>
                      </m:rPr>
                      <a:rPr lang="en-US" sz="1600" dirty="0"/>
                      <m:t>; +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56" y="3291830"/>
                <a:ext cx="3672408" cy="83099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29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321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5885 -0.0024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-0.00035 -0.0848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обратных функций: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588" indent="442913" algn="just">
                  <a:buAutoNum type="arabicPeriod"/>
                </a:pPr>
                <a:r>
                  <a:rPr lang="ru-RU" dirty="0" smtClean="0"/>
                  <a:t>Область определения обратной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совпадает с множеством значений исходной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, а множество значений обратной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 совпадает с областью определения исходной функции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ru-RU" b="0" i="0" smtClean="0">
                        <a:latin typeface="Cambria Math"/>
                      </a:rPr>
                      <m:t>:</m:t>
                    </m:r>
                  </m:oMath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 startAt="2"/>
                </a:pPr>
                <a:r>
                  <a:rPr lang="ru-RU" b="0" dirty="0" smtClean="0"/>
                  <a:t>Монотонная функция является обратимой: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а) если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 возрастает, то обратная к ней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b="0" dirty="0" smtClean="0"/>
                  <a:t> </a:t>
                </a:r>
                <a:r>
                  <a:rPr lang="ru-RU" dirty="0" smtClean="0"/>
                  <a:t>также возрастает;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б) </a:t>
                </a:r>
                <a:r>
                  <a:rPr lang="ru-RU" dirty="0"/>
                  <a:t>если 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убывает, </a:t>
                </a:r>
                <a:r>
                  <a:rPr lang="ru-RU" dirty="0"/>
                  <a:t>то обратная к ней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также </a:t>
                </a:r>
                <a:r>
                  <a:rPr lang="ru-RU" dirty="0" smtClean="0"/>
                  <a:t>убывает.</a:t>
                </a:r>
                <a:endParaRPr lang="ru-RU" b="0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3232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60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7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2626"/>
                <a:ext cx="8229600" cy="361133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Показать, что для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существует обратная функция, и найти ее аналитическое выражение.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ru-RU" dirty="0" smtClean="0"/>
                  <a:t>Функция возрастает на </a:t>
                </a:r>
                <a:r>
                  <a:rPr lang="en-US" dirty="0" smtClean="0"/>
                  <a:t>R</a:t>
                </a:r>
                <a:r>
                  <a:rPr lang="ru-RU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Значит, обратная функция существует на </a:t>
                </a:r>
                <a:r>
                  <a:rPr lang="en-US" dirty="0" smtClean="0"/>
                  <a:t>R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Решим уравнение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ru-RU" dirty="0" smtClean="0"/>
                  <a:t> относительно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. Получим,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ru-RU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Поменяв местами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буквы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ru-RU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dirty="0" smtClean="0"/>
                  <a:t> получим: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Это и есть искомая обратная функция.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2626"/>
                <a:ext cx="8229600" cy="3611332"/>
              </a:xfrm>
              <a:blipFill rotWithShape="1">
                <a:blip r:embed="rId2" cstate="print"/>
                <a:stretch>
                  <a:fillRect l="-667" t="-2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9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163</Words>
  <Application>Microsoft Office PowerPoint</Application>
  <PresentationFormat>Экран (16:9)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Обратная функция</vt:lpstr>
      <vt:lpstr>Повторим</vt:lpstr>
      <vt:lpstr>Слайд 3</vt:lpstr>
      <vt:lpstr>Задача</vt:lpstr>
      <vt:lpstr>Слайд 5</vt:lpstr>
      <vt:lpstr>Пример</vt:lpstr>
      <vt:lpstr>Слайд 7</vt:lpstr>
      <vt:lpstr>Свойства обратных функций:</vt:lpstr>
      <vt:lpstr>Пример</vt:lpstr>
      <vt:lpstr>Пример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Обратная функция</dc:title>
  <dc:creator>user</dc:creator>
  <cp:lastModifiedBy>User</cp:lastModifiedBy>
  <cp:revision>39</cp:revision>
  <dcterms:created xsi:type="dcterms:W3CDTF">2013-10-29T07:50:50Z</dcterms:created>
  <dcterms:modified xsi:type="dcterms:W3CDTF">2015-11-03T08:32:05Z</dcterms:modified>
</cp:coreProperties>
</file>