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4" autoAdjust="0"/>
    <p:restoredTop sz="98185" autoAdjust="0"/>
  </p:normalViewPr>
  <p:slideViewPr>
    <p:cSldViewPr>
      <p:cViewPr>
        <p:scale>
          <a:sx n="100" d="100"/>
          <a:sy n="100" d="100"/>
        </p:scale>
        <p:origin x="-288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2B2D0-2C75-4639-A331-15589D81E50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377E9-5605-496C-AC03-E6EB238BFC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1845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56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763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311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510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4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942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10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905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42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15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120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9EE3-51DA-41C1-B119-CA02DC92287E}" type="datetimeFigureOut">
              <a:rPr lang="ru-RU" smtClean="0"/>
              <a:pPr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CE88B-A21F-40D5-976F-7D7214EA3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699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18" Type="http://schemas.openxmlformats.org/officeDocument/2006/relationships/image" Target="../media/image59.png"/><Relationship Id="rId26" Type="http://schemas.openxmlformats.org/officeDocument/2006/relationships/image" Target="../media/image67.png"/><Relationship Id="rId3" Type="http://schemas.openxmlformats.org/officeDocument/2006/relationships/image" Target="../media/image44.png"/><Relationship Id="rId21" Type="http://schemas.openxmlformats.org/officeDocument/2006/relationships/image" Target="../media/image62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8.png"/><Relationship Id="rId25" Type="http://schemas.openxmlformats.org/officeDocument/2006/relationships/image" Target="../media/image66.png"/><Relationship Id="rId2" Type="http://schemas.openxmlformats.org/officeDocument/2006/relationships/image" Target="../media/image43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29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24" Type="http://schemas.openxmlformats.org/officeDocument/2006/relationships/image" Target="../media/image65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23" Type="http://schemas.openxmlformats.org/officeDocument/2006/relationships/image" Target="../media/image64.png"/><Relationship Id="rId28" Type="http://schemas.openxmlformats.org/officeDocument/2006/relationships/image" Target="../media/image69.png"/><Relationship Id="rId10" Type="http://schemas.openxmlformats.org/officeDocument/2006/relationships/image" Target="../media/image51.png"/><Relationship Id="rId19" Type="http://schemas.openxmlformats.org/officeDocument/2006/relationships/image" Target="../media/image60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Relationship Id="rId22" Type="http://schemas.openxmlformats.org/officeDocument/2006/relationships/image" Target="../media/image63.png"/><Relationship Id="rId27" Type="http://schemas.openxmlformats.org/officeDocument/2006/relationships/image" Target="../media/image68.png"/><Relationship Id="rId30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31" Type="http://schemas.openxmlformats.org/officeDocument/2006/relationships/image" Target="../media/image3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843558"/>
            <a:ext cx="4462264" cy="3024335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Числовая окружность</a:t>
            </a:r>
            <a:endParaRPr lang="ru-RU" sz="5000" b="1" dirty="0">
              <a:solidFill>
                <a:srgbClr val="003366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699542"/>
            <a:ext cx="2664296" cy="321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278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Найти на числовой окружности точк</a:t>
                </a:r>
                <a:r>
                  <a:rPr lang="ru-RU" dirty="0"/>
                  <a:t>у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17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R=1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С=2</a:t>
                </a:r>
                <a:r>
                  <a:rPr lang="el-GR" dirty="0" smtClean="0"/>
                  <a:t>π</a:t>
                </a:r>
                <a:endParaRPr lang="en-US" dirty="0" smtClean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17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 smtClean="0"/>
                  <a:t>&gt;2</a:t>
                </a:r>
                <a:r>
                  <a:rPr lang="el-GR" dirty="0" smtClean="0"/>
                  <a:t>π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100" b="0" i="1" smtClean="0">
                              <a:latin typeface="Cambria Math"/>
                            </a:rPr>
                            <m:t>17</m:t>
                          </m:r>
                          <m:r>
                            <m:rPr>
                              <m:sty m:val="p"/>
                            </m:rPr>
                            <a:rPr lang="el-GR" sz="2100" i="1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21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−</m:t>
                      </m:r>
                      <m:r>
                        <a:rPr lang="en-US" sz="21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2100" b="0" i="1" smtClean="0">
                          <a:latin typeface="Cambria Math"/>
                        </a:rPr>
                        <m:t>π</m:t>
                      </m:r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100" b="0" i="1" smtClean="0"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2100" b="0" i="1" smtClean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21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21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704" t="-2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4716016" y="2048072"/>
            <a:ext cx="3001430" cy="2390232"/>
            <a:chOff x="2332881" y="1707654"/>
            <a:chExt cx="4327351" cy="316835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4427984" y="1707654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2332881" y="3249044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3383868" y="2283718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Овал 10"/>
          <p:cNvSpPr/>
          <p:nvPr/>
        </p:nvSpPr>
        <p:spPr>
          <a:xfrm>
            <a:off x="6870503" y="3180551"/>
            <a:ext cx="45719" cy="532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195736" y="4069545"/>
            <a:ext cx="576064" cy="6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4950307" y="2545004"/>
                <a:ext cx="63350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dirty="0" smtClean="0">
                              <a:latin typeface="Cambria Math"/>
                            </a:rPr>
                            <m:t>17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b="0" i="1" dirty="0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307" y="2545004"/>
                <a:ext cx="633507" cy="61093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2782094" y="3760389"/>
                <a:ext cx="1745991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17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π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094" y="3760389"/>
                <a:ext cx="1745991" cy="61831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7465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0277 -0.00017 -0.00617 -0.00104 -0.00864 C -0.00069 -0.01327 -0.00122 -0.01203 -0.00035 -0.01358 L -0.00382 -0.04321 L -0.00833 -0.06172 L -0.01424 -0.08209 L -0.02396 -0.10247 L -0.03542 -0.11728 L -0.05035 -0.13271 L -0.07396 -0.14197 L -0.09549 -0.14012 L -0.11493 -0.12716 L -0.13368 -0.10493 L -0.14826 -0.07037 L -0.15451 -0.04321 L -0.15833 -0.01419 L -0.15799 0.0142 L -0.15556 0.03766 L -0.15104 0.06173 L -0.14444 0.07963 L -0.1375 0.09753 L -0.12674 0.11544 L -0.11493 0.12716 L -0.10278 0.13581 L -0.0816 0.1426 L -0.06493 0.14013 L -0.04965 0.13272 L -0.03715 0.12161 L -0.02431 0.10247 L -0.01389 0.0821 L -0.0059 0.05618 L -0.00139 0.03334 L 0.00035 0.00433 L -0.00104 -0.02654 L -0.00694 -0.05617 L -0.01701 -0.0895 L -0.03299 -0.11419 L -0.04965 -0.13271 L -0.07118 -0.14135 L -0.08715 -0.14197 L -0.10243 -0.13642 L -0.11979 -0.12222 L -0.1309 -0.1074 L -0.14167 -0.08642 L -0.15 -0.06666 L -0.15139 -0.05617 " pathEditMode="relative" ptsTypes="ffAAAAAAAAAAAAAAAAAAAAAAAAAAAAAAAAAAAAAAAAAA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1" grpId="0" animBg="1"/>
      <p:bldP spid="11" grpId="1" animBg="1"/>
      <p:bldP spid="12" grpId="0" animBg="1"/>
      <p:bldP spid="1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1510"/>
            <a:ext cx="8229600" cy="418311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Если точка М числовой окружности соответствует числу </a:t>
            </a:r>
            <a:r>
              <a:rPr lang="en-US" dirty="0" smtClean="0"/>
              <a:t>t, </a:t>
            </a:r>
            <a:r>
              <a:rPr lang="ru-RU" dirty="0" smtClean="0"/>
              <a:t>то она соответствует и числу вида </a:t>
            </a:r>
            <a:r>
              <a:rPr lang="en-US" dirty="0" smtClean="0"/>
              <a:t>t+2</a:t>
            </a:r>
            <a:r>
              <a:rPr lang="el-GR" dirty="0" smtClean="0"/>
              <a:t>π</a:t>
            </a:r>
            <a:r>
              <a:rPr lang="en-US" dirty="0" smtClean="0"/>
              <a:t>k</a:t>
            </a:r>
            <a:r>
              <a:rPr lang="ru-RU" dirty="0" smtClean="0"/>
              <a:t>, где </a:t>
            </a:r>
            <a:r>
              <a:rPr lang="en-US" dirty="0" smtClean="0"/>
              <a:t>k</a:t>
            </a:r>
            <a:r>
              <a:rPr lang="ru-RU" dirty="0" smtClean="0"/>
              <a:t> – любое целое число </a:t>
            </a:r>
            <a:r>
              <a:rPr lang="en-US" dirty="0" smtClean="0"/>
              <a:t>(k</a:t>
            </a:r>
            <a:r>
              <a:rPr lang="el-GR" dirty="0" smtClean="0"/>
              <a:t>ϵ</a:t>
            </a:r>
            <a:r>
              <a:rPr lang="en-US" dirty="0" smtClean="0"/>
              <a:t>Z)</a:t>
            </a:r>
            <a:r>
              <a:rPr lang="ru-RU" dirty="0" smtClean="0"/>
              <a:t>.</a:t>
            </a:r>
          </a:p>
          <a:p>
            <a:pPr marL="0" indent="45720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M(t) = M(t+2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n-US" dirty="0" smtClean="0">
                <a:solidFill>
                  <a:srgbClr val="FF0000"/>
                </a:solidFill>
              </a:rPr>
              <a:t>k), </a:t>
            </a:r>
            <a:r>
              <a:rPr lang="ru-RU" dirty="0" smtClean="0">
                <a:solidFill>
                  <a:srgbClr val="FF0000"/>
                </a:solidFill>
              </a:rPr>
              <a:t>где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l-GR" dirty="0" smtClean="0">
                <a:solidFill>
                  <a:srgbClr val="FF0000"/>
                </a:solidFill>
              </a:rPr>
              <a:t>ϵ</a:t>
            </a:r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479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Группа 122"/>
          <p:cNvGrpSpPr/>
          <p:nvPr/>
        </p:nvGrpSpPr>
        <p:grpSpPr>
          <a:xfrm>
            <a:off x="242206" y="1047094"/>
            <a:ext cx="4327351" cy="3168352"/>
            <a:chOff x="242206" y="1047094"/>
            <a:chExt cx="4327351" cy="316835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2337309" y="1047094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242206" y="2588484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1293193" y="1623158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3" name="Прямая соединительная линия 22"/>
          <p:cNvCxnSpPr>
            <a:endCxn id="27" idx="7"/>
          </p:cNvCxnSpPr>
          <p:nvPr/>
        </p:nvCxnSpPr>
        <p:spPr>
          <a:xfrm flipV="1">
            <a:off x="1653560" y="1861172"/>
            <a:ext cx="1422435" cy="1416359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3036971" y="1854477"/>
            <a:ext cx="45719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036972" y="3277531"/>
            <a:ext cx="45719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607841" y="3277531"/>
            <a:ext cx="45719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347864" y="2297964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0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9512" y="2270545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7030A0"/>
                </a:solidFill>
              </a:rPr>
              <a:t>π</a:t>
            </a:r>
            <a:endParaRPr lang="ru-RU" sz="16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TextBox 31"/>
              <p:cNvSpPr txBox="1"/>
              <p:nvPr/>
            </p:nvSpPr>
            <p:spPr>
              <a:xfrm>
                <a:off x="2346623" y="1131590"/>
                <a:ext cx="21602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623" y="1131590"/>
                <a:ext cx="216024" cy="51078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r="-28571" b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2411760" y="3519207"/>
                <a:ext cx="216024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519207"/>
                <a:ext cx="216024" cy="55335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5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TextBox 35"/>
              <p:cNvSpPr txBox="1"/>
              <p:nvPr/>
            </p:nvSpPr>
            <p:spPr>
              <a:xfrm>
                <a:off x="3114052" y="1499017"/>
                <a:ext cx="21602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052" y="1499017"/>
                <a:ext cx="216024" cy="51078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r="-28571"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>
            <a:endCxn id="28" idx="5"/>
          </p:cNvCxnSpPr>
          <p:nvPr/>
        </p:nvCxnSpPr>
        <p:spPr>
          <a:xfrm>
            <a:off x="1608373" y="1859241"/>
            <a:ext cx="1467623" cy="1457314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607840" y="1854476"/>
            <a:ext cx="45719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35496" y="1347614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347614"/>
                <a:ext cx="504056" cy="55335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3131840" y="3197405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197405"/>
                <a:ext cx="504056" cy="553357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36042" y="3314537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2" y="3314537"/>
                <a:ext cx="504056" cy="553357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Группа 49"/>
          <p:cNvGrpSpPr/>
          <p:nvPr/>
        </p:nvGrpSpPr>
        <p:grpSpPr>
          <a:xfrm>
            <a:off x="4716016" y="1040312"/>
            <a:ext cx="4327351" cy="3168352"/>
            <a:chOff x="2332881" y="1707654"/>
            <a:chExt cx="4327351" cy="3168352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4427984" y="1707654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2332881" y="3249044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Овал 52"/>
            <p:cNvSpPr/>
            <p:nvPr/>
          </p:nvSpPr>
          <p:spPr>
            <a:xfrm>
              <a:off x="3383868" y="2283718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151621" y="411510"/>
            <a:ext cx="241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Первый макет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04985" y="411510"/>
            <a:ext cx="241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Второй макет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300192" y="1720103"/>
            <a:ext cx="1008112" cy="172512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5940152" y="2047887"/>
            <a:ext cx="1760760" cy="104725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293755" y="1724668"/>
            <a:ext cx="1020986" cy="1693692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5930714" y="2077646"/>
            <a:ext cx="1760760" cy="1008112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7" name="TextBox 106"/>
              <p:cNvSpPr txBox="1"/>
              <p:nvPr/>
            </p:nvSpPr>
            <p:spPr>
              <a:xfrm>
                <a:off x="7632340" y="1709547"/>
                <a:ext cx="216024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340" y="1709547"/>
                <a:ext cx="216024" cy="459806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r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8" name="TextBox 107"/>
              <p:cNvSpPr txBox="1"/>
              <p:nvPr/>
            </p:nvSpPr>
            <p:spPr>
              <a:xfrm>
                <a:off x="6852871" y="1323862"/>
                <a:ext cx="1127274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871" y="1323862"/>
                <a:ext cx="1127274" cy="459806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0" name="TextBox 109"/>
              <p:cNvSpPr txBox="1"/>
              <p:nvPr/>
            </p:nvSpPr>
            <p:spPr>
              <a:xfrm>
                <a:off x="5213771" y="1305235"/>
                <a:ext cx="21602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771" y="1305235"/>
                <a:ext cx="216024" cy="497059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r="-5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2" name="TextBox 111"/>
              <p:cNvSpPr txBox="1"/>
              <p:nvPr/>
            </p:nvSpPr>
            <p:spPr>
              <a:xfrm>
                <a:off x="4500779" y="1797929"/>
                <a:ext cx="216024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779" y="1797929"/>
                <a:ext cx="216024" cy="501419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r="-55556" b="-1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5" name="TextBox 114"/>
              <p:cNvSpPr txBox="1"/>
              <p:nvPr/>
            </p:nvSpPr>
            <p:spPr>
              <a:xfrm>
                <a:off x="4461545" y="2949580"/>
                <a:ext cx="216024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45" y="2949580"/>
                <a:ext cx="216024" cy="495649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r="-57143"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6" name="TextBox 115"/>
              <p:cNvSpPr txBox="1"/>
              <p:nvPr/>
            </p:nvSpPr>
            <p:spPr>
              <a:xfrm>
                <a:off x="5376217" y="3390761"/>
                <a:ext cx="216024" cy="49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217" y="3390761"/>
                <a:ext cx="216024" cy="496290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r="-5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8" name="TextBox 117"/>
              <p:cNvSpPr txBox="1"/>
              <p:nvPr/>
            </p:nvSpPr>
            <p:spPr>
              <a:xfrm>
                <a:off x="7284602" y="3390761"/>
                <a:ext cx="216024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602" y="3390761"/>
                <a:ext cx="216024" cy="501419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 r="-57143" b="-1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0" name="TextBox 119"/>
              <p:cNvSpPr txBox="1"/>
              <p:nvPr/>
            </p:nvSpPr>
            <p:spPr>
              <a:xfrm>
                <a:off x="7559613" y="3078128"/>
                <a:ext cx="21602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11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613" y="3078128"/>
                <a:ext cx="216024" cy="497059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 r="-100000"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3261702" y="1585130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+2</m:t>
                    </m:r>
                    <m:r>
                      <m:rPr>
                        <m:sty m:val="p"/>
                      </m:rPr>
                      <a:rPr lang="el-GR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π</m:t>
                    </m:r>
                    <m:r>
                      <a:rPr lang="en-US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𝑘</m:t>
                    </m:r>
                    <m:r>
                      <a:rPr lang="en-US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, где </m:t>
                    </m:r>
                    <m:r>
                      <a:rPr lang="en-US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𝑘</m:t>
                    </m:r>
                    <m:r>
                      <m:rPr>
                        <m:sty m:val="p"/>
                      </m:rPr>
                      <a:rPr lang="el-GR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ϵ</m:t>
                    </m:r>
                    <m:r>
                      <a:rPr lang="en-US" sz="1600" b="0" i="1" smtClean="0">
                        <a:solidFill>
                          <a:srgbClr val="7030A0"/>
                        </a:solidFill>
                        <a:latin typeface="Cambria Math"/>
                      </a:rPr>
                      <m:t>𝑍</m:t>
                    </m:r>
                  </m:oMath>
                </a14:m>
                <a:r>
                  <a:rPr lang="en-US" sz="1600" dirty="0" smtClean="0">
                    <a:solidFill>
                      <a:srgbClr val="7030A0"/>
                    </a:solidFill>
                  </a:rPr>
                  <a:t> </a:t>
                </a:r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702" y="1585130"/>
                <a:ext cx="924273" cy="338554"/>
              </a:xfrm>
              <a:prstGeom prst="rect">
                <a:avLst/>
              </a:prstGeom>
              <a:blipFill rotWithShape="1">
                <a:blip r:embed="rId16" cstate="print"/>
                <a:stretch>
                  <a:fillRect r="-5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3" name="TextBox 62"/>
              <p:cNvSpPr txBox="1"/>
              <p:nvPr/>
            </p:nvSpPr>
            <p:spPr>
              <a:xfrm>
                <a:off x="330684" y="1491630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84" y="1491630"/>
                <a:ext cx="924273" cy="338554"/>
              </a:xfrm>
              <a:prstGeom prst="rect">
                <a:avLst/>
              </a:prstGeom>
              <a:blipFill rotWithShape="1">
                <a:blip r:embed="rId17" cstate="print"/>
                <a:stretch>
                  <a:fillRect r="-5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4" name="TextBox 63"/>
              <p:cNvSpPr txBox="1"/>
              <p:nvPr/>
            </p:nvSpPr>
            <p:spPr>
              <a:xfrm>
                <a:off x="2501344" y="1225084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344" y="1225084"/>
                <a:ext cx="924273" cy="338554"/>
              </a:xfrm>
              <a:prstGeom prst="rect">
                <a:avLst/>
              </a:prstGeom>
              <a:blipFill rotWithShape="1">
                <a:blip r:embed="rId18" cstate="print"/>
                <a:stretch>
                  <a:fillRect r="-5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5" name="TextBox 64"/>
              <p:cNvSpPr txBox="1"/>
              <p:nvPr/>
            </p:nvSpPr>
            <p:spPr>
              <a:xfrm>
                <a:off x="2669703" y="3651870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03" y="3651870"/>
                <a:ext cx="924273" cy="338554"/>
              </a:xfrm>
              <a:prstGeom prst="rect">
                <a:avLst/>
              </a:prstGeom>
              <a:blipFill rotWithShape="1">
                <a:blip r:embed="rId19" cstate="print"/>
                <a:stretch>
                  <a:fillRect r="-519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6" name="TextBox 65"/>
              <p:cNvSpPr txBox="1"/>
              <p:nvPr/>
            </p:nvSpPr>
            <p:spPr>
              <a:xfrm>
                <a:off x="3467783" y="2297964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783" y="2297964"/>
                <a:ext cx="924273" cy="338554"/>
              </a:xfrm>
              <a:prstGeom prst="rect">
                <a:avLst/>
              </a:prstGeom>
              <a:blipFill rotWithShape="1">
                <a:blip r:embed="rId20" cstate="print"/>
                <a:stretch>
                  <a:fillRect r="-52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7" name="TextBox 66"/>
              <p:cNvSpPr txBox="1"/>
              <p:nvPr/>
            </p:nvSpPr>
            <p:spPr>
              <a:xfrm>
                <a:off x="3419872" y="3313316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313316"/>
                <a:ext cx="924273" cy="338554"/>
              </a:xfrm>
              <a:prstGeom prst="rect">
                <a:avLst/>
              </a:prstGeom>
              <a:blipFill rotWithShape="1">
                <a:blip r:embed="rId21" cstate="print"/>
                <a:stretch>
                  <a:fillRect r="-5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8" name="TextBox 67"/>
              <p:cNvSpPr txBox="1"/>
              <p:nvPr/>
            </p:nvSpPr>
            <p:spPr>
              <a:xfrm>
                <a:off x="330684" y="2246580"/>
                <a:ext cx="92427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84" y="2246580"/>
                <a:ext cx="924273" cy="338554"/>
              </a:xfrm>
              <a:prstGeom prst="rect">
                <a:avLst/>
              </a:prstGeom>
              <a:blipFill rotWithShape="1">
                <a:blip r:embed="rId22" cstate="print"/>
                <a:stretch>
                  <a:fillRect r="-5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0" name="TextBox 69"/>
              <p:cNvSpPr txBox="1"/>
              <p:nvPr/>
            </p:nvSpPr>
            <p:spPr>
              <a:xfrm>
                <a:off x="368920" y="3426554"/>
                <a:ext cx="9242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0" y="3426554"/>
                <a:ext cx="924273" cy="369332"/>
              </a:xfrm>
              <a:prstGeom prst="rect">
                <a:avLst/>
              </a:prstGeom>
              <a:blipFill rotWithShape="1">
                <a:blip r:embed="rId23" cstate="print"/>
                <a:stretch>
                  <a:fillRect r="-72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1" name="TextBox 70"/>
              <p:cNvSpPr txBox="1"/>
              <p:nvPr/>
            </p:nvSpPr>
            <p:spPr>
              <a:xfrm>
                <a:off x="5444728" y="1419444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728" y="1419444"/>
                <a:ext cx="924273" cy="307777"/>
              </a:xfrm>
              <a:prstGeom prst="rect">
                <a:avLst/>
              </a:prstGeom>
              <a:blipFill rotWithShape="1">
                <a:blip r:embed="rId24" cstate="print"/>
                <a:stretch>
                  <a:fillRect r="-35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2" name="TextBox 71"/>
              <p:cNvSpPr txBox="1"/>
              <p:nvPr/>
            </p:nvSpPr>
            <p:spPr>
              <a:xfrm>
                <a:off x="4716016" y="1915984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915984"/>
                <a:ext cx="924273" cy="307777"/>
              </a:xfrm>
              <a:prstGeom prst="rect">
                <a:avLst/>
              </a:prstGeom>
              <a:blipFill rotWithShape="1">
                <a:blip r:embed="rId25" cstate="print"/>
                <a:stretch>
                  <a:fillRect r="-35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3" name="TextBox 72"/>
              <p:cNvSpPr txBox="1"/>
              <p:nvPr/>
            </p:nvSpPr>
            <p:spPr>
              <a:xfrm>
                <a:off x="4705722" y="3043516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22" y="3043516"/>
                <a:ext cx="924273" cy="307777"/>
              </a:xfrm>
              <a:prstGeom prst="rect">
                <a:avLst/>
              </a:prstGeom>
              <a:blipFill rotWithShape="1">
                <a:blip r:embed="rId25" cstate="print"/>
                <a:stretch>
                  <a:fillRect r="-34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4" name="TextBox 73"/>
              <p:cNvSpPr txBox="1"/>
              <p:nvPr/>
            </p:nvSpPr>
            <p:spPr>
              <a:xfrm>
                <a:off x="5591943" y="3507854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43" y="3507854"/>
                <a:ext cx="924273" cy="307777"/>
              </a:xfrm>
              <a:prstGeom prst="rect">
                <a:avLst/>
              </a:prstGeom>
              <a:blipFill rotWithShape="1">
                <a:blip r:embed="rId26" cstate="print"/>
                <a:stretch>
                  <a:fillRect r="-35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5" name="TextBox 74"/>
              <p:cNvSpPr txBox="1"/>
              <p:nvPr/>
            </p:nvSpPr>
            <p:spPr>
              <a:xfrm>
                <a:off x="7508865" y="3510397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865" y="3510397"/>
                <a:ext cx="924273" cy="307777"/>
              </a:xfrm>
              <a:prstGeom prst="rect">
                <a:avLst/>
              </a:prstGeom>
              <a:blipFill rotWithShape="1">
                <a:blip r:embed="rId27" cstate="print"/>
                <a:stretch>
                  <a:fillRect r="-35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6" name="TextBox 75"/>
              <p:cNvSpPr txBox="1"/>
              <p:nvPr/>
            </p:nvSpPr>
            <p:spPr>
              <a:xfrm>
                <a:off x="7908638" y="3192854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+2</m:t>
                    </m:r>
                    <m:r>
                      <m:rPr>
                        <m:sty m:val="p"/>
                      </m:rPr>
                      <a:rPr lang="el-GR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π</m:t>
                    </m:r>
                    <m:r>
                      <a:rPr lang="en-US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𝑘</m:t>
                    </m:r>
                    <m:r>
                      <a:rPr lang="en-US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, где </m:t>
                    </m:r>
                    <m:r>
                      <a:rPr lang="en-US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𝑘</m:t>
                    </m:r>
                    <m:r>
                      <m:rPr>
                        <m:sty m:val="p"/>
                      </m:rPr>
                      <a:rPr lang="el-GR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ϵ</m:t>
                    </m:r>
                    <m:r>
                      <a:rPr lang="en-US" sz="1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𝑍</m:t>
                    </m:r>
                  </m:oMath>
                </a14:m>
                <a:r>
                  <a:rPr lang="en-US" sz="1400" dirty="0" smtClean="0">
                    <a:solidFill>
                      <a:srgbClr val="7030A0"/>
                    </a:solidFill>
                  </a:rPr>
                  <a:t>  </a:t>
                </a:r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638" y="3192854"/>
                <a:ext cx="924273" cy="307777"/>
              </a:xfrm>
              <a:prstGeom prst="rect">
                <a:avLst/>
              </a:prstGeom>
              <a:blipFill rotWithShape="1">
                <a:blip r:embed="rId24" cstate="print"/>
                <a:stretch>
                  <a:fillRect r="-35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7" name="TextBox 76"/>
              <p:cNvSpPr txBox="1"/>
              <p:nvPr/>
            </p:nvSpPr>
            <p:spPr>
              <a:xfrm>
                <a:off x="7740352" y="1779662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1779662"/>
                <a:ext cx="924273" cy="307777"/>
              </a:xfrm>
              <a:prstGeom prst="rect">
                <a:avLst/>
              </a:prstGeom>
              <a:blipFill rotWithShape="1">
                <a:blip r:embed="rId27" cstate="print"/>
                <a:stretch>
                  <a:fillRect r="-35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8" name="TextBox 77"/>
              <p:cNvSpPr txBox="1"/>
              <p:nvPr/>
            </p:nvSpPr>
            <p:spPr>
              <a:xfrm>
                <a:off x="7380312" y="1399877"/>
                <a:ext cx="9242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π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, где 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ϵ</m:t>
                      </m:r>
                      <m:r>
                        <a:rPr lang="en-US" sz="14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sz="1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1399877"/>
                <a:ext cx="924273" cy="307777"/>
              </a:xfrm>
              <a:prstGeom prst="rect">
                <a:avLst/>
              </a:prstGeom>
              <a:blipFill rotWithShape="1">
                <a:blip r:embed="rId27" cstate="print"/>
                <a:stretch>
                  <a:fillRect r="-35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0" name="TextBox 89"/>
              <p:cNvSpPr txBox="1"/>
              <p:nvPr/>
            </p:nvSpPr>
            <p:spPr>
              <a:xfrm>
                <a:off x="1263824" y="1405708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824" y="1405708"/>
                <a:ext cx="504056" cy="553357"/>
              </a:xfrm>
              <a:prstGeom prst="rect">
                <a:avLst/>
              </a:prstGeom>
              <a:blipFill rotWithShape="1">
                <a:blip r:embed="rId2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1043609" y="2259961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7030A0"/>
                </a:solidFill>
              </a:rPr>
              <a:t>π</a:t>
            </a:r>
            <a:endParaRPr lang="ru-RU" sz="16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2" name="TextBox 91"/>
              <p:cNvSpPr txBox="1"/>
              <p:nvPr/>
            </p:nvSpPr>
            <p:spPr>
              <a:xfrm>
                <a:off x="1103785" y="3105564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785" y="3105564"/>
                <a:ext cx="504056" cy="553357"/>
              </a:xfrm>
              <a:prstGeom prst="rect">
                <a:avLst/>
              </a:prstGeom>
              <a:blipFill rotWithShape="1">
                <a:blip r:embed="rId2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8" name="TextBox 97"/>
              <p:cNvSpPr txBox="1"/>
              <p:nvPr/>
            </p:nvSpPr>
            <p:spPr>
              <a:xfrm>
                <a:off x="5532277" y="1819162"/>
                <a:ext cx="216024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277" y="1819162"/>
                <a:ext cx="216024" cy="501419"/>
              </a:xfrm>
              <a:prstGeom prst="rect">
                <a:avLst/>
              </a:prstGeom>
              <a:blipFill rotWithShape="1">
                <a:blip r:embed="rId30" cstate="print"/>
                <a:stretch>
                  <a:fillRect r="-5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9" name="TextBox 98"/>
              <p:cNvSpPr txBox="1"/>
              <p:nvPr/>
            </p:nvSpPr>
            <p:spPr>
              <a:xfrm>
                <a:off x="6054079" y="1300870"/>
                <a:ext cx="21602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079" y="1300870"/>
                <a:ext cx="216024" cy="497059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r="-5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0" name="TextBox 99"/>
              <p:cNvSpPr txBox="1"/>
              <p:nvPr/>
            </p:nvSpPr>
            <p:spPr>
              <a:xfrm>
                <a:off x="5521983" y="2856471"/>
                <a:ext cx="216024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983" y="2856471"/>
                <a:ext cx="216024" cy="495649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r="-57143"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1" name="TextBox 100"/>
              <p:cNvSpPr txBox="1"/>
              <p:nvPr/>
            </p:nvSpPr>
            <p:spPr>
              <a:xfrm>
                <a:off x="5984167" y="3371604"/>
                <a:ext cx="216024" cy="49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l-GR" sz="14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4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167" y="3371604"/>
                <a:ext cx="216024" cy="496290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r="-57143"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0464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/>
      <p:bldP spid="32" grpId="0" animBg="1"/>
      <p:bldP spid="33" grpId="0" animBg="1"/>
      <p:bldP spid="36" grpId="0" animBg="1"/>
      <p:bldP spid="11" grpId="0" animBg="1"/>
      <p:bldP spid="37" grpId="0" animBg="1"/>
      <p:bldP spid="43" grpId="0" animBg="1"/>
      <p:bldP spid="44" grpId="0" animBg="1"/>
      <p:bldP spid="56" grpId="0"/>
      <p:bldP spid="57" grpId="0"/>
      <p:bldP spid="107" grpId="0" animBg="1"/>
      <p:bldP spid="108" grpId="0" animBg="1"/>
      <p:bldP spid="110" grpId="0" animBg="1"/>
      <p:bldP spid="112" grpId="0" animBg="1"/>
      <p:bldP spid="115" grpId="0" animBg="1"/>
      <p:bldP spid="116" grpId="0" animBg="1"/>
      <p:bldP spid="118" grpId="0" animBg="1"/>
      <p:bldP spid="120" grpId="0" animBg="1"/>
      <p:bldP spid="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90" grpId="0" animBg="1"/>
      <p:bldP spid="90" grpId="1" animBg="1"/>
      <p:bldP spid="91" grpId="0"/>
      <p:bldP spid="91" grpId="1"/>
      <p:bldP spid="92" grpId="0" animBg="1"/>
      <p:bldP spid="92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Числовая прямая</a:t>
            </a:r>
            <a:r>
              <a:rPr lang="ru-RU" dirty="0" smtClean="0"/>
              <a:t> – прямая, на которой заданы начало отсчета, масштаб (единичный отрезок) и положительное направление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3723878"/>
            <a:ext cx="69127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83968" y="3579862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24128" y="3579862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283968" y="2931790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39952" y="385860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580112" y="385024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265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Отметить на числовой прямой точки с координатами -1, 2, -2, </a:t>
            </a:r>
            <a:r>
              <a:rPr lang="el-GR" dirty="0" smtClean="0"/>
              <a:t>π</a:t>
            </a:r>
            <a:r>
              <a:rPr lang="ru-RU" dirty="0" smtClean="0"/>
              <a:t>, -</a:t>
            </a:r>
            <a:r>
              <a:rPr lang="el-GR" dirty="0" smtClean="0"/>
              <a:t>π</a:t>
            </a:r>
            <a:r>
              <a:rPr lang="ru-RU" dirty="0" smtClean="0"/>
              <a:t>, 200, -200.</a:t>
            </a:r>
          </a:p>
          <a:p>
            <a:pPr marL="0" indent="0" algn="just">
              <a:buNone/>
            </a:pPr>
            <a:r>
              <a:rPr lang="ru-RU" dirty="0" smtClean="0"/>
              <a:t>Решение:</a:t>
            </a:r>
            <a:r>
              <a:rPr lang="el-GR" dirty="0"/>
              <a:t> </a:t>
            </a:r>
            <a:r>
              <a:rPr lang="ru-RU" dirty="0" smtClean="0"/>
              <a:t>                      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457200" algn="just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3363838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92080" y="3363838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012160" y="3363838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948264" y="3363838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920" y="3363838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131840" y="3376859"/>
            <a:ext cx="0" cy="3470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979712" y="3363838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27984" y="3651870"/>
            <a:ext cx="32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148064" y="3649782"/>
            <a:ext cx="32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915816" y="3651870"/>
            <a:ext cx="378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-2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868144" y="3651870"/>
            <a:ext cx="32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785906" y="3651870"/>
            <a:ext cx="32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763688" y="3649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el-GR" dirty="0" smtClean="0"/>
              <a:t>π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635896" y="36425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79512" y="3579862"/>
            <a:ext cx="87849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700745" y="3363838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244408" y="3659825"/>
            <a:ext cx="503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200</a:t>
            </a:r>
            <a:endParaRPr lang="ru-RU" sz="1400" dirty="0">
              <a:solidFill>
                <a:srgbClr val="C0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8496249" y="3376859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72000" y="3651870"/>
            <a:ext cx="251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288" y="3680559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-200</a:t>
            </a:r>
            <a:endParaRPr lang="ru-RU" sz="1400" dirty="0">
              <a:solidFill>
                <a:srgbClr val="C00000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23528" y="3363838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6300192" y="2355726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ru-RU" i="1" smtClean="0">
                          <a:latin typeface="Cambria Math"/>
                          <a:ea typeface="Cambria Math"/>
                        </a:rPr>
                        <m:t>≈3,14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2355726"/>
                <a:ext cx="1080120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4762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5" grpId="0"/>
      <p:bldP spid="16" grpId="0"/>
      <p:bldP spid="17" grpId="0"/>
      <p:bldP spid="19" grpId="0"/>
      <p:bldP spid="20" grpId="0"/>
      <p:bldP spid="21" grpId="0"/>
      <p:bldP spid="22" grpId="0"/>
      <p:bldP spid="30" grpId="0"/>
      <p:bldP spid="35" grpId="0"/>
      <p:bldP spid="36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131590"/>
            <a:ext cx="5457809" cy="2808312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3613" y="1421823"/>
            <a:ext cx="853058" cy="85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419872" y="3291830"/>
            <a:ext cx="72008" cy="3960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28184" y="62753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L=400 </a:t>
            </a:r>
            <a:r>
              <a:rPr lang="ru-RU" dirty="0" smtClean="0"/>
              <a:t>м</a:t>
            </a:r>
          </a:p>
          <a:p>
            <a:r>
              <a:rPr lang="ru-RU" dirty="0" smtClean="0"/>
              <a:t>42 км 200 м</a:t>
            </a:r>
          </a:p>
          <a:p>
            <a:r>
              <a:rPr lang="ru-RU" dirty="0" smtClean="0"/>
              <a:t>42200:400=105(ост. 200)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419872" y="375523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419872" y="3489852"/>
            <a:ext cx="72008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890414" y="113923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573613" y="4083918"/>
            <a:ext cx="23827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Окружность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 flipV="1">
            <a:off x="5436096" y="3535571"/>
            <a:ext cx="792088" cy="40433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5470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28395E-6 C 0.00798 -0.00278 0.00468 -0.00248 0.01562 -7.28395E-6 C 0.01736 0.0003 0.02083 0.00185 0.02083 0.00185 L 0.08333 -0.00371 L 0.13958 -0.00741 L 0.17291 -0.02223 L 0.19166 -0.03704 L 0.20833 -0.07408 L 0.22083 -0.12038 L 0.21354 -0.18704 L 0.18541 -0.26482 L 0.15104 -0.31297 L 0.10729 -0.35186 L 0.05521 -0.37408 L -0.0125 -0.37408 L -0.03854 -0.37593 " pathEditMode="relative" ptsTypes="ffAAAAAAAAAAAAAA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8" grpId="1" animBg="1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7494"/>
            <a:ext cx="8229600" cy="432712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Числовая окружность </a:t>
            </a:r>
            <a:r>
              <a:rPr lang="ru-RU" dirty="0" smtClean="0"/>
              <a:t>̶ модель числовой прямой, на которой можно отметить точку с самой удаленной координатой.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5571" y="1995686"/>
            <a:ext cx="853058" cy="85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155792" flipV="1">
            <a:off x="5123935" y="3404487"/>
            <a:ext cx="853058" cy="89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898629" y="1779662"/>
            <a:ext cx="468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+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56759" y="3299397"/>
            <a:ext cx="468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427984" y="1707654"/>
            <a:ext cx="0" cy="31683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3383868" y="2283718"/>
            <a:ext cx="2088232" cy="1935857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418655" y="3219822"/>
            <a:ext cx="43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332881" y="3249044"/>
            <a:ext cx="432735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>
            <a:off x="3383868" y="2283717"/>
            <a:ext cx="2088232" cy="1935857"/>
          </a:xfrm>
          <a:prstGeom prst="arc">
            <a:avLst>
              <a:gd name="adj1" fmla="val 16256999"/>
              <a:gd name="adj2" fmla="val 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449240" y="3219822"/>
            <a:ext cx="45719" cy="4691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418655" y="2904733"/>
            <a:ext cx="43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169283" y="1914618"/>
            <a:ext cx="43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120994" y="2920148"/>
            <a:ext cx="43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169283" y="4170217"/>
            <a:ext cx="43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634074" y="3519159"/>
            <a:ext cx="435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IV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799" y="3524622"/>
            <a:ext cx="435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III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33799" y="2706988"/>
            <a:ext cx="435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II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5210" y="2669280"/>
            <a:ext cx="435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756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" grpId="0"/>
      <p:bldP spid="28" grpId="0"/>
      <p:bldP spid="11" grpId="0" animBg="1"/>
      <p:bldP spid="30" grpId="0"/>
      <p:bldP spid="5" grpId="0" animBg="1"/>
      <p:bldP spid="7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1510"/>
            <a:ext cx="8229600" cy="41831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/>
              <a:t>На числовой прямой каждая точка имеет единственное «имя» ̶ число, а на числовой окружности каждая точка может иметь бесконечное множество «имен»  ̶  чисел. </a:t>
            </a:r>
            <a:endParaRPr lang="ru-RU" sz="26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2332881" y="1707654"/>
            <a:ext cx="4327351" cy="3168352"/>
            <a:chOff x="2332881" y="1707654"/>
            <a:chExt cx="4327351" cy="316835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4427984" y="1707654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2332881" y="3249044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3383868" y="2283718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Овал 10"/>
          <p:cNvSpPr/>
          <p:nvPr/>
        </p:nvSpPr>
        <p:spPr>
          <a:xfrm>
            <a:off x="5462385" y="321982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121775" y="209905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462385" y="3219821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773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0339 -0.00018 -0.00679 -0.0007 -0.00987 C -0.00105 -0.01173 -0.00243 -0.01203 -0.00243 -0.0142 L -0.00417 -0.04197 L -0.00834 -0.06358 L -0.01806 -0.09568 L -0.02848 -0.12037 L -0.03716 -0.13457 " pathEditMode="relative" ptsTypes="ffAAAA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31553E-7 C 0.00104 0.00525 -0.00104 0.01142 -0.00104 0.01667 L -0.00313 0.04014 L -0.0066 0.06175 L -0.0132 0.0883 L -0.02118 0.10929 L -0.03195 0.13152 L -0.04584 0.15252 L -0.06007 0.16734 L -0.07535 0.17845 L -0.09097 0.18586 L -0.10799 0.18956 L -0.12604 0.18956 L -0.14618 0.18339 L -0.16389 0.17166 L -0.17847 0.15869 L -0.19271 0.13893 L -0.20521 0.1167 L -0.21875 0.08027 L -0.22674 0.03828 L -0.22882 0.00124 L -0.22709 -0.03026 L -0.22188 -0.06483 L -0.21285 -0.09509 L -0.20243 -0.12102 L -0.18403 -0.14943 L -0.16354 -0.16981 L -0.14653 -0.17907 L -0.13195 -0.18401 L -0.11389 -0.18648 L -0.09688 -0.18586 L -0.07431 -0.17475 C -0.06927 -0.17073 -0.06441 -0.16641 -0.05938 -0.1624 C -0.05903 -0.16209 -0.05834 -0.16178 -0.05834 -0.16147 L -0.05 -0.15375 L -0.03715 -0.13708 " pathEditMode="relative" rAng="0" ptsTypes="fAAAAAAAAAAAAAAAAAAAAAAAAAAAAAAffA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11" grpId="1" animBg="1"/>
      <p:bldP spid="12" grpId="0"/>
      <p:bldP spid="13" grpId="0" animBg="1"/>
      <p:bldP spid="13" grpId="3" animBg="1"/>
      <p:bldP spid="13" grpId="4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1510"/>
            <a:ext cx="8229600" cy="41831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R=1</a:t>
            </a:r>
          </a:p>
          <a:p>
            <a:pPr marL="0" indent="0">
              <a:buNone/>
            </a:pPr>
            <a:r>
              <a:rPr lang="en-US" dirty="0" smtClean="0"/>
              <a:t>C=2</a:t>
            </a:r>
            <a:r>
              <a:rPr lang="el-GR" dirty="0" smtClean="0"/>
              <a:t>π</a:t>
            </a:r>
            <a:r>
              <a:rPr lang="en-US" dirty="0" smtClean="0"/>
              <a:t>R</a:t>
            </a:r>
          </a:p>
          <a:p>
            <a:pPr marL="0" indent="0">
              <a:buNone/>
            </a:pPr>
            <a:r>
              <a:rPr lang="en-US" dirty="0" smtClean="0"/>
              <a:t>C=2</a:t>
            </a:r>
            <a:r>
              <a:rPr lang="el-GR" dirty="0" smtClean="0"/>
              <a:t>π</a:t>
            </a: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2405425" y="1148355"/>
            <a:ext cx="4327351" cy="3168352"/>
            <a:chOff x="2405425" y="1148355"/>
            <a:chExt cx="4327351" cy="316835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4500528" y="1148355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405425" y="2689745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3456412" y="1724419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08823" y="2643758"/>
            <a:ext cx="359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4432329" y="1131590"/>
                <a:ext cx="499711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329" y="1131590"/>
                <a:ext cx="499711" cy="56297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208193" y="2346434"/>
            <a:ext cx="499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4500528" y="3656600"/>
                <a:ext cx="49971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528" y="3656600"/>
                <a:ext cx="499711" cy="61093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868144" y="2643758"/>
            <a:ext cx="499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π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55552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Единичная окружность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23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/>
      <p:bldP spid="15" grpId="0" animBg="1"/>
      <p:bldP spid="16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TextBox 39"/>
              <p:cNvSpPr txBox="1"/>
              <p:nvPr/>
            </p:nvSpPr>
            <p:spPr>
              <a:xfrm>
                <a:off x="586085" y="1406525"/>
                <a:ext cx="648072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85" y="1406525"/>
                <a:ext cx="648072" cy="558358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1757809" y="3627979"/>
                <a:ext cx="648072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809" y="3627979"/>
                <a:ext cx="648072" cy="51078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TextBox 41"/>
              <p:cNvSpPr txBox="1"/>
              <p:nvPr/>
            </p:nvSpPr>
            <p:spPr>
              <a:xfrm>
                <a:off x="3455876" y="3252463"/>
                <a:ext cx="648072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876" y="3252463"/>
                <a:ext cx="648072" cy="51078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347864" y="2297964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0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43608" y="2292716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7030A0"/>
                </a:solidFill>
              </a:rPr>
              <a:t>π</a:t>
            </a:r>
            <a:endParaRPr lang="ru-RU" sz="16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TextBox 31"/>
              <p:cNvSpPr txBox="1"/>
              <p:nvPr/>
            </p:nvSpPr>
            <p:spPr>
              <a:xfrm>
                <a:off x="2391157" y="1140968"/>
                <a:ext cx="21602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157" y="1140968"/>
                <a:ext cx="216024" cy="510781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r="-27778"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2391157" y="3582879"/>
                <a:ext cx="216024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157" y="3582879"/>
                <a:ext cx="216024" cy="553357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r="-5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TextBox 35"/>
              <p:cNvSpPr txBox="1"/>
              <p:nvPr/>
            </p:nvSpPr>
            <p:spPr>
              <a:xfrm>
                <a:off x="3125777" y="1411526"/>
                <a:ext cx="21602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777" y="1411526"/>
                <a:ext cx="216024" cy="510781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r="-28571" b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1117459" y="1411526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459" y="1411526"/>
                <a:ext cx="504056" cy="553357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3138711" y="3209886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711" y="3209886"/>
                <a:ext cx="504056" cy="553357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988021" y="3242529"/>
                <a:ext cx="504056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21" y="3242529"/>
                <a:ext cx="504056" cy="553357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467544" y="3237528"/>
                <a:ext cx="648072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237528"/>
                <a:ext cx="648072" cy="558358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TextBox 45"/>
              <p:cNvSpPr txBox="1"/>
              <p:nvPr/>
            </p:nvSpPr>
            <p:spPr>
              <a:xfrm>
                <a:off x="1753098" y="1113559"/>
                <a:ext cx="648072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098" y="1113559"/>
                <a:ext cx="648072" cy="558358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TextBox 46"/>
              <p:cNvSpPr txBox="1"/>
              <p:nvPr/>
            </p:nvSpPr>
            <p:spPr>
              <a:xfrm>
                <a:off x="3318731" y="1387737"/>
                <a:ext cx="648072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731" y="1387737"/>
                <a:ext cx="648072" cy="558358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8" name="TextBox 47"/>
              <p:cNvSpPr txBox="1"/>
              <p:nvPr/>
            </p:nvSpPr>
            <p:spPr>
              <a:xfrm>
                <a:off x="683568" y="2283718"/>
                <a:ext cx="360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ru-RU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283718"/>
                <a:ext cx="360040" cy="338554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 r="-16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TextBox 48"/>
              <p:cNvSpPr txBox="1"/>
              <p:nvPr/>
            </p:nvSpPr>
            <p:spPr>
              <a:xfrm>
                <a:off x="3563887" y="2283718"/>
                <a:ext cx="72008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ru-RU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7" y="2283718"/>
                <a:ext cx="720081" cy="338554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151621" y="411510"/>
            <a:ext cx="241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Первый макет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04985" y="411510"/>
            <a:ext cx="241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Второй макет </a:t>
            </a:r>
            <a:endParaRPr 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1" name="TextBox 110"/>
              <p:cNvSpPr txBox="1"/>
              <p:nvPr/>
            </p:nvSpPr>
            <p:spPr>
              <a:xfrm>
                <a:off x="5580112" y="1155195"/>
                <a:ext cx="648072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155195"/>
                <a:ext cx="648072" cy="552459"/>
              </a:xfrm>
              <a:prstGeom prst="rect">
                <a:avLst/>
              </a:prstGeom>
              <a:blipFill rotWithShape="1"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3" name="TextBox 112"/>
              <p:cNvSpPr txBox="1"/>
              <p:nvPr/>
            </p:nvSpPr>
            <p:spPr>
              <a:xfrm>
                <a:off x="4932040" y="1587243"/>
                <a:ext cx="648072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587243"/>
                <a:ext cx="648072" cy="552459"/>
              </a:xfrm>
              <a:prstGeom prst="rect">
                <a:avLst/>
              </a:prstGeom>
              <a:blipFill rotWithShape="1"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4" name="TextBox 113"/>
              <p:cNvSpPr txBox="1"/>
              <p:nvPr/>
            </p:nvSpPr>
            <p:spPr>
              <a:xfrm>
                <a:off x="4857589" y="2930673"/>
                <a:ext cx="648072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589" y="2930673"/>
                <a:ext cx="648072" cy="559961"/>
              </a:xfrm>
              <a:prstGeom prst="rect">
                <a:avLst/>
              </a:prstGeom>
              <a:blipFill rotWithShape="1"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7" name="TextBox 116"/>
              <p:cNvSpPr txBox="1"/>
              <p:nvPr/>
            </p:nvSpPr>
            <p:spPr>
              <a:xfrm>
                <a:off x="5376217" y="3439596"/>
                <a:ext cx="648072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217" y="3439596"/>
                <a:ext cx="648072" cy="552459"/>
              </a:xfrm>
              <a:prstGeom prst="rect">
                <a:avLst/>
              </a:prstGeom>
              <a:blipFill rotWithShape="1">
                <a:blip r:embed="rId1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9" name="TextBox 118"/>
              <p:cNvSpPr txBox="1"/>
              <p:nvPr/>
            </p:nvSpPr>
            <p:spPr>
              <a:xfrm>
                <a:off x="7560332" y="3473559"/>
                <a:ext cx="648072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332" y="3473559"/>
                <a:ext cx="648072" cy="512384"/>
              </a:xfrm>
              <a:prstGeom prst="rect">
                <a:avLst/>
              </a:prstGeom>
              <a:blipFill rotWithShape="1">
                <a:blip r:embed="rId20" cstate="print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Группа 8"/>
          <p:cNvGrpSpPr/>
          <p:nvPr/>
        </p:nvGrpSpPr>
        <p:grpSpPr>
          <a:xfrm>
            <a:off x="4716016" y="1040312"/>
            <a:ext cx="4327351" cy="3168352"/>
            <a:chOff x="4716016" y="1040312"/>
            <a:chExt cx="4327351" cy="3168352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4716016" y="1040312"/>
              <a:ext cx="4327351" cy="3168352"/>
              <a:chOff x="2332881" y="1707654"/>
              <a:chExt cx="4327351" cy="3168352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4427984" y="1707654"/>
                <a:ext cx="0" cy="316835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2332881" y="3249044"/>
                <a:ext cx="4327351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Овал 52"/>
              <p:cNvSpPr/>
              <p:nvPr/>
            </p:nvSpPr>
            <p:spPr>
              <a:xfrm>
                <a:off x="3383868" y="2283718"/>
                <a:ext cx="2088232" cy="1935857"/>
              </a:xfrm>
              <a:prstGeom prst="ellipse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6300192" y="1720103"/>
              <a:ext cx="1008112" cy="1715743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>
              <a:off x="5940152" y="2051026"/>
              <a:ext cx="1728192" cy="108012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>
              <a:off x="6300192" y="1724197"/>
              <a:ext cx="1008112" cy="1695201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>
              <a:off x="5940152" y="2067694"/>
              <a:ext cx="1728192" cy="100811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7" name="TextBox 106"/>
              <p:cNvSpPr txBox="1"/>
              <p:nvPr/>
            </p:nvSpPr>
            <p:spPr>
              <a:xfrm>
                <a:off x="7747223" y="1720103"/>
                <a:ext cx="21602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223" y="1720103"/>
                <a:ext cx="216024" cy="510781"/>
              </a:xfrm>
              <a:prstGeom prst="rect">
                <a:avLst/>
              </a:prstGeom>
              <a:blipFill rotWithShape="1">
                <a:blip r:embed="rId21" cstate="print"/>
                <a:stretch>
                  <a:fillRect r="-28571"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8" name="TextBox 107"/>
              <p:cNvSpPr txBox="1"/>
              <p:nvPr/>
            </p:nvSpPr>
            <p:spPr>
              <a:xfrm>
                <a:off x="7183586" y="1148014"/>
                <a:ext cx="1127274" cy="57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ru-RU" sz="1600" b="0" i="1" dirty="0" smtClean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586" y="1148014"/>
                <a:ext cx="1127274" cy="576183"/>
              </a:xfrm>
              <a:prstGeom prst="rect">
                <a:avLst/>
              </a:prstGeom>
              <a:blipFill rotWithShape="1">
                <a:blip r:embed="rId2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0" name="TextBox 109"/>
              <p:cNvSpPr txBox="1"/>
              <p:nvPr/>
            </p:nvSpPr>
            <p:spPr>
              <a:xfrm>
                <a:off x="6169868" y="1166041"/>
                <a:ext cx="216024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868" y="1166041"/>
                <a:ext cx="216024" cy="554062"/>
              </a:xfrm>
              <a:prstGeom prst="rect">
                <a:avLst/>
              </a:prstGeom>
              <a:blipFill rotWithShape="1">
                <a:blip r:embed="rId23" cstate="print"/>
                <a:stretch>
                  <a:fillRect r="-5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2" name="TextBox 111"/>
              <p:cNvSpPr txBox="1"/>
              <p:nvPr/>
            </p:nvSpPr>
            <p:spPr>
              <a:xfrm>
                <a:off x="5518881" y="1577446"/>
                <a:ext cx="216024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881" y="1577446"/>
                <a:ext cx="216024" cy="559961"/>
              </a:xfrm>
              <a:prstGeom prst="rect">
                <a:avLst/>
              </a:prstGeom>
              <a:blipFill rotWithShape="1">
                <a:blip r:embed="rId24" cstate="print"/>
                <a:stretch>
                  <a:fillRect r="-5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5" name="TextBox 114"/>
              <p:cNvSpPr txBox="1"/>
              <p:nvPr/>
            </p:nvSpPr>
            <p:spPr>
              <a:xfrm>
                <a:off x="5484229" y="2933352"/>
                <a:ext cx="216024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229" y="2933352"/>
                <a:ext cx="216024" cy="559961"/>
              </a:xfrm>
              <a:prstGeom prst="rect">
                <a:avLst/>
              </a:prstGeom>
              <a:blipFill rotWithShape="1">
                <a:blip r:embed="rId25" cstate="print"/>
                <a:stretch>
                  <a:fillRect r="-5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6" name="TextBox 115"/>
              <p:cNvSpPr txBox="1"/>
              <p:nvPr/>
            </p:nvSpPr>
            <p:spPr>
              <a:xfrm>
                <a:off x="5958569" y="3428344"/>
                <a:ext cx="216024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569" y="3428344"/>
                <a:ext cx="216024" cy="559961"/>
              </a:xfrm>
              <a:prstGeom prst="rect">
                <a:avLst/>
              </a:prstGeom>
              <a:blipFill rotWithShape="1">
                <a:blip r:embed="rId26" cstate="print"/>
                <a:stretch>
                  <a:fillRect r="-5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8" name="TextBox 117"/>
              <p:cNvSpPr txBox="1"/>
              <p:nvPr/>
            </p:nvSpPr>
            <p:spPr>
              <a:xfrm>
                <a:off x="7344308" y="3435846"/>
                <a:ext cx="216024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308" y="3435846"/>
                <a:ext cx="216024" cy="559961"/>
              </a:xfrm>
              <a:prstGeom prst="rect">
                <a:avLst/>
              </a:prstGeom>
              <a:blipFill rotWithShape="1">
                <a:blip r:embed="rId27" cstate="print"/>
                <a:stretch>
                  <a:fillRect r="-5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0" name="TextBox 119"/>
              <p:cNvSpPr txBox="1"/>
              <p:nvPr/>
            </p:nvSpPr>
            <p:spPr>
              <a:xfrm>
                <a:off x="7811566" y="2939565"/>
                <a:ext cx="216024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11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66" y="2939565"/>
                <a:ext cx="216024" cy="559961"/>
              </a:xfrm>
              <a:prstGeom prst="rect">
                <a:avLst/>
              </a:prstGeom>
              <a:blipFill rotWithShape="1">
                <a:blip r:embed="rId28" cstate="print"/>
                <a:stretch>
                  <a:fillRect r="-10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1" name="TextBox 120"/>
              <p:cNvSpPr txBox="1"/>
              <p:nvPr/>
            </p:nvSpPr>
            <p:spPr>
              <a:xfrm>
                <a:off x="8124092" y="2986337"/>
                <a:ext cx="648072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092" y="2986337"/>
                <a:ext cx="648072" cy="512384"/>
              </a:xfrm>
              <a:prstGeom prst="rect">
                <a:avLst/>
              </a:prstGeom>
              <a:blipFill rotWithShape="1">
                <a:blip r:embed="rId29" cstate="print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2" name="TextBox 121"/>
              <p:cNvSpPr txBox="1"/>
              <p:nvPr/>
            </p:nvSpPr>
            <p:spPr>
              <a:xfrm>
                <a:off x="8071978" y="1651749"/>
                <a:ext cx="700186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l-GR" sz="16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11</m:t>
                          </m:r>
                          <m:r>
                            <m:rPr>
                              <m:sty m:val="p"/>
                            </m:rPr>
                            <a:rPr lang="el-GR" sz="16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978" y="1651749"/>
                <a:ext cx="700186" cy="559961"/>
              </a:xfrm>
              <a:prstGeom prst="rect">
                <a:avLst/>
              </a:prstGeom>
              <a:blipFill rotWithShape="1">
                <a:blip r:embed="rId3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4" name="TextBox 123"/>
              <p:cNvSpPr txBox="1"/>
              <p:nvPr/>
            </p:nvSpPr>
            <p:spPr>
              <a:xfrm>
                <a:off x="8124092" y="1129986"/>
                <a:ext cx="648072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092" y="1129986"/>
                <a:ext cx="648072" cy="559961"/>
              </a:xfrm>
              <a:prstGeom prst="rect">
                <a:avLst/>
              </a:prstGeom>
              <a:blipFill rotWithShape="1">
                <a:blip r:embed="rId3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242206" y="1047094"/>
            <a:ext cx="4327351" cy="3168352"/>
            <a:chOff x="242206" y="1047094"/>
            <a:chExt cx="4327351" cy="316835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1614536" y="1893501"/>
              <a:ext cx="1429130" cy="142305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337309" y="1047094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242206" y="2588484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1293193" y="1623158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653234" y="1879559"/>
              <a:ext cx="1368150" cy="142305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98281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30" grpId="0"/>
      <p:bldP spid="31" grpId="0"/>
      <p:bldP spid="32" grpId="0" animBg="1"/>
      <p:bldP spid="33" grpId="0" animBg="1"/>
      <p:bldP spid="36" grpId="0" animBg="1"/>
      <p:bldP spid="37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6" grpId="0"/>
      <p:bldP spid="57" grpId="0"/>
      <p:bldP spid="111" grpId="0" animBg="1"/>
      <p:bldP spid="113" grpId="0" animBg="1"/>
      <p:bldP spid="114" grpId="0" animBg="1"/>
      <p:bldP spid="117" grpId="0" animBg="1"/>
      <p:bldP spid="119" grpId="0" animBg="1"/>
      <p:bldP spid="107" grpId="0" animBg="1"/>
      <p:bldP spid="108" grpId="0" animBg="1"/>
      <p:bldP spid="110" grpId="0" animBg="1"/>
      <p:bldP spid="112" grpId="0" animBg="1"/>
      <p:bldP spid="115" grpId="0" animBg="1"/>
      <p:bldP spid="116" grpId="0" animBg="1"/>
      <p:bldP spid="118" grpId="0" animBg="1"/>
      <p:bldP spid="120" grpId="0" animBg="1"/>
      <p:bldP spid="121" grpId="0" animBg="1"/>
      <p:bldP spid="122" grpId="0" animBg="1"/>
      <p:bldP spid="1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857250"/>
          </a:xfrm>
        </p:spPr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Найти на числовой окружности точк</a:t>
                </a:r>
                <a:r>
                  <a:rPr lang="ru-RU" dirty="0"/>
                  <a:t>у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R=1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С=2</a:t>
                </a:r>
                <a:r>
                  <a:rPr lang="el-GR" dirty="0" smtClean="0"/>
                  <a:t>π</a:t>
                </a:r>
                <a:endParaRPr lang="en-US" dirty="0" smtClean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&gt;2</a:t>
                </a:r>
                <a:r>
                  <a:rPr lang="el-GR" dirty="0" smtClean="0"/>
                  <a:t>π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100" i="1">
                              <a:latin typeface="Cambria Math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l-GR" sz="2100" i="1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sz="21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−</m:t>
                      </m:r>
                      <m:r>
                        <a:rPr lang="en-US" sz="21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2100" b="0" i="1" smtClean="0">
                          <a:latin typeface="Cambria Math"/>
                        </a:rPr>
                        <m:t>π</m:t>
                      </m:r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100" b="0" i="1" smtClean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21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704" t="-2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4716016" y="2048072"/>
            <a:ext cx="3001430" cy="2390232"/>
            <a:chOff x="2332881" y="1707654"/>
            <a:chExt cx="4327351" cy="316835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4427984" y="1707654"/>
              <a:ext cx="0" cy="316835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2332881" y="3249044"/>
              <a:ext cx="432735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3383868" y="2283718"/>
              <a:ext cx="2088232" cy="1935857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Овал 10"/>
          <p:cNvSpPr/>
          <p:nvPr/>
        </p:nvSpPr>
        <p:spPr>
          <a:xfrm>
            <a:off x="6870504" y="3155940"/>
            <a:ext cx="45719" cy="532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044502" y="4051885"/>
            <a:ext cx="576064" cy="6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6732240" y="2253521"/>
                <a:ext cx="50526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dirty="0" smtClean="0">
                              <a:latin typeface="Cambria Math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l-GR" i="1" dirty="0" smtClean="0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b="0" i="1" dirty="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253521"/>
                <a:ext cx="505267" cy="61093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2332534" y="3746417"/>
                <a:ext cx="195309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π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534" y="3746417"/>
                <a:ext cx="1953096" cy="61093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8781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339 C 0.00035 0.00247 -0.00069 -0.01142 -0.00208 -0.01142 L -0.00347 -0.03241 L -0.00799 -0.05525 L -0.01458 -0.07562 L -0.02083 -0.0892 L -0.02743 -0.10155 L -0.03299 -0.10834 L -0.03646 -0.11389 L -0.04375 -0.12006 L -0.05069 -0.12685 L -0.05903 -0.13179 L -0.06944 -0.13611 L -0.0809 -0.13611 L -0.09375 -0.1355 L -0.1059 -0.12932 L -0.11806 -0.11945 L -0.12326 -0.11389 L -0.12813 -0.10772 L -0.13507 -0.09537 L -0.14375 -0.07932 L -0.14931 -0.06389 L -0.1559 -0.03735 L -0.15903 -0.00772 L -0.15938 0.02315 L -0.15347 0.0608 L -0.14618 0.08426 L -0.13507 0.10833 L -0.12396 0.12376 L -0.11597 0.1324 L -0.10243 0.14228 L -0.08993 0.14722 L -0.07778 0.14722 L -0.06528 0.14537 L -0.05313 0.14043 L -0.04132 0.12994 L -0.03299 0.12006 L -0.02396 0.10648 L -0.01458 0.08673 L -0.00868 0.06882 L -0.00417 0.0466 L -0.00139 0.02685 L -0.00035 -0.00155 L -0.00347 -0.03056 L -0.00903 -0.05834 L -0.01632 -0.08056 L -0.025 -0.09723 " pathEditMode="relative" rAng="0" ptsTypes="fAAAAAAAAAAAAAAAAAAAAAAAAAAAAAAAAAAAAAAAAAAAA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1" grpId="0" animBg="1"/>
      <p:bldP spid="11" grpId="1" animBg="1"/>
      <p:bldP spid="12" grpId="0" animBg="1"/>
      <p:bldP spid="13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206</Words>
  <Application>Microsoft Office PowerPoint</Application>
  <PresentationFormat>Экран (16:9)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Числовая окружность</vt:lpstr>
      <vt:lpstr>Повторение</vt:lpstr>
      <vt:lpstr>Упражнение</vt:lpstr>
      <vt:lpstr>Слайд 4</vt:lpstr>
      <vt:lpstr>Слайд 5</vt:lpstr>
      <vt:lpstr>Слайд 6</vt:lpstr>
      <vt:lpstr>Слайд 7</vt:lpstr>
      <vt:lpstr>Слайд 8</vt:lpstr>
      <vt:lpstr>Пример</vt:lpstr>
      <vt:lpstr>Пример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Числовая окружность</dc:title>
  <dc:creator>user</dc:creator>
  <cp:lastModifiedBy>User</cp:lastModifiedBy>
  <cp:revision>60</cp:revision>
  <dcterms:created xsi:type="dcterms:W3CDTF">2013-10-31T06:22:04Z</dcterms:created>
  <dcterms:modified xsi:type="dcterms:W3CDTF">2015-11-03T08:32:31Z</dcterms:modified>
</cp:coreProperties>
</file>