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70" r:id="rId14"/>
    <p:sldId id="271" r:id="rId15"/>
    <p:sldId id="272" r:id="rId16"/>
    <p:sldId id="274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1" autoAdjust="0"/>
    <p:restoredTop sz="94767" autoAdjust="0"/>
  </p:normalViewPr>
  <p:slideViewPr>
    <p:cSldViewPr showGuides="1">
      <p:cViewPr>
        <p:scale>
          <a:sx n="100" d="100"/>
          <a:sy n="100" d="100"/>
        </p:scale>
        <p:origin x="-282" y="-6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CC468-3ACC-4EFF-B8AD-CC7726D6A9AA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35A73-7D32-4262-8813-CC1626EB1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7164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35A73-7D32-4262-8813-CC1626EB130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9258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35A73-7D32-4262-8813-CC1626EB130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9258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35A73-7D32-4262-8813-CC1626EB130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9258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CAF13-0FF0-4B19-803A-81B912D115C4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C27F-2127-4186-A1E6-AA84D64F7B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3135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CAF13-0FF0-4B19-803A-81B912D115C4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C27F-2127-4186-A1E6-AA84D64F7B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1133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CAF13-0FF0-4B19-803A-81B912D115C4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C27F-2127-4186-A1E6-AA84D64F7B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3902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CAF13-0FF0-4B19-803A-81B912D115C4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C27F-2127-4186-A1E6-AA84D64F7B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493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CAF13-0FF0-4B19-803A-81B912D115C4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C27F-2127-4186-A1E6-AA84D64F7B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2777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CAF13-0FF0-4B19-803A-81B912D115C4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C27F-2127-4186-A1E6-AA84D64F7B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9523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CAF13-0FF0-4B19-803A-81B912D115C4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C27F-2127-4186-A1E6-AA84D64F7B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416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CAF13-0FF0-4B19-803A-81B912D115C4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C27F-2127-4186-A1E6-AA84D64F7B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792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CAF13-0FF0-4B19-803A-81B912D115C4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C27F-2127-4186-A1E6-AA84D64F7B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1359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CAF13-0FF0-4B19-803A-81B912D115C4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C27F-2127-4186-A1E6-AA84D64F7B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8751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CAF13-0FF0-4B19-803A-81B912D115C4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C27F-2127-4186-A1E6-AA84D64F7B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4027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CAF13-0FF0-4B19-803A-81B912D115C4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EC27F-2127-4186-A1E6-AA84D64F7B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132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7944" y="411511"/>
            <a:ext cx="4752528" cy="3808064"/>
          </a:xfrm>
        </p:spPr>
        <p:txBody>
          <a:bodyPr>
            <a:normAutofit/>
          </a:bodyPr>
          <a:lstStyle/>
          <a:p>
            <a:r>
              <a:rPr lang="ru-RU" sz="5000" b="1" dirty="0" smtClean="0">
                <a:solidFill>
                  <a:srgbClr val="003366"/>
                </a:solidFill>
              </a:rPr>
              <a:t>Числовая окружность в координатной плоскости</a:t>
            </a:r>
            <a:endParaRPr lang="ru-RU" sz="5000" b="1" dirty="0">
              <a:solidFill>
                <a:srgbClr val="003366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41" t="19590" r="20558" b="24131"/>
          <a:stretch/>
        </p:blipFill>
        <p:spPr bwMode="auto">
          <a:xfrm>
            <a:off x="905854" y="1038461"/>
            <a:ext cx="3033800" cy="230308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9569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747648" y="1347614"/>
            <a:ext cx="1066282" cy="518096"/>
            <a:chOff x="1747648" y="1347614"/>
            <a:chExt cx="1066282" cy="518096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flipH="1">
              <a:off x="2021476" y="1635646"/>
              <a:ext cx="439852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Овал 17"/>
            <p:cNvSpPr/>
            <p:nvPr/>
          </p:nvSpPr>
          <p:spPr>
            <a:xfrm>
              <a:off x="2455401" y="1635646"/>
              <a:ext cx="52982" cy="529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71172" y="1347614"/>
              <a:ext cx="3427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М</a:t>
              </a:r>
              <a:endParaRPr lang="ru-RU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47648" y="1496378"/>
              <a:ext cx="3427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  <a:endParaRPr lang="ru-RU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019505" y="1635646"/>
              <a:ext cx="144888" cy="115599"/>
            </a:xfrm>
            <a:prstGeom prst="rect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1994985" y="1605625"/>
              <a:ext cx="52982" cy="529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9502"/>
                <a:ext cx="8229600" cy="4255121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457200">
                  <a:buNone/>
                </a:pPr>
                <a:r>
                  <a:rPr lang="ru-RU" sz="7200" dirty="0" smtClean="0"/>
                  <a:t>Найдем координаты точки М, соответствующей точке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72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7200" i="1" smtClean="0">
                            <a:latin typeface="Cambria Math"/>
                          </a:rPr>
                          <m:t>π</m:t>
                        </m:r>
                      </m:num>
                      <m:den>
                        <m:r>
                          <a:rPr lang="en-US" sz="72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7200" dirty="0" smtClean="0"/>
                  <a:t>.</a:t>
                </a:r>
                <a14:m>
                  <m:oMath xmlns:m="http://schemas.openxmlformats.org/officeDocument/2006/math">
                    <m:r>
                      <a:rPr lang="en-US" sz="7200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7200" b="0" i="0" dirty="0" smtClean="0">
                  <a:latin typeface="Cambria Math"/>
                  <a:ea typeface="Cambria Math"/>
                </a:endParaRPr>
              </a:p>
              <a:p>
                <a:pPr marL="0" indent="457200">
                  <a:spcBef>
                    <a:spcPts val="0"/>
                  </a:spcBef>
                  <a:buNone/>
                </a:pPr>
                <a:r>
                  <a:rPr lang="en-US" sz="6400" b="0" dirty="0" smtClean="0">
                    <a:ea typeface="Cambria Math"/>
                  </a:rPr>
                  <a:t>                                                                             </a:t>
                </a:r>
              </a:p>
              <a:p>
                <a:pPr marL="0" indent="457200">
                  <a:spcBef>
                    <a:spcPts val="0"/>
                  </a:spcBef>
                  <a:buNone/>
                </a:pPr>
                <a:r>
                  <a:rPr lang="en-US" sz="6400" b="0" dirty="0" smtClean="0">
                    <a:ea typeface="Cambria Math"/>
                  </a:rPr>
                  <a:t>                                                                             1)</a:t>
                </a:r>
                <a14:m>
                  <m:oMath xmlns:m="http://schemas.openxmlformats.org/officeDocument/2006/math">
                    <m:r>
                      <a:rPr lang="en-US" sz="64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6400" b="0" i="0" smtClean="0">
                        <a:latin typeface="Cambria Math"/>
                        <a:ea typeface="Cambria Math"/>
                      </a:rPr>
                      <m:t>MP</m:t>
                    </m:r>
                    <m:r>
                      <a:rPr lang="en-US" sz="6400" i="1" smtClean="0">
                        <a:latin typeface="Cambria Math"/>
                        <a:ea typeface="Cambria Math"/>
                      </a:rPr>
                      <m:t>⊥</m:t>
                    </m:r>
                    <m:r>
                      <a:rPr lang="en-US" sz="6400" b="0" i="1" smtClean="0">
                        <a:latin typeface="Cambria Math"/>
                        <a:ea typeface="Cambria Math"/>
                      </a:rPr>
                      <m:t>𝑂𝐵</m:t>
                    </m:r>
                  </m:oMath>
                </a14:m>
                <a:r>
                  <a:rPr lang="en-US" sz="6400" dirty="0"/>
                  <a:t> </a:t>
                </a:r>
                <a:r>
                  <a:rPr lang="en-US" sz="6400" dirty="0" smtClean="0"/>
                  <a:t>                                                                                                				        2)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6400" i="1" smtClean="0">
                        <a:latin typeface="Cambria Math"/>
                        <a:ea typeface="Cambria Math"/>
                      </a:rPr>
                      <m:t>Δ</m:t>
                    </m:r>
                    <m:r>
                      <a:rPr lang="en-US" sz="6400" b="0" i="1" smtClean="0">
                        <a:latin typeface="Cambria Math"/>
                        <a:ea typeface="Cambria Math"/>
                      </a:rPr>
                      <m:t>𝑂𝑀𝑃</m:t>
                    </m:r>
                    <m:r>
                      <a:rPr lang="en-US" sz="6400" b="0" i="1" smtClean="0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endParaRPr lang="en-US" sz="6400" b="0" i="1" dirty="0" smtClean="0">
                  <a:latin typeface="Cambria Math"/>
                  <a:ea typeface="Cambria Math"/>
                </a:endParaRPr>
              </a:p>
              <a:p>
                <a:pPr marL="0" indent="457200">
                  <a:buNone/>
                </a:pPr>
                <a:r>
                  <a:rPr lang="en-US" sz="6400" b="0" i="1" dirty="0" smtClean="0">
                    <a:latin typeface="Cambria Math"/>
                    <a:ea typeface="Cambria Math"/>
                  </a:rPr>
                  <a:t>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6400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sz="6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6400" b="0" i="1" smtClean="0">
                        <a:latin typeface="Cambria Math"/>
                        <a:ea typeface="Cambria Math"/>
                      </a:rPr>
                      <m:t>𝑂𝑃</m:t>
                    </m:r>
                    <m:r>
                      <a:rPr lang="en-US" sz="6400" b="0" i="1" smtClean="0">
                        <a:latin typeface="Cambria Math"/>
                        <a:ea typeface="Cambria Math"/>
                      </a:rPr>
                      <m:t>              </m:t>
                    </m:r>
                    <m:r>
                      <a:rPr lang="en-US" sz="64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6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6400" b="0" i="1" smtClean="0">
                        <a:latin typeface="Cambria Math"/>
                        <a:ea typeface="Cambria Math"/>
                      </a:rPr>
                      <m:t>𝑀𝑃</m:t>
                    </m:r>
                  </m:oMath>
                </a14:m>
                <a:r>
                  <a:rPr lang="en-US" sz="6400" b="0" i="1" dirty="0" smtClean="0">
                    <a:latin typeface="Cambria Math"/>
                    <a:ea typeface="Cambria Math"/>
                  </a:rPr>
                  <a:t>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64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sz="64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6400" i="1"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n-US" sz="6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6400" i="1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p>
                        <m:r>
                          <a:rPr lang="en-US" sz="64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6400" i="1"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endParaRPr lang="en-US" sz="6400" dirty="0">
                  <a:ea typeface="Cambria Math"/>
                </a:endParaRPr>
              </a:p>
              <a:p>
                <a:pPr marL="0" indent="457200">
                  <a:buNone/>
                </a:pPr>
                <a:r>
                  <a:rPr lang="en-US" sz="6400" b="0" dirty="0" smtClean="0">
                    <a:ea typeface="Cambria Math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US" sz="6400" b="0" i="0" smtClean="0">
                        <a:latin typeface="Cambria Math"/>
                        <a:ea typeface="Cambria Math"/>
                      </a:rPr>
                      <m:t>                                             </m:t>
                    </m:r>
                    <m:r>
                      <a:rPr lang="en-US" sz="6400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6400" b="0" i="1" smtClean="0">
                        <a:latin typeface="Cambria Math"/>
                        <a:ea typeface="Cambria Math"/>
                      </a:rPr>
                      <m:t>𝑀𝑂𝐵</m:t>
                    </m:r>
                    <m:r>
                      <a:rPr lang="en-US" sz="6400" b="0" i="1" smtClean="0">
                        <a:latin typeface="Cambria Math"/>
                        <a:ea typeface="Cambria Math"/>
                      </a:rPr>
                      <m:t>=30°⇒</m:t>
                    </m:r>
                    <m:r>
                      <a:rPr lang="en-US" sz="6400" b="0" i="1" smtClean="0">
                        <a:latin typeface="Cambria Math"/>
                        <a:ea typeface="Cambria Math"/>
                      </a:rPr>
                      <m:t>𝑀𝑃</m:t>
                    </m:r>
                    <m:r>
                      <a:rPr lang="en-US" sz="6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6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6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6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6400" b="0" i="1" smtClean="0">
                        <a:latin typeface="Cambria Math"/>
                        <a:ea typeface="Cambria Math"/>
                      </a:rPr>
                      <m:t>𝑀𝑂</m:t>
                    </m:r>
                    <m:r>
                      <a:rPr lang="en-US" sz="6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6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6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6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6400" b="0" i="1" smtClean="0">
                        <a:latin typeface="Cambria Math"/>
                        <a:ea typeface="Cambria Math"/>
                      </a:rPr>
                      <m:t>∙1=</m:t>
                    </m:r>
                    <m:f>
                      <m:fPr>
                        <m:ctrlPr>
                          <a:rPr lang="en-US" sz="6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6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6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6400" b="0" dirty="0" smtClean="0">
                  <a:ea typeface="Cambria Math"/>
                </a:endParaRPr>
              </a:p>
              <a:p>
                <a:pPr marL="0" indent="457200">
                  <a:buNone/>
                </a:pPr>
                <a:r>
                  <a:rPr lang="en-US" sz="6400" dirty="0">
                    <a:ea typeface="Cambria Math"/>
                  </a:rPr>
                  <a:t> </a:t>
                </a:r>
                <a:r>
                  <a:rPr lang="en-US" sz="6400" dirty="0" smtClean="0">
                    <a:ea typeface="Cambria Math"/>
                  </a:rPr>
                  <a:t>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64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6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6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6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6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6400" b="0" dirty="0" smtClean="0">
                  <a:ea typeface="Cambria Math"/>
                </a:endParaRPr>
              </a:p>
              <a:p>
                <a:pPr marL="0" indent="457200" algn="ctr">
                  <a:buNone/>
                </a:pPr>
                <a:r>
                  <a:rPr lang="en-US" sz="6400" b="0" dirty="0" smtClean="0">
                    <a:ea typeface="Cambria Math"/>
                  </a:rPr>
                  <a:t>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64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6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6400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64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6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ru-RU" sz="6400" b="0" i="1" smtClean="0"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n-US" sz="6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6400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p>
                        <m:r>
                          <a:rPr lang="en-US" sz="6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6400" b="0" i="1" smtClean="0"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r>
                  <a:rPr lang="en-US" sz="6400" b="0" dirty="0" smtClean="0">
                    <a:ea typeface="Cambria Math"/>
                  </a:rPr>
                  <a:t> </a:t>
                </a:r>
              </a:p>
              <a:p>
                <a:pPr marL="0" indent="457200">
                  <a:buNone/>
                </a:pPr>
                <a:r>
                  <a:rPr lang="en-US" sz="6400" dirty="0">
                    <a:ea typeface="Cambria Math"/>
                  </a:rPr>
                  <a:t> </a:t>
                </a:r>
                <a:r>
                  <a:rPr lang="en-US" sz="6400" dirty="0" smtClean="0">
                    <a:ea typeface="Cambria Math"/>
                  </a:rPr>
                  <a:t>                                        </a:t>
                </a:r>
                <a14:m>
                  <m:oMath xmlns:m="http://schemas.openxmlformats.org/officeDocument/2006/math">
                    <m:r>
                      <a:rPr lang="en-US" sz="6400" b="0" i="0" dirty="0" smtClean="0">
                        <a:latin typeface="Cambria Math"/>
                        <a:ea typeface="Cambria Math"/>
                      </a:rPr>
                      <m:t>                                     </m:t>
                    </m:r>
                    <m:r>
                      <a:rPr lang="en-US" sz="6400" b="0" i="1" dirty="0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sz="6400" b="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6400" b="0" i="1" dirty="0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p>
                        <m:r>
                          <a:rPr lang="en-US" sz="6400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6400" b="0" i="1" dirty="0" smtClean="0">
                        <a:latin typeface="Cambria Math"/>
                        <a:ea typeface="Cambria Math"/>
                      </a:rPr>
                      <m:t>=1−</m:t>
                    </m:r>
                    <m:f>
                      <m:fPr>
                        <m:ctrlPr>
                          <a:rPr lang="en-US" sz="6400" b="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6400" b="0" i="1" dirty="0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6400" b="0" i="1" dirty="0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sz="6400" b="0" dirty="0" smtClean="0">
                  <a:ea typeface="Cambria Math"/>
                </a:endParaRPr>
              </a:p>
              <a:p>
                <a:pPr marL="0" indent="457200">
                  <a:buNone/>
                </a:pPr>
                <a:r>
                  <a:rPr lang="en-US" sz="6400" dirty="0">
                    <a:ea typeface="Cambria Math"/>
                  </a:rPr>
                  <a:t> </a:t>
                </a:r>
                <a:r>
                  <a:rPr lang="en-US" sz="6400" dirty="0" smtClean="0">
                    <a:ea typeface="Cambria Math"/>
                  </a:rPr>
                  <a:t>                                           </a:t>
                </a:r>
                <a14:m>
                  <m:oMath xmlns:m="http://schemas.openxmlformats.org/officeDocument/2006/math">
                    <m:r>
                      <a:rPr lang="en-US" sz="6400" b="0" i="0" dirty="0" smtClean="0">
                        <a:latin typeface="Cambria Math"/>
                        <a:ea typeface="Cambria Math"/>
                      </a:rPr>
                      <m:t>     </m:t>
                    </m:r>
                    <m:sSup>
                      <m:sSupPr>
                        <m:ctrlPr>
                          <a:rPr lang="en-US" sz="6400" b="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6400" b="0" i="1" dirty="0" smtClean="0">
                            <a:latin typeface="Cambria Math"/>
                            <a:ea typeface="Cambria Math"/>
                          </a:rPr>
                          <m:t>                              </m:t>
                        </m:r>
                        <m:r>
                          <a:rPr lang="en-US" sz="6400" b="0" i="1" dirty="0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p>
                        <m:r>
                          <a:rPr lang="en-US" sz="6400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6400" b="0" i="1" dirty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6400" b="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6400" b="0" i="1" dirty="0" smtClean="0"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US" sz="6400" b="0" i="1" dirty="0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sz="6400" b="0" dirty="0" smtClean="0">
                  <a:ea typeface="Cambria Math"/>
                </a:endParaRPr>
              </a:p>
              <a:p>
                <a:pPr marL="0" indent="457200">
                  <a:buNone/>
                </a:pPr>
                <a:r>
                  <a:rPr lang="en-US" sz="6400" dirty="0">
                    <a:ea typeface="Cambria Math"/>
                  </a:rPr>
                  <a:t> </a:t>
                </a:r>
                <a:r>
                  <a:rPr lang="en-US" sz="6400" dirty="0" smtClean="0">
                    <a:ea typeface="Cambria Math"/>
                  </a:rPr>
                  <a:t>                                             </a:t>
                </a:r>
                <a14:m>
                  <m:oMath xmlns:m="http://schemas.openxmlformats.org/officeDocument/2006/math">
                    <m:r>
                      <a:rPr lang="en-US" sz="6400" b="0" i="0" smtClean="0">
                        <a:latin typeface="Cambria Math"/>
                        <a:ea typeface="Cambria Math"/>
                      </a:rPr>
                      <m:t>            </m:t>
                    </m:r>
                    <m:r>
                      <a:rPr lang="en-US" sz="6400" b="0" i="1" smtClean="0">
                        <a:latin typeface="Cambria Math"/>
                        <a:ea typeface="Cambria Math"/>
                      </a:rPr>
                      <m:t>                     </m:t>
                    </m:r>
                    <m:r>
                      <a:rPr lang="en-US" sz="6400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sz="6400" b="0" i="1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6400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64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64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6400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</m:e>
                    </m:rad>
                  </m:oMath>
                </a14:m>
                <a:endParaRPr lang="en-US" sz="6400" b="0" dirty="0" smtClean="0">
                  <a:ea typeface="Cambria Math"/>
                </a:endParaRPr>
              </a:p>
              <a:p>
                <a:pPr marL="0" indent="457200">
                  <a:buNone/>
                </a:pPr>
                <a:r>
                  <a:rPr lang="en-US" sz="6400" b="0" dirty="0" smtClean="0">
                    <a:ea typeface="Cambria Math"/>
                  </a:rPr>
                  <a:t>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6400" b="0" i="0" dirty="0" smtClean="0">
                        <a:latin typeface="Cambria Math"/>
                        <a:ea typeface="Cambria Math"/>
                      </a:rPr>
                      <m:t>             </m:t>
                    </m:r>
                    <m:r>
                      <a:rPr lang="en-US" sz="6400" b="0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6400" b="0" i="1" dirty="0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sz="6400" b="0" i="1" dirty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6400" b="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6400" b="0" i="1" dirty="0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6400" b="0" i="1" dirty="0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6400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6400" b="0" dirty="0" smtClean="0">
                  <a:ea typeface="Cambria Math"/>
                </a:endParaRPr>
              </a:p>
              <a:p>
                <a:pPr marL="0" indent="457200">
                  <a:buNone/>
                </a:pPr>
                <a:r>
                  <a:rPr lang="en-US" sz="6400" dirty="0">
                    <a:ea typeface="Cambria Math"/>
                  </a:rPr>
                  <a:t> </a:t>
                </a:r>
                <a:r>
                  <a:rPr lang="en-US" sz="6400" dirty="0" smtClean="0">
                    <a:ea typeface="Cambria Math"/>
                  </a:rPr>
                  <a:t>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6400" b="0" i="0" smtClean="0">
                        <a:latin typeface="Cambria Math"/>
                        <a:ea typeface="Cambria Math"/>
                      </a:rPr>
                      <m:t>              </m:t>
                    </m:r>
                    <m:r>
                      <a:rPr lang="en-US" sz="6400" b="0" i="1" smtClean="0">
                        <a:latin typeface="Cambria Math"/>
                        <a:ea typeface="Cambria Math"/>
                      </a:rPr>
                      <m:t>𝑀</m:t>
                    </m:r>
                    <m:d>
                      <m:dPr>
                        <m:ctrlPr>
                          <a:rPr lang="en-US" sz="6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64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64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64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6400" b="0" i="0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6400" b="0" i="0" smtClean="0">
                        <a:latin typeface="Cambria Math"/>
                        <a:ea typeface="Cambria Math"/>
                      </a:rPr>
                      <m:t>M</m:t>
                    </m:r>
                    <m:d>
                      <m:dPr>
                        <m:ctrlPr>
                          <a:rPr lang="en-US" sz="6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64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64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6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6400" b="0" i="1" smtClean="0">
                            <a:latin typeface="Cambria Math"/>
                            <a:ea typeface="Cambria Math"/>
                          </a:rPr>
                          <m:t>; </m:t>
                        </m:r>
                        <m:f>
                          <m:fPr>
                            <m:ctrlPr>
                              <a:rPr lang="en-US" sz="64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6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6400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6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4900" b="0" dirty="0" smtClean="0">
                  <a:ea typeface="Cambria Math"/>
                </a:endParaRPr>
              </a:p>
              <a:p>
                <a:pPr marL="0" indent="457200">
                  <a:buNone/>
                </a:pPr>
                <a:r>
                  <a:rPr lang="en-US" sz="4000" dirty="0" smtClean="0"/>
                  <a:t>                                                 </a:t>
                </a:r>
                <a:r>
                  <a:rPr lang="ru-RU" sz="4000" dirty="0" smtClean="0"/>
                  <a:t> </a:t>
                </a:r>
              </a:p>
              <a:p>
                <a:pPr marL="0" indent="457200">
                  <a:buNone/>
                </a:pPr>
                <a:endParaRPr lang="en-US" dirty="0" smtClean="0"/>
              </a:p>
              <a:p>
                <a:pPr marL="0" indent="45720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9502"/>
                <a:ext cx="8229600" cy="4255121"/>
              </a:xfrm>
              <a:blipFill rotWithShape="1">
                <a:blip r:embed="rId3" cstate="print"/>
                <a:stretch>
                  <a:fillRect t="-1146" b="-10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/>
          <p:cNvCxnSpPr/>
          <p:nvPr/>
        </p:nvCxnSpPr>
        <p:spPr>
          <a:xfrm flipV="1">
            <a:off x="2022254" y="1681044"/>
            <a:ext cx="433147" cy="818698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Дуга 19"/>
          <p:cNvSpPr/>
          <p:nvPr/>
        </p:nvSpPr>
        <p:spPr>
          <a:xfrm>
            <a:off x="1995763" y="2211710"/>
            <a:ext cx="114589" cy="192533"/>
          </a:xfrm>
          <a:prstGeom prst="arc">
            <a:avLst>
              <a:gd name="adj1" fmla="val 14844071"/>
              <a:gd name="adj2" fmla="val 71727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975878" y="1923678"/>
            <a:ext cx="422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30°</a:t>
            </a:r>
            <a:endParaRPr lang="ru-RU" sz="12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473201" y="921941"/>
            <a:ext cx="3691413" cy="2875744"/>
            <a:chOff x="484543" y="941058"/>
            <a:chExt cx="3691413" cy="2875744"/>
          </a:xfrm>
        </p:grpSpPr>
        <p:cxnSp>
          <p:nvCxnSpPr>
            <p:cNvPr id="9" name="Прямая со стрелкой 8"/>
            <p:cNvCxnSpPr/>
            <p:nvPr/>
          </p:nvCxnSpPr>
          <p:spPr>
            <a:xfrm flipV="1">
              <a:off x="2021476" y="953808"/>
              <a:ext cx="1" cy="286299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" name="Группа 4"/>
            <p:cNvGrpSpPr/>
            <p:nvPr/>
          </p:nvGrpSpPr>
          <p:grpSpPr>
            <a:xfrm>
              <a:off x="484543" y="941058"/>
              <a:ext cx="3691413" cy="2546399"/>
              <a:chOff x="484543" y="941058"/>
              <a:chExt cx="3691413" cy="2546399"/>
            </a:xfrm>
          </p:grpSpPr>
          <p:sp>
            <p:nvSpPr>
              <p:cNvPr id="10" name="Овал 9"/>
              <p:cNvSpPr/>
              <p:nvPr/>
            </p:nvSpPr>
            <p:spPr>
              <a:xfrm>
                <a:off x="1042168" y="1538496"/>
                <a:ext cx="1958618" cy="194896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833198" y="2495312"/>
                <a:ext cx="342758" cy="249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х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752166" y="941058"/>
                <a:ext cx="342758" cy="249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у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749191" y="2453151"/>
                <a:ext cx="3427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</a:t>
                </a:r>
                <a:endParaRPr lang="ru-RU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997811" y="2491790"/>
                <a:ext cx="3427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ru-RU" dirty="0"/>
              </a:p>
            </p:txBody>
          </p:sp>
          <p:cxnSp>
            <p:nvCxnSpPr>
              <p:cNvPr id="8" name="Прямая со стрелкой 7"/>
              <p:cNvCxnSpPr/>
              <p:nvPr/>
            </p:nvCxnSpPr>
            <p:spPr>
              <a:xfrm>
                <a:off x="484543" y="2500951"/>
                <a:ext cx="3427581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1742714" y="1175032"/>
              <a:ext cx="3427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В</a:t>
              </a:r>
              <a:endParaRPr lang="ru-RU" dirty="0"/>
            </a:p>
          </p:txBody>
        </p:sp>
      </p:grpSp>
      <p:sp>
        <p:nvSpPr>
          <p:cNvPr id="17" name="Овал 16"/>
          <p:cNvSpPr/>
          <p:nvPr/>
        </p:nvSpPr>
        <p:spPr>
          <a:xfrm>
            <a:off x="1983644" y="2480835"/>
            <a:ext cx="52982" cy="5298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327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0" grpId="0" animBg="1"/>
      <p:bldP spid="23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9502"/>
                <a:ext cx="8229600" cy="4255121"/>
              </a:xfrm>
            </p:spPr>
            <p:txBody>
              <a:bodyPr/>
              <a:lstStyle/>
              <a:p>
                <a:pPr marL="0" indent="457200">
                  <a:buNone/>
                </a:pPr>
                <a:r>
                  <a:rPr lang="ru-RU" dirty="0" smtClean="0"/>
                  <a:t>Используя свойство симметрии, найдем координаты точек, кратных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π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: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9502"/>
                <a:ext cx="8229600" cy="4255121"/>
              </a:xfrm>
              <a:blipFill rotWithShape="1">
                <a:blip r:embed="rId2" cstate="print"/>
                <a:stretch>
                  <a:fillRect l="-1852" t="-18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0" name="TextBox 49"/>
              <p:cNvSpPr txBox="1"/>
              <p:nvPr/>
            </p:nvSpPr>
            <p:spPr>
              <a:xfrm>
                <a:off x="4788023" y="1995686"/>
                <a:ext cx="2079373" cy="565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30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M</m:t>
                      </m:r>
                      <m:d>
                        <m:dPr>
                          <m:ctrlPr>
                            <a:rPr lang="en-US" sz="130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30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30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1300" b="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300" b="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13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3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3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3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; </m:t>
                          </m:r>
                          <m:f>
                            <m:fPr>
                              <m:ctrlPr>
                                <a:rPr lang="en-US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300" dirty="0"/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3" y="1995686"/>
                <a:ext cx="2079373" cy="56528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1" name="TextBox 50"/>
              <p:cNvSpPr txBox="1"/>
              <p:nvPr/>
            </p:nvSpPr>
            <p:spPr>
              <a:xfrm>
                <a:off x="1905284" y="1869985"/>
                <a:ext cx="2079373" cy="587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30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N</m:t>
                      </m:r>
                      <m:d>
                        <m:dPr>
                          <m:ctrlPr>
                            <a:rPr lang="en-US" sz="130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30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130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1300" b="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300" b="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sz="13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3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3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3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3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; </m:t>
                          </m:r>
                          <m:f>
                            <m:fPr>
                              <m:ctrlPr>
                                <a:rPr lang="en-US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300" dirty="0"/>
              </a:p>
            </p:txBody>
          </p:sp>
        </mc:Choice>
        <mc:Fallback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284" y="1869985"/>
                <a:ext cx="2079373" cy="58708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2" name="TextBox 51"/>
              <p:cNvSpPr txBox="1"/>
              <p:nvPr/>
            </p:nvSpPr>
            <p:spPr>
              <a:xfrm>
                <a:off x="1851667" y="3764002"/>
                <a:ext cx="2079373" cy="565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00" b="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𝐾</m:t>
                      </m:r>
                      <m:d>
                        <m:dPr>
                          <m:ctrlPr>
                            <a:rPr lang="en-US" sz="130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30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130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1300" b="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300" b="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𝐾</m:t>
                      </m:r>
                      <m:d>
                        <m:dPr>
                          <m:ctrlPr>
                            <a:rPr lang="en-US" sz="13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3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3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3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3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;− </m:t>
                          </m:r>
                          <m:f>
                            <m:fPr>
                              <m:ctrlPr>
                                <a:rPr lang="en-US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300" dirty="0"/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667" y="3764002"/>
                <a:ext cx="2079373" cy="565283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3" name="TextBox 52"/>
              <p:cNvSpPr txBox="1"/>
              <p:nvPr/>
            </p:nvSpPr>
            <p:spPr>
              <a:xfrm>
                <a:off x="5004048" y="3608480"/>
                <a:ext cx="2079373" cy="587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00" b="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𝐿</m:t>
                      </m:r>
                      <m:d>
                        <m:dPr>
                          <m:ctrlPr>
                            <a:rPr lang="en-US" sz="130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30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sz="130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1300" b="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300" b="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𝐿</m:t>
                      </m:r>
                      <m:d>
                        <m:dPr>
                          <m:ctrlPr>
                            <a:rPr lang="en-US" sz="13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3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3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3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;−</m:t>
                          </m:r>
                          <m:f>
                            <m:fPr>
                              <m:ctrlPr>
                                <a:rPr lang="en-US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300" dirty="0"/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608480"/>
                <a:ext cx="2079373" cy="587084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Группа 1"/>
          <p:cNvGrpSpPr/>
          <p:nvPr/>
        </p:nvGrpSpPr>
        <p:grpSpPr>
          <a:xfrm>
            <a:off x="2376438" y="1419622"/>
            <a:ext cx="4635154" cy="3346236"/>
            <a:chOff x="2376438" y="1419622"/>
            <a:chExt cx="4635154" cy="3346236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2376438" y="1419622"/>
              <a:ext cx="4635154" cy="3346236"/>
              <a:chOff x="4678543" y="1298257"/>
              <a:chExt cx="4864656" cy="3346236"/>
            </a:xfrm>
          </p:grpSpPr>
          <p:grpSp>
            <p:nvGrpSpPr>
              <p:cNvPr id="25" name="Группа 24"/>
              <p:cNvGrpSpPr/>
              <p:nvPr/>
            </p:nvGrpSpPr>
            <p:grpSpPr>
              <a:xfrm>
                <a:off x="4678543" y="1298257"/>
                <a:ext cx="4864656" cy="3346236"/>
                <a:chOff x="2332881" y="1529770"/>
                <a:chExt cx="4864656" cy="3346236"/>
              </a:xfrm>
            </p:grpSpPr>
            <p:cxnSp>
              <p:nvCxnSpPr>
                <p:cNvPr id="45" name="Прямая соединительная линия 44"/>
                <p:cNvCxnSpPr/>
                <p:nvPr/>
              </p:nvCxnSpPr>
              <p:spPr>
                <a:xfrm>
                  <a:off x="4427984" y="1707654"/>
                  <a:ext cx="0" cy="3168352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Прямая соединительная линия 45"/>
                <p:cNvCxnSpPr/>
                <p:nvPr/>
              </p:nvCxnSpPr>
              <p:spPr>
                <a:xfrm>
                  <a:off x="2332881" y="3249044"/>
                  <a:ext cx="4327351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7" name="Овал 46"/>
                <p:cNvSpPr/>
                <p:nvPr/>
              </p:nvSpPr>
              <p:spPr>
                <a:xfrm>
                  <a:off x="3383868" y="2283718"/>
                  <a:ext cx="2088232" cy="1935857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4133440" y="1529770"/>
                  <a:ext cx="4354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 smtClean="0"/>
                    <a:t>у</a:t>
                  </a:r>
                  <a:endParaRPr lang="ru-RU" dirty="0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6762053" y="3226993"/>
                  <a:ext cx="4354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 smtClean="0"/>
                    <a:t>х</a:t>
                  </a:r>
                  <a:endParaRPr lang="ru-RU" dirty="0"/>
                </a:p>
              </p:txBody>
            </p:sp>
          </p:grpSp>
          <p:cxnSp>
            <p:nvCxnSpPr>
              <p:cNvPr id="27" name="Прямая соединительная линия 26"/>
              <p:cNvCxnSpPr>
                <a:stCxn id="47" idx="7"/>
              </p:cNvCxnSpPr>
              <p:nvPr/>
            </p:nvCxnSpPr>
            <p:spPr>
              <a:xfrm flipH="1">
                <a:off x="6075444" y="2335705"/>
                <a:ext cx="1436504" cy="1329553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6064747" y="2335704"/>
                <a:ext cx="1476604" cy="1431419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Прямая со стрелкой 15"/>
            <p:cNvCxnSpPr/>
            <p:nvPr/>
          </p:nvCxnSpPr>
          <p:spPr>
            <a:xfrm flipV="1">
              <a:off x="4372699" y="1481547"/>
              <a:ext cx="0" cy="21602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>
              <a:off x="6499636" y="3141498"/>
              <a:ext cx="304487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56534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9502"/>
            <a:ext cx="8229600" cy="425512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Координаты основных точек второго макета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3524423"/>
                  </p:ext>
                </p:extLst>
              </p:nvPr>
            </p:nvGraphicFramePr>
            <p:xfrm>
              <a:off x="4937194" y="1857455"/>
              <a:ext cx="3739262" cy="2015856"/>
            </p:xfrm>
            <a:graphic>
              <a:graphicData uri="http://schemas.openxmlformats.org/drawingml/2006/table">
                <a:tbl>
                  <a:tblPr firstRow="1" bandRow="1"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tableStyleId>{5C22544A-7EE6-4342-B048-85BDC9FD1C3A}</a:tableStyleId>
                  </a:tblPr>
                  <a:tblGrid>
                    <a:gridCol w="306486"/>
                    <a:gridCol w="390088"/>
                    <a:gridCol w="468106"/>
                    <a:gridCol w="312071"/>
                    <a:gridCol w="462311"/>
                    <a:gridCol w="473900"/>
                    <a:gridCol w="468106"/>
                    <a:gridCol w="390088"/>
                    <a:gridCol w="468106"/>
                  </a:tblGrid>
                  <a:tr h="810118">
                    <a:tc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400" i="1" dirty="0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i="1" dirty="0" smtClean="0">
                                        <a:latin typeface="Cambria Math"/>
                                        <a:ea typeface="Cambria Math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ru-RU" sz="1400" b="1" i="1" dirty="0" smtClean="0">
                                        <a:latin typeface="Cambria Math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FBE4AE"/>
                            </a:gs>
                            <a:gs pos="13000">
                              <a:srgbClr val="BD922A"/>
                            </a:gs>
                            <a:gs pos="21001">
                              <a:srgbClr val="BD922A"/>
                            </a:gs>
                            <a:gs pos="63000">
                              <a:srgbClr val="FBE4AE"/>
                            </a:gs>
                            <a:gs pos="67000">
                              <a:srgbClr val="BD922A"/>
                            </a:gs>
                            <a:gs pos="69000">
                              <a:srgbClr val="835E17"/>
                            </a:gs>
                            <a:gs pos="82001">
                              <a:srgbClr val="A28949"/>
                            </a:gs>
                            <a:gs pos="100000">
                              <a:srgbClr val="FAE3B7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i="1" smtClean="0">
                                        <a:latin typeface="Cambria Math"/>
                                        <a:ea typeface="Cambria Math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ru-RU" sz="14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FBE4AE"/>
                            </a:gs>
                            <a:gs pos="13000">
                              <a:srgbClr val="BD922A"/>
                            </a:gs>
                            <a:gs pos="21001">
                              <a:srgbClr val="BD922A"/>
                            </a:gs>
                            <a:gs pos="63000">
                              <a:srgbClr val="FBE4AE"/>
                            </a:gs>
                            <a:gs pos="67000">
                              <a:srgbClr val="BD922A"/>
                            </a:gs>
                            <a:gs pos="69000">
                              <a:srgbClr val="835E17"/>
                            </a:gs>
                            <a:gs pos="82001">
                              <a:srgbClr val="A28949"/>
                            </a:gs>
                            <a:gs pos="100000">
                              <a:srgbClr val="FAE3B7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ru-RU" sz="1400" i="1" smtClean="0">
                                        <a:latin typeface="Cambria Math"/>
                                        <a:ea typeface="Cambria Math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ru-RU" sz="1400" b="1" i="1" smtClean="0">
                                        <a:latin typeface="Cambria Math"/>
                                        <a:ea typeface="Cambria Math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FBE4AE"/>
                            </a:gs>
                            <a:gs pos="13000">
                              <a:srgbClr val="BD922A"/>
                            </a:gs>
                            <a:gs pos="21001">
                              <a:srgbClr val="BD922A"/>
                            </a:gs>
                            <a:gs pos="63000">
                              <a:srgbClr val="FBE4AE"/>
                            </a:gs>
                            <a:gs pos="67000">
                              <a:srgbClr val="BD922A"/>
                            </a:gs>
                            <a:gs pos="69000">
                              <a:srgbClr val="835E17"/>
                            </a:gs>
                            <a:gs pos="82001">
                              <a:srgbClr val="A28949"/>
                            </a:gs>
                            <a:gs pos="100000">
                              <a:srgbClr val="FAE3B7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  <m:r>
                                      <a:rPr lang="ru-RU" sz="1400" b="1" i="1" smtClean="0">
                                        <a:latin typeface="Cambria Math"/>
                                        <a:ea typeface="Cambria Math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ru-RU" sz="1400" b="1" i="1" smtClean="0">
                                        <a:latin typeface="Cambria Math"/>
                                        <a:ea typeface="Cambria Math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FBE4AE"/>
                            </a:gs>
                            <a:gs pos="13000">
                              <a:srgbClr val="BD922A"/>
                            </a:gs>
                            <a:gs pos="21001">
                              <a:srgbClr val="BD922A"/>
                            </a:gs>
                            <a:gs pos="63000">
                              <a:srgbClr val="FBE4AE"/>
                            </a:gs>
                            <a:gs pos="67000">
                              <a:srgbClr val="BD922A"/>
                            </a:gs>
                            <a:gs pos="69000">
                              <a:srgbClr val="835E17"/>
                            </a:gs>
                            <a:gs pos="82001">
                              <a:srgbClr val="A28949"/>
                            </a:gs>
                            <a:gs pos="100000">
                              <a:srgbClr val="FAE3B7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40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b="1" i="1" smtClean="0">
                                        <a:latin typeface="Cambria Math"/>
                                        <a:ea typeface="Cambria Math"/>
                                      </a:rPr>
                                      <m:t>𝟕</m:t>
                                    </m:r>
                                    <m:r>
                                      <a:rPr lang="ru-RU" sz="1400" b="1" i="1" smtClean="0">
                                        <a:latin typeface="Cambria Math"/>
                                        <a:ea typeface="Cambria Math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ru-RU" sz="1400" b="1" i="1" smtClean="0">
                                        <a:latin typeface="Cambria Math"/>
                                        <a:ea typeface="Cambria Math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FBE4AE"/>
                            </a:gs>
                            <a:gs pos="13000">
                              <a:srgbClr val="BD922A"/>
                            </a:gs>
                            <a:gs pos="21001">
                              <a:srgbClr val="BD922A"/>
                            </a:gs>
                            <a:gs pos="63000">
                              <a:srgbClr val="FBE4AE"/>
                            </a:gs>
                            <a:gs pos="67000">
                              <a:srgbClr val="BD922A"/>
                            </a:gs>
                            <a:gs pos="69000">
                              <a:srgbClr val="835E17"/>
                            </a:gs>
                            <a:gs pos="82001">
                              <a:srgbClr val="A28949"/>
                            </a:gs>
                            <a:gs pos="100000">
                              <a:srgbClr val="FAE3B7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  <m:r>
                                      <a:rPr lang="ru-RU" sz="1400" i="1" smtClean="0">
                                        <a:latin typeface="Cambria Math"/>
                                        <a:ea typeface="Cambria Math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ru-RU" sz="14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FBE4AE"/>
                            </a:gs>
                            <a:gs pos="13000">
                              <a:srgbClr val="BD922A"/>
                            </a:gs>
                            <a:gs pos="21001">
                              <a:srgbClr val="BD922A"/>
                            </a:gs>
                            <a:gs pos="63000">
                              <a:srgbClr val="FBE4AE"/>
                            </a:gs>
                            <a:gs pos="67000">
                              <a:srgbClr val="BD922A"/>
                            </a:gs>
                            <a:gs pos="69000">
                              <a:srgbClr val="835E17"/>
                            </a:gs>
                            <a:gs pos="82001">
                              <a:srgbClr val="A28949"/>
                            </a:gs>
                            <a:gs pos="100000">
                              <a:srgbClr val="FAE3B7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  <m:r>
                                      <a:rPr lang="ru-RU" sz="1400" i="1" smtClean="0">
                                        <a:latin typeface="Cambria Math"/>
                                        <a:ea typeface="Cambria Math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ru-RU" sz="1400" b="1" i="1" smtClean="0">
                                        <a:latin typeface="Cambria Math"/>
                                        <a:ea typeface="Cambria Math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FBE4AE"/>
                            </a:gs>
                            <a:gs pos="13000">
                              <a:srgbClr val="BD922A"/>
                            </a:gs>
                            <a:gs pos="21001">
                              <a:srgbClr val="BD922A"/>
                            </a:gs>
                            <a:gs pos="63000">
                              <a:srgbClr val="FBE4AE"/>
                            </a:gs>
                            <a:gs pos="67000">
                              <a:srgbClr val="BD922A"/>
                            </a:gs>
                            <a:gs pos="69000">
                              <a:srgbClr val="835E17"/>
                            </a:gs>
                            <a:gs pos="82001">
                              <a:srgbClr val="A28949"/>
                            </a:gs>
                            <a:gs pos="100000">
                              <a:srgbClr val="FAE3B7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b="1" i="1" smtClean="0">
                                        <a:latin typeface="Cambria Math"/>
                                      </a:rPr>
                                      <m:t>𝟏𝟏</m:t>
                                    </m:r>
                                    <m:r>
                                      <a:rPr lang="ru-RU" sz="1400" i="1" smtClean="0">
                                        <a:latin typeface="Cambria Math"/>
                                        <a:ea typeface="Cambria Math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ru-RU" sz="1400" b="1" i="1" smtClean="0">
                                        <a:latin typeface="Cambria Math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FBE4AE"/>
                            </a:gs>
                            <a:gs pos="13000">
                              <a:srgbClr val="BD922A"/>
                            </a:gs>
                            <a:gs pos="21001">
                              <a:srgbClr val="BD922A"/>
                            </a:gs>
                            <a:gs pos="63000">
                              <a:srgbClr val="FBE4AE"/>
                            </a:gs>
                            <a:gs pos="67000">
                              <a:srgbClr val="BD922A"/>
                            </a:gs>
                            <a:gs pos="69000">
                              <a:srgbClr val="835E17"/>
                            </a:gs>
                            <a:gs pos="82001">
                              <a:srgbClr val="A28949"/>
                            </a:gs>
                            <a:gs pos="100000">
                              <a:srgbClr val="FAE3B7"/>
                            </a:gs>
                          </a:gsLst>
                          <a:lin ang="5400000" scaled="0"/>
                        </a:gradFill>
                      </a:tcPr>
                    </a:tc>
                  </a:tr>
                  <a:tr h="600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ru-RU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gradFill>
                          <a:gsLst>
                            <a:gs pos="0">
                              <a:srgbClr val="D6B19C"/>
                            </a:gs>
                            <a:gs pos="30000">
                              <a:srgbClr val="D49E6C"/>
                            </a:gs>
                            <a:gs pos="70000">
                              <a:srgbClr val="A65528"/>
                            </a:gs>
                            <a:gs pos="100000">
                              <a:srgbClr val="663012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ru-RU" sz="16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sz="1600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ru-RU" sz="16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sz="1600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ru-RU" sz="16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sz="1600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ru-RU" sz="16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sz="1600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00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</a:t>
                          </a:r>
                          <a:endParaRPr lang="ru-RU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D6B19C"/>
                            </a:gs>
                            <a:gs pos="30000">
                              <a:srgbClr val="D49E6C"/>
                            </a:gs>
                            <a:gs pos="70000">
                              <a:srgbClr val="A65528"/>
                            </a:gs>
                            <a:gs pos="100000">
                              <a:srgbClr val="663012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ru-RU" sz="16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sz="1600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ru-RU" sz="16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sz="1600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ru-RU" sz="16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sz="1600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ru-RU" sz="16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sz="1600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113524423"/>
                  </p:ext>
                </p:extLst>
              </p:nvPr>
            </p:nvGraphicFramePr>
            <p:xfrm>
              <a:off x="4937194" y="1857455"/>
              <a:ext cx="3739262" cy="2015856"/>
            </p:xfrm>
            <a:graphic>
              <a:graphicData uri="http://schemas.openxmlformats.org/drawingml/2006/table">
                <a:tbl>
                  <a:tblPr firstRow="1" bandRow="1"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tableStyleId>{5C22544A-7EE6-4342-B048-85BDC9FD1C3A}</a:tableStyleId>
                  </a:tblPr>
                  <a:tblGrid>
                    <a:gridCol w="306486"/>
                    <a:gridCol w="390088"/>
                    <a:gridCol w="468106"/>
                    <a:gridCol w="312071"/>
                    <a:gridCol w="462311"/>
                    <a:gridCol w="473900"/>
                    <a:gridCol w="468106"/>
                    <a:gridCol w="390088"/>
                    <a:gridCol w="468106"/>
                  </a:tblGrid>
                  <a:tr h="810118">
                    <a:tc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79688" t="-752" r="-781250" b="-148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49351" t="-752" r="-549351" b="-148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76471" t="-752" r="-729412" b="-148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19737" t="-752" r="-389474" b="-148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08974" t="-752" r="-279487" b="-148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522368" t="-752" r="-186842" b="-148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739063" t="-752" r="-121875" b="-148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97403" t="-752" r="-1299" b="-148872"/>
                          </a:stretch>
                        </a:blipFill>
                      </a:tcPr>
                    </a:tc>
                  </a:tr>
                  <a:tr h="6028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ru-RU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gradFill>
                          <a:gsLst>
                            <a:gs pos="0">
                              <a:srgbClr val="D6B19C"/>
                            </a:gs>
                            <a:gs pos="30000">
                              <a:srgbClr val="D49E6C"/>
                            </a:gs>
                            <a:gs pos="70000">
                              <a:srgbClr val="A65528"/>
                            </a:gs>
                            <a:gs pos="100000">
                              <a:srgbClr val="663012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79688" t="-136735" r="-781250" b="-10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49351" t="-136735" r="-549351" b="-10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76471" t="-136735" r="-729412" b="-10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19737" t="-136735" r="-389474" b="-10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408974" t="-136735" r="-279487" b="-10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522368" t="-136735" r="-186842" b="-10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739063" t="-136735" r="-121875" b="-10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697403" t="-136735" r="-1299" b="-102041"/>
                          </a:stretch>
                        </a:blipFill>
                      </a:tcPr>
                    </a:tc>
                  </a:tr>
                  <a:tr h="6028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</a:t>
                          </a:r>
                          <a:endParaRPr lang="ru-RU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D6B19C"/>
                            </a:gs>
                            <a:gs pos="30000">
                              <a:srgbClr val="D49E6C"/>
                            </a:gs>
                            <a:gs pos="70000">
                              <a:srgbClr val="A65528"/>
                            </a:gs>
                            <a:gs pos="100000">
                              <a:srgbClr val="663012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79688" t="-234343" r="-781250" b="-1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49351" t="-234343" r="-549351" b="-1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76471" t="-234343" r="-729412" b="-1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19737" t="-234343" r="-389474" b="-1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08974" t="-234343" r="-279487" b="-1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522368" t="-234343" r="-186842" b="-1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739063" t="-234343" r="-121875" b="-1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97403" t="-234343" r="-1299" b="-101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/>
              <p:cNvSpPr txBox="1"/>
              <p:nvPr/>
            </p:nvSpPr>
            <p:spPr>
              <a:xfrm>
                <a:off x="3412629" y="2257959"/>
                <a:ext cx="216024" cy="674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60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60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ru-RU" sz="160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16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ru-RU" sz="1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; </m:t>
                          </m:r>
                          <m:f>
                            <m:fPr>
                              <m:ctrlPr>
                                <a:rPr lang="en-US" sz="1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6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629" y="2257959"/>
                <a:ext cx="216024" cy="67448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r="-29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Прямоугольник 24"/>
              <p:cNvSpPr/>
              <p:nvPr/>
            </p:nvSpPr>
            <p:spPr>
              <a:xfrm>
                <a:off x="482219" y="2130191"/>
                <a:ext cx="1184812" cy="6744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60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16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ru-RU" sz="1600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1600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ru-RU" sz="16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6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; </m:t>
                          </m:r>
                          <m:f>
                            <m:fPr>
                              <m:ctrlPr>
                                <a:rPr lang="en-US" sz="16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19" y="2130191"/>
                <a:ext cx="1184812" cy="67448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Прямоугольник 25"/>
              <p:cNvSpPr/>
              <p:nvPr/>
            </p:nvSpPr>
            <p:spPr>
              <a:xfrm>
                <a:off x="381869" y="3433474"/>
                <a:ext cx="1372876" cy="6744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60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16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ru-RU" sz="1600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1600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ru-RU" sz="16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6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sz="1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6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16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69" y="3433474"/>
                <a:ext cx="1372876" cy="67448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Прямоугольник 26"/>
              <p:cNvSpPr/>
              <p:nvPr/>
            </p:nvSpPr>
            <p:spPr>
              <a:xfrm>
                <a:off x="3382012" y="3313942"/>
                <a:ext cx="1184812" cy="6744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60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6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ru-RU" sz="1600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1600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ru-RU" sz="16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6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sz="1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6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16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2012" y="3313942"/>
                <a:ext cx="1184812" cy="67448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TextBox 27"/>
              <p:cNvSpPr txBox="1"/>
              <p:nvPr/>
            </p:nvSpPr>
            <p:spPr>
              <a:xfrm>
                <a:off x="2902544" y="1656683"/>
                <a:ext cx="216024" cy="669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60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60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1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; </m:t>
                          </m:r>
                          <m:f>
                            <m:fPr>
                              <m:ctrlPr>
                                <a:rPr lang="en-US" sz="1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6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6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544" y="1656683"/>
                <a:ext cx="216024" cy="669671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r="-280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TextBox 28"/>
              <p:cNvSpPr txBox="1"/>
              <p:nvPr/>
            </p:nvSpPr>
            <p:spPr>
              <a:xfrm>
                <a:off x="1230499" y="1537822"/>
                <a:ext cx="216024" cy="669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60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160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1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; </m:t>
                          </m:r>
                          <m:f>
                            <m:fPr>
                              <m:ctrlPr>
                                <a:rPr lang="en-US" sz="1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6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6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499" y="1537822"/>
                <a:ext cx="216024" cy="669671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r="-38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0" name="TextBox 29"/>
              <p:cNvSpPr txBox="1"/>
              <p:nvPr/>
            </p:nvSpPr>
            <p:spPr>
              <a:xfrm>
                <a:off x="1150588" y="3997165"/>
                <a:ext cx="216024" cy="669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60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160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1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;− </m:t>
                          </m:r>
                          <m:f>
                            <m:fPr>
                              <m:ctrlPr>
                                <a:rPr lang="en-US" sz="1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6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6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588" y="3997165"/>
                <a:ext cx="216024" cy="669671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r="-46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1" name="TextBox 30"/>
              <p:cNvSpPr txBox="1"/>
              <p:nvPr/>
            </p:nvSpPr>
            <p:spPr>
              <a:xfrm>
                <a:off x="2631579" y="3997164"/>
                <a:ext cx="216024" cy="669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60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60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1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;−</m:t>
                          </m:r>
                          <m:f>
                            <m:fPr>
                              <m:ctrlPr>
                                <a:rPr lang="en-US" sz="1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6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6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579" y="3997164"/>
                <a:ext cx="216024" cy="669671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r="-35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Прямая со стрелкой 36"/>
          <p:cNvCxnSpPr>
            <a:stCxn id="24" idx="0"/>
            <a:endCxn id="24" idx="0"/>
          </p:cNvCxnSpPr>
          <p:nvPr/>
        </p:nvCxnSpPr>
        <p:spPr>
          <a:xfrm>
            <a:off x="4784566" y="306414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24" idx="0"/>
            <a:endCxn id="24" idx="0"/>
          </p:cNvCxnSpPr>
          <p:nvPr/>
        </p:nvCxnSpPr>
        <p:spPr>
          <a:xfrm>
            <a:off x="4784566" y="306414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24" idx="0"/>
            <a:endCxn id="24" idx="0"/>
          </p:cNvCxnSpPr>
          <p:nvPr/>
        </p:nvCxnSpPr>
        <p:spPr>
          <a:xfrm>
            <a:off x="4784566" y="306414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24" idx="0"/>
            <a:endCxn id="24" idx="0"/>
          </p:cNvCxnSpPr>
          <p:nvPr/>
        </p:nvCxnSpPr>
        <p:spPr>
          <a:xfrm>
            <a:off x="4784566" y="306414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24" idx="0"/>
            <a:endCxn id="24" idx="0"/>
          </p:cNvCxnSpPr>
          <p:nvPr/>
        </p:nvCxnSpPr>
        <p:spPr>
          <a:xfrm>
            <a:off x="4784566" y="306414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395536" y="1376243"/>
            <a:ext cx="4606772" cy="3346236"/>
            <a:chOff x="395536" y="1376243"/>
            <a:chExt cx="4606772" cy="334623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395536" y="1376243"/>
              <a:ext cx="4606772" cy="3346236"/>
              <a:chOff x="395536" y="1376243"/>
              <a:chExt cx="4606772" cy="3346236"/>
            </a:xfrm>
          </p:grpSpPr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2490639" y="1554127"/>
                <a:ext cx="0" cy="316835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395536" y="3095517"/>
                <a:ext cx="4327351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" name="Овал 21"/>
              <p:cNvSpPr/>
              <p:nvPr/>
            </p:nvSpPr>
            <p:spPr>
              <a:xfrm>
                <a:off x="1446523" y="2130191"/>
                <a:ext cx="2088232" cy="1935857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196095" y="1376243"/>
                <a:ext cx="4354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у</a:t>
                </a:r>
                <a:endParaRPr lang="ru-RU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566824" y="3064142"/>
                <a:ext cx="4354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х</a:t>
                </a:r>
                <a:endParaRPr lang="ru-RU" dirty="0"/>
              </a:p>
            </p:txBody>
          </p:sp>
          <p:cxnSp>
            <p:nvCxnSpPr>
              <p:cNvPr id="8" name="Прямая соединительная линия 7"/>
              <p:cNvCxnSpPr/>
              <p:nvPr/>
            </p:nvCxnSpPr>
            <p:spPr>
              <a:xfrm flipH="1">
                <a:off x="1986583" y="2217688"/>
                <a:ext cx="1008111" cy="1782691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flipH="1">
                <a:off x="1647981" y="2567533"/>
                <a:ext cx="1737356" cy="1025976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2001883" y="2233918"/>
                <a:ext cx="992811" cy="1715743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1600200" y="2567533"/>
                <a:ext cx="1785137" cy="1047028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Прямая со стрелкой 34"/>
            <p:cNvCxnSpPr/>
            <p:nvPr/>
          </p:nvCxnSpPr>
          <p:spPr>
            <a:xfrm flipV="1">
              <a:off x="2490639" y="1491630"/>
              <a:ext cx="2129" cy="9546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/>
            <p:nvPr/>
          </p:nvCxnSpPr>
          <p:spPr>
            <a:xfrm>
              <a:off x="4644875" y="3095922"/>
              <a:ext cx="143883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79628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Найти координаты точки числовой окружности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45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ru-RU" dirty="0" smtClean="0"/>
                  <a:t>.</a:t>
                </a:r>
              </a:p>
              <a:p>
                <a:pPr marL="0" indent="0">
                  <a:buNone/>
                </a:pPr>
                <a:r>
                  <a:rPr lang="ru-RU" dirty="0" smtClean="0"/>
                  <a:t>Решение:</a:t>
                </a:r>
              </a:p>
              <a:p>
                <a:pPr marL="0" indent="0" algn="just">
                  <a:spcBef>
                    <a:spcPts val="0"/>
                  </a:spcBef>
                  <a:buNone/>
                  <a:tabLst>
                    <a:tab pos="1341438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45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ru-RU" b="0" i="0" smtClean="0">
                        <a:latin typeface="Cambria Math"/>
                      </a:rPr>
                      <m:t>=10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</a:rPr>
                      <m:t>π</m:t>
                    </m:r>
                    <m:r>
                      <a:rPr lang="ru-RU" b="0" i="1" smtClean="0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ru-RU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5</m:t>
                        </m:r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b="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mbria Math"/>
                      </a:rPr>
                      <m:t>=5⋅2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5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ru-RU" b="0" dirty="0" smtClean="0">
                  <a:ea typeface="Cambria Math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tabLst>
                    <a:tab pos="1341438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45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ru-RU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P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 algn="just">
                  <a:spcBef>
                    <a:spcPts val="0"/>
                  </a:spcBef>
                  <a:buNone/>
                  <a:tabLst>
                    <a:tab pos="1341438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45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;−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b="0" dirty="0" smtClean="0">
                  <a:ea typeface="Cambria Math"/>
                </a:endParaRPr>
              </a:p>
              <a:p>
                <a:pPr marL="0" indent="0" algn="just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185" t="-8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Овал 10"/>
          <p:cNvSpPr/>
          <p:nvPr/>
        </p:nvSpPr>
        <p:spPr>
          <a:xfrm>
            <a:off x="7086528" y="2895092"/>
            <a:ext cx="45719" cy="5324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480980" y="329890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endParaRPr lang="ru-RU" dirty="0"/>
          </a:p>
        </p:txBody>
      </p:sp>
      <p:cxnSp>
        <p:nvCxnSpPr>
          <p:cNvPr id="18" name="Прямая со стрелкой 17"/>
          <p:cNvCxnSpPr>
            <a:stCxn id="10" idx="0"/>
            <a:endCxn id="10" idx="0"/>
          </p:cNvCxnSpPr>
          <p:nvPr/>
        </p:nvCxnSpPr>
        <p:spPr>
          <a:xfrm>
            <a:off x="7933470" y="289509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4932040" y="1707654"/>
            <a:ext cx="3152455" cy="2469801"/>
            <a:chOff x="4932040" y="1707654"/>
            <a:chExt cx="3152455" cy="2469801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4932040" y="1787223"/>
              <a:ext cx="3152455" cy="2390232"/>
              <a:chOff x="2332881" y="1707653"/>
              <a:chExt cx="4545093" cy="3168353"/>
            </a:xfrm>
          </p:grpSpPr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4427984" y="1707654"/>
                <a:ext cx="0" cy="316835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2332881" y="3249044"/>
                <a:ext cx="4327351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" name="Овал 7"/>
              <p:cNvSpPr/>
              <p:nvPr/>
            </p:nvSpPr>
            <p:spPr>
              <a:xfrm>
                <a:off x="3383868" y="2283718"/>
                <a:ext cx="2088232" cy="1935857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014807" y="1707653"/>
                <a:ext cx="4354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у</a:t>
                </a:r>
                <a:endParaRPr lang="ru-RU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442490" y="3176180"/>
                <a:ext cx="4354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х</a:t>
                </a:r>
                <a:endParaRPr lang="ru-RU" dirty="0"/>
              </a:p>
            </p:txBody>
          </p:sp>
        </p:grpSp>
        <p:cxnSp>
          <p:nvCxnSpPr>
            <p:cNvPr id="16" name="Прямая со стрелкой 15"/>
            <p:cNvCxnSpPr/>
            <p:nvPr/>
          </p:nvCxnSpPr>
          <p:spPr>
            <a:xfrm flipV="1">
              <a:off x="6385194" y="1707654"/>
              <a:ext cx="0" cy="7957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>
              <a:off x="7884368" y="2952024"/>
              <a:ext cx="144016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5802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18 -0.00216 0 -0.00401 -0.00035 -0.00617 C -0.0007 -0.00864 -0.00174 -0.01018 -0.00174 -0.01296 L -0.00313 -0.03209 L -0.00799 -0.05247 L -0.0132 -0.07037 L -0.02605 -0.09876 L -0.04271 -0.11975 L -0.05903 -0.13086 L -0.07605 -0.1358 L -0.09306 -0.13518 L -0.11042 -0.1253 L -0.13056 -0.10247 L -0.14132 -0.08456 L -0.14792 -0.0679 L -0.15417 -0.04629 L -0.1573 -0.02469 L -0.15938 0.00371 L -0.15799 0.03334 L -0.15487 0.05494 L -0.14896 0.07655 L -0.14028 0.09877 L -0.12882 0.11852 L -0.1132 0.13642 L -0.09792 0.14445 L -0.08403 0.14939 L -0.07327 0.14877 L -0.0625 0.14507 L -0.05035 0.13889 L -0.03924 0.1284 L -0.02744 0.11358 L -0.01875 0.09568 L -0.01042 0.07655 L -0.00521 0.05494 L -0.00174 0.03395 L -0.00035 0.01297 L -0.00105 -0.01049 L -0.00556 -0.04691 L -0.02049 -0.0858 L -0.03056 -0.10555 L -0.04375 -0.12098 L -0.06007 -0.13086 L -0.07605 -0.1358 L -0.08924 -0.13456 L -0.10313 -0.12901 L -0.12292 -0.11296 L -0.13646 -0.09444 L -0.14827 -0.06728 L -0.15591 -0.03765 L -0.15938 -0.00247 L -0.15834 0.03025 L -0.15313 0.0642 L -0.14237 0.09383 L -0.12709 0.12161 L -0.10973 0.13889 L -0.09202 0.14692 L -0.07639 0.15 L -0.06355 0.14507 L -0.04792 0.13704 L -0.03369 0.12284 L -0.02153 0.10247 L -0.01216 0.07963 L -0.00556 0.05679 L -0.00139 0.02716 L 0 0 Z " pathEditMode="relative" ptsTypes="ffAAAAAAAAAAAAAAAAAAAAAAAAAAAAAAAAAAAAAAAAAAAAAAAAAAAAAAAAAAAAAAf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9.87654E-7 C -0.00017 -0.00278 -0.00069 -0.00586 -0.00069 -0.00864 C -0.00069 -0.0108 -0.00034 -0.01481 -0.00034 -0.01481 L -0.00312 -0.04012 L -0.01076 -0.07345 L -0.02986 -0.11111 L -0.04895 -0.13024 L -0.07569 -0.14074 L -0.09583 -0.13889 L -0.11701 -0.12345 L -0.13507 -0.09938 L -0.14722 -0.07222 L -0.1559 -0.03642 L -0.15833 0.00309 L -0.1559 0.03642 L -0.14826 0.07037 L -0.13993 0.09259 L -0.1309 0.10803 L -0.12187 0.12284 L -0.10416 0.13766 L -0.09375 0.14198 L -0.07708 0.14445 L -0.06076 0.14013 L -0.04583 0.1321 L -0.03368 0.11976 L -0.02222 0.1 L -0.01319 0.08148 L -0.00555 0.05371 L -0.00069 0.02655 L -2.77778E-6 -9.87654E-7 Z " pathEditMode="relative" ptsTypes="ffAAAAAAAAAAAAAAAAAAAAAAAAAAAf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58025E-6 L -0.00069 -0.01914 L -0.00555 -0.05309 L -0.01423 -0.08087 L -0.02951 -0.10988 L -0.0427 -0.12408 L -0.05764 -0.13395 L -0.07882 -0.14013 L -0.09479 -0.1358 L -0.11805 -0.12284 L -0.13507 -0.09753 L -0.14652 -0.07099 L -0.15659 -0.0284 L -0.15833 0.00061 L -0.15625 0.03457 L -0.14895 0.06852 L -0.13958 0.09629 L -0.12465 0.11728 L -0.10764 0.13518 L -0.08819 0.14506 L -0.07187 0.14382 L -0.05034 0.1358 L -0.03611 0.12222 L -0.0243 0.10555 L -0.01284 0.08271 L -0.00347 0.05123 L -2.77778E-6 0.01913 L -0.00173 -0.02593 L -0.01145 -0.07469 L -0.0243 -0.10309 L -0.04514 -0.12531 L -0.06632 -0.13766 L -0.08923 -0.13827 L -0.11527 -0.12469 L -0.13333 -0.10247 L -0.14791 -0.07037 L -0.15625 -0.02778 L -0.15833 0.00741 L -0.15486 0.04506 L -0.14618 0.07778 L -0.1309 0.11049 L -0.11354 0.1321 L -0.09409 0.14259 L -0.07326 0.14444 L -0.05798 0.14012 L -0.04132 0.12778 L -0.025 0.10864 L -0.0125 0.08333 L -0.00451 0.05061 L 0.0007 0.00987 L -0.00243 -0.03704 L -0.0118 -0.07222 L -0.02812 -0.10618 L -0.0427 -0.12531 L -0.06458 -0.13642 L -0.08333 -0.14198 L -0.10902 -0.12901 L -0.12777 -0.10926 L -0.14062 -0.09074 L -0.15139 -0.05309 L -0.15694 -0.02161 L -0.15833 0.00247 L -0.15416 0.04568 L -0.13784 0.09506 " pathEditMode="relative" ptsTypes="AAAAAAAAAAAAAAAAAAAAAAAAAAAAAAAAAAAAAAAAAAAAAAAAAAAAAAAAAAAAAAAA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1" grpId="1" animBg="1"/>
      <p:bldP spid="11" grpId="2" animBg="1"/>
      <p:bldP spid="11" grpId="3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ru-RU" sz="2800" dirty="0" smtClean="0"/>
                  <a:t>Найти на числовой окружности точки с ординатой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sz="2800" b="0" i="0" smtClean="0">
                        <a:latin typeface="Cambria Math"/>
                      </a:rPr>
                      <m:t>.</m:t>
                    </m:r>
                  </m:oMath>
                </a14:m>
                <a:endParaRPr lang="ru-RU" sz="2800" b="0" dirty="0" smtClean="0"/>
              </a:p>
              <a:p>
                <a:pPr marL="0" indent="0" algn="just">
                  <a:buNone/>
                </a:pPr>
                <a:r>
                  <a:rPr lang="ru-RU" sz="2800" dirty="0" smtClean="0"/>
                  <a:t>Решение: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3000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 smtClean="0"/>
                  <a:t>        </a:t>
                </a:r>
                <a:endParaRPr lang="en-US" sz="3000" i="1" dirty="0" smtClean="0">
                  <a:latin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>
                  <a:ea typeface="Cambria Math"/>
                </a:endParaRPr>
              </a:p>
              <a:p>
                <a:pPr marL="0" indent="457200" algn="just">
                  <a:buNone/>
                </a:pPr>
                <a:endParaRPr lang="en-US" b="0" dirty="0" smtClean="0">
                  <a:ea typeface="Cambria Math"/>
                </a:endParaRPr>
              </a:p>
              <a:p>
                <a:pPr marL="0" indent="457200" algn="just">
                  <a:buNone/>
                </a:pPr>
                <a:endParaRPr lang="en-US" dirty="0" smtClean="0"/>
              </a:p>
              <a:p>
                <a:pPr marL="0" indent="457200" algn="just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481" t="-1616" r="-1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/>
          <p:cNvCxnSpPr/>
          <p:nvPr/>
        </p:nvCxnSpPr>
        <p:spPr>
          <a:xfrm>
            <a:off x="4724796" y="2787774"/>
            <a:ext cx="352839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0" name="Группа 29"/>
          <p:cNvGrpSpPr/>
          <p:nvPr/>
        </p:nvGrpSpPr>
        <p:grpSpPr>
          <a:xfrm>
            <a:off x="4860032" y="1773786"/>
            <a:ext cx="3628974" cy="2807352"/>
            <a:chOff x="4729027" y="1693682"/>
            <a:chExt cx="4210605" cy="3240360"/>
          </a:xfrm>
        </p:grpSpPr>
        <p:cxnSp>
          <p:nvCxnSpPr>
            <p:cNvPr id="24" name="Прямая со стрелкой 23"/>
            <p:cNvCxnSpPr/>
            <p:nvPr/>
          </p:nvCxnSpPr>
          <p:spPr>
            <a:xfrm>
              <a:off x="8412068" y="3307080"/>
              <a:ext cx="25395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9" name="Группа 28"/>
            <p:cNvGrpSpPr/>
            <p:nvPr/>
          </p:nvGrpSpPr>
          <p:grpSpPr>
            <a:xfrm>
              <a:off x="4729027" y="1693682"/>
              <a:ext cx="4210605" cy="3240360"/>
              <a:chOff x="4729027" y="1700464"/>
              <a:chExt cx="4210605" cy="3240360"/>
            </a:xfrm>
          </p:grpSpPr>
          <p:grpSp>
            <p:nvGrpSpPr>
              <p:cNvPr id="5" name="Группа 4"/>
              <p:cNvGrpSpPr/>
              <p:nvPr/>
            </p:nvGrpSpPr>
            <p:grpSpPr>
              <a:xfrm>
                <a:off x="4729027" y="1740063"/>
                <a:ext cx="4210605" cy="3200761"/>
                <a:chOff x="556144" y="1014685"/>
                <a:chExt cx="4390961" cy="3200761"/>
              </a:xfrm>
            </p:grpSpPr>
            <p:cxnSp>
              <p:nvCxnSpPr>
                <p:cNvPr id="7" name="Прямая соединительная линия 6"/>
                <p:cNvCxnSpPr/>
                <p:nvPr/>
              </p:nvCxnSpPr>
              <p:spPr>
                <a:xfrm>
                  <a:off x="2337309" y="1047094"/>
                  <a:ext cx="0" cy="3168352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Прямая соединительная линия 7"/>
                <p:cNvCxnSpPr/>
                <p:nvPr/>
              </p:nvCxnSpPr>
              <p:spPr>
                <a:xfrm>
                  <a:off x="556144" y="2588484"/>
                  <a:ext cx="4013413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" name="Овал 8"/>
                <p:cNvSpPr/>
                <p:nvPr/>
              </p:nvSpPr>
              <p:spPr>
                <a:xfrm>
                  <a:off x="1293193" y="1623158"/>
                  <a:ext cx="2088232" cy="1935857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046704" y="1014685"/>
                  <a:ext cx="4354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 smtClean="0"/>
                    <a:t>у</a:t>
                  </a:r>
                  <a:endParaRPr lang="ru-RU" dirty="0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4511621" y="2623808"/>
                  <a:ext cx="4354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 smtClean="0"/>
                    <a:t>х</a:t>
                  </a:r>
                  <a:endParaRPr lang="ru-RU" dirty="0"/>
                </a:p>
              </p:txBody>
            </p:sp>
          </p:grpSp>
          <p:cxnSp>
            <p:nvCxnSpPr>
              <p:cNvPr id="26" name="Прямая со стрелкой 25"/>
              <p:cNvCxnSpPr/>
              <p:nvPr/>
            </p:nvCxnSpPr>
            <p:spPr>
              <a:xfrm flipV="1">
                <a:off x="6437031" y="1700464"/>
                <a:ext cx="0" cy="7200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1" name="TextBox 30"/>
              <p:cNvSpPr txBox="1"/>
              <p:nvPr/>
            </p:nvSpPr>
            <p:spPr>
              <a:xfrm>
                <a:off x="7344399" y="2212528"/>
                <a:ext cx="1164198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399" y="2212528"/>
                <a:ext cx="1164198" cy="63478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2" name="Стрелка вправо 31"/>
              <p:cNvSpPr/>
              <p:nvPr/>
            </p:nvSpPr>
            <p:spPr>
              <a:xfrm>
                <a:off x="848076" y="3169418"/>
                <a:ext cx="504056" cy="7847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45720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, где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𝑍</m:t>
                      </m:r>
                      <m:r>
                        <a:rPr lang="ru-RU" i="1">
                          <a:latin typeface="Cambria Math"/>
                          <a:ea typeface="Cambria Math"/>
                        </a:rPr>
                        <m:t>, где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𝑍</m:t>
                      </m:r>
                    </m:oMath>
                  </m:oMathPara>
                </a14:m>
                <a:endParaRPr lang="en-US" dirty="0">
                  <a:ea typeface="Cambria Math"/>
                </a:endParaRPr>
              </a:p>
              <a:p>
                <a:pPr indent="457200" algn="just"/>
                <a:endParaRPr lang="en-US" dirty="0">
                  <a:ea typeface="Cambria Math"/>
                </a:endParaRPr>
              </a:p>
            </p:txBody>
          </p:sp>
        </mc:Choice>
        <mc:Fallback>
          <p:sp>
            <p:nvSpPr>
              <p:cNvPr id="32" name="Стрелка вправо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076" y="3169418"/>
                <a:ext cx="504056" cy="78472"/>
              </a:xfrm>
              <a:prstGeom prst="rightArrow">
                <a:avLst/>
              </a:prstGeom>
              <a:blipFill rotWithShape="1">
                <a:blip r:embed="rId4" cstate="print"/>
                <a:stretch>
                  <a:fillRect t="-326087" r="-135227" b="-15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3" name="Стрелка вправо 32"/>
              <p:cNvSpPr/>
              <p:nvPr/>
            </p:nvSpPr>
            <p:spPr>
              <a:xfrm>
                <a:off x="971182" y="3891975"/>
                <a:ext cx="504056" cy="7847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45720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, где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𝑍</m:t>
                      </m:r>
                      <m:r>
                        <a:rPr lang="ru-RU" i="1">
                          <a:latin typeface="Cambria Math"/>
                          <a:ea typeface="Cambria Math"/>
                        </a:rPr>
                        <m:t>, где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𝑍</m:t>
                      </m:r>
                    </m:oMath>
                  </m:oMathPara>
                </a14:m>
                <a:endParaRPr lang="en-US" dirty="0">
                  <a:ea typeface="Cambria Math"/>
                </a:endParaRPr>
              </a:p>
              <a:p>
                <a:pPr indent="457200" algn="just"/>
                <a:endParaRPr lang="en-US" dirty="0">
                  <a:ea typeface="Cambria Math"/>
                </a:endParaRPr>
              </a:p>
            </p:txBody>
          </p:sp>
        </mc:Choice>
        <mc:Fallback>
          <p:sp>
            <p:nvSpPr>
              <p:cNvPr id="33" name="Стрелка вправо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182" y="3891975"/>
                <a:ext cx="504056" cy="78472"/>
              </a:xfrm>
              <a:prstGeom prst="rightArrow">
                <a:avLst/>
              </a:prstGeom>
              <a:blipFill rotWithShape="1">
                <a:blip r:embed="rId5" cstate="print"/>
                <a:stretch>
                  <a:fillRect t="-326087" r="-135227" b="-15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21" name="Таблица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4966638"/>
                  </p:ext>
                </p:extLst>
              </p:nvPr>
            </p:nvGraphicFramePr>
            <p:xfrm>
              <a:off x="3125324" y="2299900"/>
              <a:ext cx="1080120" cy="1705420"/>
            </p:xfrm>
            <a:graphic>
              <a:graphicData uri="http://schemas.openxmlformats.org/drawingml/2006/table">
                <a:tbl>
                  <a:tblPr firstRow="1" bandRow="1"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tableStyleId>{5C22544A-7EE6-4342-B048-85BDC9FD1C3A}</a:tableStyleId>
                  </a:tblPr>
                  <a:tblGrid>
                    <a:gridCol w="285654"/>
                    <a:gridCol w="363576"/>
                    <a:gridCol w="430890"/>
                  </a:tblGrid>
                  <a:tr h="367458">
                    <a:tc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 dirty="0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 i="1" dirty="0" smtClean="0">
                                        <a:latin typeface="Cambria Math"/>
                                        <a:ea typeface="Cambria Math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ru-RU" sz="1600" b="1" i="1" dirty="0" smtClean="0">
                                        <a:latin typeface="Cambria Math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FBE4AE"/>
                            </a:gs>
                            <a:gs pos="13000">
                              <a:srgbClr val="BD922A"/>
                            </a:gs>
                            <a:gs pos="21001">
                              <a:srgbClr val="BD922A"/>
                            </a:gs>
                            <a:gs pos="63000">
                              <a:srgbClr val="FBE4AE"/>
                            </a:gs>
                            <a:gs pos="67000">
                              <a:srgbClr val="BD922A"/>
                            </a:gs>
                            <a:gs pos="69000">
                              <a:srgbClr val="835E17"/>
                            </a:gs>
                            <a:gs pos="82001">
                              <a:srgbClr val="A28949"/>
                            </a:gs>
                            <a:gs pos="100000">
                              <a:srgbClr val="FAE3B7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  <m:r>
                                      <a:rPr lang="ru-RU" sz="1600" b="1" i="1" smtClean="0">
                                        <a:latin typeface="Cambria Math"/>
                                        <a:ea typeface="Cambria Math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ru-RU" sz="1600" b="1" i="1" smtClean="0">
                                        <a:latin typeface="Cambria Math"/>
                                        <a:ea typeface="Cambria Math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FBE4AE"/>
                            </a:gs>
                            <a:gs pos="13000">
                              <a:srgbClr val="BD922A"/>
                            </a:gs>
                            <a:gs pos="21001">
                              <a:srgbClr val="BD922A"/>
                            </a:gs>
                            <a:gs pos="63000">
                              <a:srgbClr val="FBE4AE"/>
                            </a:gs>
                            <a:gs pos="67000">
                              <a:srgbClr val="BD922A"/>
                            </a:gs>
                            <a:gs pos="69000">
                              <a:srgbClr val="835E17"/>
                            </a:gs>
                            <a:gs pos="82001">
                              <a:srgbClr val="A28949"/>
                            </a:gs>
                            <a:gs pos="100000">
                              <a:srgbClr val="FAE3B7"/>
                            </a:gs>
                          </a:gsLst>
                          <a:lin ang="5400000" scaled="0"/>
                        </a:gradFill>
                      </a:tcPr>
                    </a:tc>
                  </a:tr>
                  <a:tr h="4461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ru-RU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gradFill>
                          <a:gsLst>
                            <a:gs pos="0">
                              <a:srgbClr val="D6B19C"/>
                            </a:gs>
                            <a:gs pos="30000">
                              <a:srgbClr val="D49E6C"/>
                            </a:gs>
                            <a:gs pos="70000">
                              <a:srgbClr val="A65528"/>
                            </a:gs>
                            <a:gs pos="100000">
                              <a:srgbClr val="663012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ru-RU" sz="16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sz="1600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ru-RU" sz="16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sz="1600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055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</a:t>
                          </a:r>
                          <a:endParaRPr lang="ru-RU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D6B19C"/>
                            </a:gs>
                            <a:gs pos="30000">
                              <a:srgbClr val="D49E6C"/>
                            </a:gs>
                            <a:gs pos="70000">
                              <a:srgbClr val="A65528"/>
                            </a:gs>
                            <a:gs pos="100000">
                              <a:srgbClr val="663012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1" name="Таблица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954966638"/>
                  </p:ext>
                </p:extLst>
              </p:nvPr>
            </p:nvGraphicFramePr>
            <p:xfrm>
              <a:off x="3125324" y="2299900"/>
              <a:ext cx="1080120" cy="1705420"/>
            </p:xfrm>
            <a:graphic>
              <a:graphicData uri="http://schemas.openxmlformats.org/drawingml/2006/table">
                <a:tbl>
                  <a:tblPr firstRow="1" bandRow="1"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tableStyleId>{5C22544A-7EE6-4342-B048-85BDC9FD1C3A}</a:tableStyleId>
                  </a:tblPr>
                  <a:tblGrid>
                    <a:gridCol w="285654"/>
                    <a:gridCol w="363576"/>
                    <a:gridCol w="430890"/>
                  </a:tblGrid>
                  <a:tr h="554546">
                    <a:tc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81356" r="-120339" b="-2087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50704" b="-208791"/>
                          </a:stretch>
                        </a:blipFill>
                      </a:tcPr>
                    </a:tc>
                  </a:tr>
                  <a:tr h="6028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ru-RU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gradFill>
                          <a:gsLst>
                            <a:gs pos="0">
                              <a:srgbClr val="D6B19C"/>
                            </a:gs>
                            <a:gs pos="30000">
                              <a:srgbClr val="D49E6C"/>
                            </a:gs>
                            <a:gs pos="70000">
                              <a:srgbClr val="A65528"/>
                            </a:gs>
                            <a:gs pos="100000">
                              <a:srgbClr val="663012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81356" t="-91919" r="-120339" b="-919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150704" t="-91919" b="-91919"/>
                          </a:stretch>
                        </a:blipFill>
                      </a:tcPr>
                    </a:tc>
                  </a:tr>
                  <a:tr h="5480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</a:t>
                          </a:r>
                          <a:endParaRPr lang="ru-RU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D6B19C"/>
                            </a:gs>
                            <a:gs pos="30000">
                              <a:srgbClr val="D49E6C"/>
                            </a:gs>
                            <a:gs pos="70000">
                              <a:srgbClr val="A65528"/>
                            </a:gs>
                            <a:gs pos="100000">
                              <a:srgbClr val="663012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81356" t="-211111" r="-120339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50704" t="-211111" b="-111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971182" y="2872117"/>
                <a:ext cx="3168352" cy="841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ru-RU" i="1">
                          <a:latin typeface="Cambria Math"/>
                        </a:rPr>
                        <m:t>+2</m:t>
                      </m:r>
                      <m:r>
                        <a:rPr lang="ru-RU" i="1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ru-RU" i="1">
                          <a:latin typeface="Cambria Math"/>
                          <a:ea typeface="Cambria Math"/>
                        </a:rPr>
                        <m:t>, где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𝑍</m:t>
                      </m:r>
                    </m:oMath>
                  </m:oMathPara>
                </a14:m>
                <a:endParaRPr lang="en-US" dirty="0">
                  <a:ea typeface="Cambria Math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182" y="2872117"/>
                <a:ext cx="3168352" cy="841769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/>
              <p:cNvSpPr txBox="1"/>
              <p:nvPr/>
            </p:nvSpPr>
            <p:spPr>
              <a:xfrm>
                <a:off x="1443637" y="3557665"/>
                <a:ext cx="2232248" cy="895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ru-RU" i="1">
                          <a:latin typeface="Cambria Math"/>
                        </a:rPr>
                        <m:t>+2</m:t>
                      </m:r>
                      <m:r>
                        <a:rPr lang="ru-RU" i="1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ru-RU" i="1">
                          <a:latin typeface="Cambria Math"/>
                          <a:ea typeface="Cambria Math"/>
                        </a:rPr>
                        <m:t>, где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𝑍</m:t>
                      </m:r>
                    </m:oMath>
                  </m:oMathPara>
                </a14:m>
                <a:endParaRPr lang="en-US" dirty="0">
                  <a:ea typeface="Cambria Math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637" y="3557665"/>
                <a:ext cx="2232248" cy="895310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09511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 animBg="1"/>
      <p:bldP spid="32" grpId="0" animBg="1"/>
      <p:bldP spid="33" grpId="0" animBg="1"/>
      <p:bldP spid="6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Упражнения: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AutoNum type="arabicParenR"/>
                </a:pPr>
                <a:r>
                  <a:rPr lang="ru-RU" dirty="0" smtClean="0"/>
                  <a:t>Найти координаты точек числовой окружности: а)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37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, </a:t>
                </a:r>
                <a:r>
                  <a:rPr lang="ru-RU" dirty="0" smtClean="0"/>
                  <a:t>б)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ru-RU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45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marL="514350" indent="-514350">
                  <a:buAutoNum type="arabicParenR"/>
                </a:pPr>
                <a:r>
                  <a:rPr lang="ru-RU" dirty="0" smtClean="0"/>
                  <a:t>Найти на числовой окружности точки с абсциссой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926" t="-26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11884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Координаты основных точек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3801177"/>
                  </p:ext>
                </p:extLst>
              </p:nvPr>
            </p:nvGraphicFramePr>
            <p:xfrm>
              <a:off x="683568" y="1779662"/>
              <a:ext cx="3883277" cy="2022279"/>
            </p:xfrm>
            <a:graphic>
              <a:graphicData uri="http://schemas.openxmlformats.org/drawingml/2006/table">
                <a:tbl>
                  <a:tblPr firstRow="1" bandRow="1"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tableStyleId>{5C22544A-7EE6-4342-B048-85BDC9FD1C3A}</a:tableStyleId>
                  </a:tblPr>
                  <a:tblGrid>
                    <a:gridCol w="282878"/>
                    <a:gridCol w="360040"/>
                    <a:gridCol w="432048"/>
                    <a:gridCol w="288032"/>
                    <a:gridCol w="504056"/>
                    <a:gridCol w="360040"/>
                    <a:gridCol w="432048"/>
                    <a:gridCol w="360040"/>
                    <a:gridCol w="432048"/>
                    <a:gridCol w="432047"/>
                  </a:tblGrid>
                  <a:tr h="814889">
                    <a:tc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0</a:t>
                          </a:r>
                          <a:endParaRPr lang="ru-RU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FBE4AE"/>
                            </a:gs>
                            <a:gs pos="13000">
                              <a:srgbClr val="BD922A"/>
                            </a:gs>
                            <a:gs pos="21001">
                              <a:srgbClr val="BD922A"/>
                            </a:gs>
                            <a:gs pos="63000">
                              <a:srgbClr val="FBE4AE"/>
                            </a:gs>
                            <a:gs pos="67000">
                              <a:srgbClr val="BD922A"/>
                            </a:gs>
                            <a:gs pos="69000">
                              <a:srgbClr val="835E17"/>
                            </a:gs>
                            <a:gs pos="82001">
                              <a:srgbClr val="A28949"/>
                            </a:gs>
                            <a:gs pos="100000">
                              <a:srgbClr val="FAE3B7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i="1" smtClean="0">
                                        <a:latin typeface="Cambria Math"/>
                                        <a:ea typeface="Cambria Math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ru-RU" sz="14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FBE4AE"/>
                            </a:gs>
                            <a:gs pos="13000">
                              <a:srgbClr val="BD922A"/>
                            </a:gs>
                            <a:gs pos="21001">
                              <a:srgbClr val="BD922A"/>
                            </a:gs>
                            <a:gs pos="63000">
                              <a:srgbClr val="FBE4AE"/>
                            </a:gs>
                            <a:gs pos="67000">
                              <a:srgbClr val="BD922A"/>
                            </a:gs>
                            <a:gs pos="69000">
                              <a:srgbClr val="835E17"/>
                            </a:gs>
                            <a:gs pos="82001">
                              <a:srgbClr val="A28949"/>
                            </a:gs>
                            <a:gs pos="100000">
                              <a:srgbClr val="FAE3B7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i="1" smtClean="0">
                                        <a:latin typeface="Cambria Math"/>
                                        <a:ea typeface="Cambria Math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ru-RU" sz="14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FBE4AE"/>
                            </a:gs>
                            <a:gs pos="13000">
                              <a:srgbClr val="BD922A"/>
                            </a:gs>
                            <a:gs pos="21001">
                              <a:srgbClr val="BD922A"/>
                            </a:gs>
                            <a:gs pos="63000">
                              <a:srgbClr val="FBE4AE"/>
                            </a:gs>
                            <a:gs pos="67000">
                              <a:srgbClr val="BD922A"/>
                            </a:gs>
                            <a:gs pos="69000">
                              <a:srgbClr val="835E17"/>
                            </a:gs>
                            <a:gs pos="82001">
                              <a:srgbClr val="A28949"/>
                            </a:gs>
                            <a:gs pos="100000">
                              <a:srgbClr val="FAE3B7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  <m:r>
                                      <a:rPr lang="ru-RU" sz="1400" i="1" smtClean="0">
                                        <a:latin typeface="Cambria Math"/>
                                        <a:ea typeface="Cambria Math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ru-RU" sz="14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FBE4AE"/>
                            </a:gs>
                            <a:gs pos="13000">
                              <a:srgbClr val="BD922A"/>
                            </a:gs>
                            <a:gs pos="21001">
                              <a:srgbClr val="BD922A"/>
                            </a:gs>
                            <a:gs pos="63000">
                              <a:srgbClr val="FBE4AE"/>
                            </a:gs>
                            <a:gs pos="67000">
                              <a:srgbClr val="BD922A"/>
                            </a:gs>
                            <a:gs pos="69000">
                              <a:srgbClr val="835E17"/>
                            </a:gs>
                            <a:gs pos="82001">
                              <a:srgbClr val="A28949"/>
                            </a:gs>
                            <a:gs pos="100000">
                              <a:srgbClr val="FAE3B7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i="1" smtClean="0">
                                    <a:latin typeface="Cambria Math"/>
                                    <a:ea typeface="Cambria Math"/>
                                  </a:rPr>
                                  <m:t>𝝅</m:t>
                                </m:r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FBE4AE"/>
                            </a:gs>
                            <a:gs pos="13000">
                              <a:srgbClr val="BD922A"/>
                            </a:gs>
                            <a:gs pos="21001">
                              <a:srgbClr val="BD922A"/>
                            </a:gs>
                            <a:gs pos="63000">
                              <a:srgbClr val="FBE4AE"/>
                            </a:gs>
                            <a:gs pos="67000">
                              <a:srgbClr val="BD922A"/>
                            </a:gs>
                            <a:gs pos="69000">
                              <a:srgbClr val="835E17"/>
                            </a:gs>
                            <a:gs pos="82001">
                              <a:srgbClr val="A28949"/>
                            </a:gs>
                            <a:gs pos="100000">
                              <a:srgbClr val="FAE3B7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  <m:r>
                                      <a:rPr lang="ru-RU" sz="1400" i="1" smtClean="0">
                                        <a:latin typeface="Cambria Math"/>
                                        <a:ea typeface="Cambria Math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ru-RU" sz="14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FBE4AE"/>
                            </a:gs>
                            <a:gs pos="13000">
                              <a:srgbClr val="BD922A"/>
                            </a:gs>
                            <a:gs pos="21001">
                              <a:srgbClr val="BD922A"/>
                            </a:gs>
                            <a:gs pos="63000">
                              <a:srgbClr val="FBE4AE"/>
                            </a:gs>
                            <a:gs pos="67000">
                              <a:srgbClr val="BD922A"/>
                            </a:gs>
                            <a:gs pos="69000">
                              <a:srgbClr val="835E17"/>
                            </a:gs>
                            <a:gs pos="82001">
                              <a:srgbClr val="A28949"/>
                            </a:gs>
                            <a:gs pos="100000">
                              <a:srgbClr val="FAE3B7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  <m:r>
                                      <a:rPr lang="ru-RU" sz="1400" i="1" smtClean="0">
                                        <a:latin typeface="Cambria Math"/>
                                        <a:ea typeface="Cambria Math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ru-RU" sz="1400" b="1" i="1" smtClean="0"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FBE4AE"/>
                            </a:gs>
                            <a:gs pos="13000">
                              <a:srgbClr val="BD922A"/>
                            </a:gs>
                            <a:gs pos="21001">
                              <a:srgbClr val="BD922A"/>
                            </a:gs>
                            <a:gs pos="63000">
                              <a:srgbClr val="FBE4AE"/>
                            </a:gs>
                            <a:gs pos="67000">
                              <a:srgbClr val="BD922A"/>
                            </a:gs>
                            <a:gs pos="69000">
                              <a:srgbClr val="835E17"/>
                            </a:gs>
                            <a:gs pos="82001">
                              <a:srgbClr val="A28949"/>
                            </a:gs>
                            <a:gs pos="100000">
                              <a:srgbClr val="FAE3B7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b="1" i="1" smtClean="0">
                                        <a:latin typeface="Cambria Math"/>
                                      </a:rPr>
                                      <m:t>𝟕</m:t>
                                    </m:r>
                                    <m:r>
                                      <a:rPr lang="ru-RU" sz="1400" i="1" smtClean="0">
                                        <a:latin typeface="Cambria Math"/>
                                        <a:ea typeface="Cambria Math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ru-RU" sz="14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FBE4AE"/>
                            </a:gs>
                            <a:gs pos="13000">
                              <a:srgbClr val="BD922A"/>
                            </a:gs>
                            <a:gs pos="21001">
                              <a:srgbClr val="BD922A"/>
                            </a:gs>
                            <a:gs pos="63000">
                              <a:srgbClr val="FBE4AE"/>
                            </a:gs>
                            <a:gs pos="67000">
                              <a:srgbClr val="BD922A"/>
                            </a:gs>
                            <a:gs pos="69000">
                              <a:srgbClr val="835E17"/>
                            </a:gs>
                            <a:gs pos="82001">
                              <a:srgbClr val="A28949"/>
                            </a:gs>
                            <a:gs pos="100000">
                              <a:srgbClr val="FAE3B7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400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dirty="0" smtClean="0"/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ru-RU" sz="1400" i="1" smtClean="0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oMath>
                          </a14:m>
                          <a:endParaRPr lang="ru-RU" sz="1400" dirty="0"/>
                        </a:p>
                        <a:p>
                          <a:pPr algn="ctr"/>
                          <a:endParaRPr lang="ru-RU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FBE4AE"/>
                            </a:gs>
                            <a:gs pos="13000">
                              <a:srgbClr val="BD922A"/>
                            </a:gs>
                            <a:gs pos="21001">
                              <a:srgbClr val="BD922A"/>
                            </a:gs>
                            <a:gs pos="63000">
                              <a:srgbClr val="FBE4AE"/>
                            </a:gs>
                            <a:gs pos="67000">
                              <a:srgbClr val="BD922A"/>
                            </a:gs>
                            <a:gs pos="69000">
                              <a:srgbClr val="835E17"/>
                            </a:gs>
                            <a:gs pos="82001">
                              <a:srgbClr val="A28949"/>
                            </a:gs>
                            <a:gs pos="100000">
                              <a:srgbClr val="FAE3B7"/>
                            </a:gs>
                          </a:gsLst>
                          <a:lin ang="5400000" scaled="0"/>
                        </a:gradFill>
                      </a:tcPr>
                    </a:tc>
                  </a:tr>
                  <a:tr h="5977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ru-RU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gradFill>
                          <a:gsLst>
                            <a:gs pos="0">
                              <a:srgbClr val="D6B19C"/>
                            </a:gs>
                            <a:gs pos="30000">
                              <a:srgbClr val="D49E6C"/>
                            </a:gs>
                            <a:gs pos="70000">
                              <a:srgbClr val="A65528"/>
                            </a:gs>
                            <a:gs pos="100000">
                              <a:srgbClr val="663012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ru-RU" sz="16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ru-RU" sz="16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-1</a:t>
                          </a:r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ru-RU" sz="16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ru-RU" sz="16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5977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</a:t>
                          </a:r>
                          <a:endParaRPr lang="ru-RU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D6B19C"/>
                            </a:gs>
                            <a:gs pos="30000">
                              <a:srgbClr val="D49E6C"/>
                            </a:gs>
                            <a:gs pos="70000">
                              <a:srgbClr val="A65528"/>
                            </a:gs>
                            <a:gs pos="100000">
                              <a:srgbClr val="663012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ru-RU" sz="16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ru-RU" sz="16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ru-RU" sz="16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-1</a:t>
                          </a:r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ru-RU" sz="16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572404797"/>
                  </p:ext>
                </p:extLst>
              </p:nvPr>
            </p:nvGraphicFramePr>
            <p:xfrm>
              <a:off x="683568" y="1779662"/>
              <a:ext cx="3883277" cy="2022279"/>
            </p:xfrm>
            <a:graphic>
              <a:graphicData uri="http://schemas.openxmlformats.org/drawingml/2006/table">
                <a:tbl>
                  <a:tblPr firstRow="1" bandRow="1"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tableStyleId>{5C22544A-7EE6-4342-B048-85BDC9FD1C3A}</a:tableStyleId>
                  </a:tblPr>
                  <a:tblGrid>
                    <a:gridCol w="282878"/>
                    <a:gridCol w="360040"/>
                    <a:gridCol w="432048"/>
                    <a:gridCol w="288032"/>
                    <a:gridCol w="504056"/>
                    <a:gridCol w="360040"/>
                    <a:gridCol w="432048"/>
                    <a:gridCol w="360040"/>
                    <a:gridCol w="432048"/>
                    <a:gridCol w="432047"/>
                  </a:tblGrid>
                  <a:tr h="814889">
                    <a:tc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0</a:t>
                          </a:r>
                          <a:endParaRPr lang="ru-RU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FBE4AE"/>
                            </a:gs>
                            <a:gs pos="13000">
                              <a:srgbClr val="BD922A"/>
                            </a:gs>
                            <a:gs pos="21001">
                              <a:srgbClr val="BD922A"/>
                            </a:gs>
                            <a:gs pos="63000">
                              <a:srgbClr val="FBE4AE"/>
                            </a:gs>
                            <a:gs pos="67000">
                              <a:srgbClr val="BD922A"/>
                            </a:gs>
                            <a:gs pos="69000">
                              <a:srgbClr val="835E17"/>
                            </a:gs>
                            <a:gs pos="82001">
                              <a:srgbClr val="A28949"/>
                            </a:gs>
                            <a:gs pos="100000">
                              <a:srgbClr val="FAE3B7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47887" t="-746" r="-650704" b="-1477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66667" t="-746" r="-862500" b="-1477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73171" t="-746" r="-404878" b="-1477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518644" t="-746" r="-462712" b="-1477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514085" t="-746" r="-284507" b="-1477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738983" t="-746" r="-242373" b="-1477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97183" t="-746" r="-101408" b="-1477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797183" t="-746" r="-1408" b="-147761"/>
                          </a:stretch>
                        </a:blipFill>
                      </a:tcPr>
                    </a:tc>
                  </a:tr>
                  <a:tr h="6036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ru-RU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gradFill>
                          <a:gsLst>
                            <a:gs pos="0">
                              <a:srgbClr val="D6B19C"/>
                            </a:gs>
                            <a:gs pos="30000">
                              <a:srgbClr val="D49E6C"/>
                            </a:gs>
                            <a:gs pos="70000">
                              <a:srgbClr val="A65528"/>
                            </a:gs>
                            <a:gs pos="100000">
                              <a:srgbClr val="663012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47887" t="-136364" r="-65070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73171" t="-136364" r="-40487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-1</a:t>
                          </a:r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514085" t="-136364" r="-28450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697183" t="-136364" r="-10140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036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</a:t>
                          </a:r>
                          <a:endParaRPr lang="ru-RU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D6B19C"/>
                            </a:gs>
                            <a:gs pos="30000">
                              <a:srgbClr val="D49E6C"/>
                            </a:gs>
                            <a:gs pos="70000">
                              <a:srgbClr val="A65528"/>
                            </a:gs>
                            <a:gs pos="100000">
                              <a:srgbClr val="663012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47887" t="-236364" r="-650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73171" t="-236364" r="-404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514085" t="-236364" r="-2845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-1</a:t>
                          </a:r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97183" t="-236364" r="-1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908867" y="105958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Координаты основных точек первого макета 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5101806"/>
                  </p:ext>
                </p:extLst>
              </p:nvPr>
            </p:nvGraphicFramePr>
            <p:xfrm>
              <a:off x="4932040" y="1779662"/>
              <a:ext cx="3739262" cy="2015856"/>
            </p:xfrm>
            <a:graphic>
              <a:graphicData uri="http://schemas.openxmlformats.org/drawingml/2006/table">
                <a:tbl>
                  <a:tblPr firstRow="1" bandRow="1"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tableStyleId>{5C22544A-7EE6-4342-B048-85BDC9FD1C3A}</a:tableStyleId>
                  </a:tblPr>
                  <a:tblGrid>
                    <a:gridCol w="306486"/>
                    <a:gridCol w="390088"/>
                    <a:gridCol w="468106"/>
                    <a:gridCol w="312071"/>
                    <a:gridCol w="462311"/>
                    <a:gridCol w="473900"/>
                    <a:gridCol w="468106"/>
                    <a:gridCol w="390088"/>
                    <a:gridCol w="468106"/>
                  </a:tblGrid>
                  <a:tr h="810118">
                    <a:tc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400" i="1" dirty="0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i="1" dirty="0" smtClean="0">
                                        <a:latin typeface="Cambria Math"/>
                                        <a:ea typeface="Cambria Math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ru-RU" sz="1400" b="1" i="1" dirty="0" smtClean="0">
                                        <a:latin typeface="Cambria Math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FBE4AE"/>
                            </a:gs>
                            <a:gs pos="13000">
                              <a:srgbClr val="BD922A"/>
                            </a:gs>
                            <a:gs pos="21001">
                              <a:srgbClr val="BD922A"/>
                            </a:gs>
                            <a:gs pos="63000">
                              <a:srgbClr val="FBE4AE"/>
                            </a:gs>
                            <a:gs pos="67000">
                              <a:srgbClr val="BD922A"/>
                            </a:gs>
                            <a:gs pos="69000">
                              <a:srgbClr val="835E17"/>
                            </a:gs>
                            <a:gs pos="82001">
                              <a:srgbClr val="A28949"/>
                            </a:gs>
                            <a:gs pos="100000">
                              <a:srgbClr val="FAE3B7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i="1" smtClean="0">
                                        <a:latin typeface="Cambria Math"/>
                                        <a:ea typeface="Cambria Math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ru-RU" sz="14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FBE4AE"/>
                            </a:gs>
                            <a:gs pos="13000">
                              <a:srgbClr val="BD922A"/>
                            </a:gs>
                            <a:gs pos="21001">
                              <a:srgbClr val="BD922A"/>
                            </a:gs>
                            <a:gs pos="63000">
                              <a:srgbClr val="FBE4AE"/>
                            </a:gs>
                            <a:gs pos="67000">
                              <a:srgbClr val="BD922A"/>
                            </a:gs>
                            <a:gs pos="69000">
                              <a:srgbClr val="835E17"/>
                            </a:gs>
                            <a:gs pos="82001">
                              <a:srgbClr val="A28949"/>
                            </a:gs>
                            <a:gs pos="100000">
                              <a:srgbClr val="FAE3B7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ru-RU" sz="1400" i="1" smtClean="0">
                                        <a:latin typeface="Cambria Math"/>
                                        <a:ea typeface="Cambria Math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ru-RU" sz="1400" b="1" i="1" smtClean="0">
                                        <a:latin typeface="Cambria Math"/>
                                        <a:ea typeface="Cambria Math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FBE4AE"/>
                            </a:gs>
                            <a:gs pos="13000">
                              <a:srgbClr val="BD922A"/>
                            </a:gs>
                            <a:gs pos="21001">
                              <a:srgbClr val="BD922A"/>
                            </a:gs>
                            <a:gs pos="63000">
                              <a:srgbClr val="FBE4AE"/>
                            </a:gs>
                            <a:gs pos="67000">
                              <a:srgbClr val="BD922A"/>
                            </a:gs>
                            <a:gs pos="69000">
                              <a:srgbClr val="835E17"/>
                            </a:gs>
                            <a:gs pos="82001">
                              <a:srgbClr val="A28949"/>
                            </a:gs>
                            <a:gs pos="100000">
                              <a:srgbClr val="FAE3B7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  <m:r>
                                      <a:rPr lang="ru-RU" sz="1400" b="1" i="1" smtClean="0">
                                        <a:latin typeface="Cambria Math"/>
                                        <a:ea typeface="Cambria Math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ru-RU" sz="1400" b="1" i="1" smtClean="0">
                                        <a:latin typeface="Cambria Math"/>
                                        <a:ea typeface="Cambria Math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FBE4AE"/>
                            </a:gs>
                            <a:gs pos="13000">
                              <a:srgbClr val="BD922A"/>
                            </a:gs>
                            <a:gs pos="21001">
                              <a:srgbClr val="BD922A"/>
                            </a:gs>
                            <a:gs pos="63000">
                              <a:srgbClr val="FBE4AE"/>
                            </a:gs>
                            <a:gs pos="67000">
                              <a:srgbClr val="BD922A"/>
                            </a:gs>
                            <a:gs pos="69000">
                              <a:srgbClr val="835E17"/>
                            </a:gs>
                            <a:gs pos="82001">
                              <a:srgbClr val="A28949"/>
                            </a:gs>
                            <a:gs pos="100000">
                              <a:srgbClr val="FAE3B7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40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b="1" i="1" smtClean="0">
                                        <a:latin typeface="Cambria Math"/>
                                        <a:ea typeface="Cambria Math"/>
                                      </a:rPr>
                                      <m:t>𝟕</m:t>
                                    </m:r>
                                    <m:r>
                                      <a:rPr lang="ru-RU" sz="1400" b="1" i="1" smtClean="0">
                                        <a:latin typeface="Cambria Math"/>
                                        <a:ea typeface="Cambria Math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ru-RU" sz="1400" b="1" i="1" smtClean="0">
                                        <a:latin typeface="Cambria Math"/>
                                        <a:ea typeface="Cambria Math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FBE4AE"/>
                            </a:gs>
                            <a:gs pos="13000">
                              <a:srgbClr val="BD922A"/>
                            </a:gs>
                            <a:gs pos="21001">
                              <a:srgbClr val="BD922A"/>
                            </a:gs>
                            <a:gs pos="63000">
                              <a:srgbClr val="FBE4AE"/>
                            </a:gs>
                            <a:gs pos="67000">
                              <a:srgbClr val="BD922A"/>
                            </a:gs>
                            <a:gs pos="69000">
                              <a:srgbClr val="835E17"/>
                            </a:gs>
                            <a:gs pos="82001">
                              <a:srgbClr val="A28949"/>
                            </a:gs>
                            <a:gs pos="100000">
                              <a:srgbClr val="FAE3B7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  <m:r>
                                      <a:rPr lang="ru-RU" sz="1400" i="1" smtClean="0">
                                        <a:latin typeface="Cambria Math"/>
                                        <a:ea typeface="Cambria Math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ru-RU" sz="14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FBE4AE"/>
                            </a:gs>
                            <a:gs pos="13000">
                              <a:srgbClr val="BD922A"/>
                            </a:gs>
                            <a:gs pos="21001">
                              <a:srgbClr val="BD922A"/>
                            </a:gs>
                            <a:gs pos="63000">
                              <a:srgbClr val="FBE4AE"/>
                            </a:gs>
                            <a:gs pos="67000">
                              <a:srgbClr val="BD922A"/>
                            </a:gs>
                            <a:gs pos="69000">
                              <a:srgbClr val="835E17"/>
                            </a:gs>
                            <a:gs pos="82001">
                              <a:srgbClr val="A28949"/>
                            </a:gs>
                            <a:gs pos="100000">
                              <a:srgbClr val="FAE3B7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  <m:r>
                                      <a:rPr lang="ru-RU" sz="1400" i="1" smtClean="0">
                                        <a:latin typeface="Cambria Math"/>
                                        <a:ea typeface="Cambria Math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ru-RU" sz="1400" b="1" i="1" smtClean="0">
                                        <a:latin typeface="Cambria Math"/>
                                        <a:ea typeface="Cambria Math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FBE4AE"/>
                            </a:gs>
                            <a:gs pos="13000">
                              <a:srgbClr val="BD922A"/>
                            </a:gs>
                            <a:gs pos="21001">
                              <a:srgbClr val="BD922A"/>
                            </a:gs>
                            <a:gs pos="63000">
                              <a:srgbClr val="FBE4AE"/>
                            </a:gs>
                            <a:gs pos="67000">
                              <a:srgbClr val="BD922A"/>
                            </a:gs>
                            <a:gs pos="69000">
                              <a:srgbClr val="835E17"/>
                            </a:gs>
                            <a:gs pos="82001">
                              <a:srgbClr val="A28949"/>
                            </a:gs>
                            <a:gs pos="100000">
                              <a:srgbClr val="FAE3B7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b="1" i="1" smtClean="0">
                                        <a:latin typeface="Cambria Math"/>
                                      </a:rPr>
                                      <m:t>𝟏𝟏</m:t>
                                    </m:r>
                                    <m:r>
                                      <a:rPr lang="ru-RU" sz="1400" i="1" smtClean="0">
                                        <a:latin typeface="Cambria Math"/>
                                        <a:ea typeface="Cambria Math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ru-RU" sz="1400" b="1" i="1" smtClean="0">
                                        <a:latin typeface="Cambria Math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FBE4AE"/>
                            </a:gs>
                            <a:gs pos="13000">
                              <a:srgbClr val="BD922A"/>
                            </a:gs>
                            <a:gs pos="21001">
                              <a:srgbClr val="BD922A"/>
                            </a:gs>
                            <a:gs pos="63000">
                              <a:srgbClr val="FBE4AE"/>
                            </a:gs>
                            <a:gs pos="67000">
                              <a:srgbClr val="BD922A"/>
                            </a:gs>
                            <a:gs pos="69000">
                              <a:srgbClr val="835E17"/>
                            </a:gs>
                            <a:gs pos="82001">
                              <a:srgbClr val="A28949"/>
                            </a:gs>
                            <a:gs pos="100000">
                              <a:srgbClr val="FAE3B7"/>
                            </a:gs>
                          </a:gsLst>
                          <a:lin ang="5400000" scaled="0"/>
                        </a:gradFill>
                      </a:tcPr>
                    </a:tc>
                  </a:tr>
                  <a:tr h="600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ru-RU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gradFill>
                          <a:gsLst>
                            <a:gs pos="0">
                              <a:srgbClr val="D6B19C"/>
                            </a:gs>
                            <a:gs pos="30000">
                              <a:srgbClr val="D49E6C"/>
                            </a:gs>
                            <a:gs pos="70000">
                              <a:srgbClr val="A65528"/>
                            </a:gs>
                            <a:gs pos="100000">
                              <a:srgbClr val="663012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ru-RU" sz="16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sz="1600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ru-RU" sz="16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sz="1600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ru-RU" sz="16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sz="1600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ru-RU" sz="16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sz="1600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00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</a:t>
                          </a:r>
                          <a:endParaRPr lang="ru-RU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D6B19C"/>
                            </a:gs>
                            <a:gs pos="30000">
                              <a:srgbClr val="D49E6C"/>
                            </a:gs>
                            <a:gs pos="70000">
                              <a:srgbClr val="A65528"/>
                            </a:gs>
                            <a:gs pos="100000">
                              <a:srgbClr val="663012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ru-RU" sz="16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sz="1600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ru-RU" sz="16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sz="1600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ru-RU" sz="16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sz="1600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ru-RU" sz="16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sz="1600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4151339973"/>
                  </p:ext>
                </p:extLst>
              </p:nvPr>
            </p:nvGraphicFramePr>
            <p:xfrm>
              <a:off x="4932040" y="1779662"/>
              <a:ext cx="3739262" cy="2015856"/>
            </p:xfrm>
            <a:graphic>
              <a:graphicData uri="http://schemas.openxmlformats.org/drawingml/2006/table">
                <a:tbl>
                  <a:tblPr firstRow="1" bandRow="1"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tableStyleId>{5C22544A-7EE6-4342-B048-85BDC9FD1C3A}</a:tableStyleId>
                  </a:tblPr>
                  <a:tblGrid>
                    <a:gridCol w="306486"/>
                    <a:gridCol w="390088"/>
                    <a:gridCol w="468106"/>
                    <a:gridCol w="312071"/>
                    <a:gridCol w="462311"/>
                    <a:gridCol w="473900"/>
                    <a:gridCol w="468106"/>
                    <a:gridCol w="390088"/>
                    <a:gridCol w="468106"/>
                  </a:tblGrid>
                  <a:tr h="810118">
                    <a:tc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8125" t="-752" r="-781250" b="-148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48052" t="-752" r="-549351" b="-148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74510" t="-752" r="-729412" b="-148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18421" t="-752" r="-389474" b="-148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407692" t="-752" r="-279487" b="-148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521053" t="-752" r="-186842" b="-148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37500" t="-752" r="-121875" b="-148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96104" t="-752" r="-1299" b="-148872"/>
                          </a:stretch>
                        </a:blipFill>
                      </a:tcPr>
                    </a:tc>
                  </a:tr>
                  <a:tr h="6028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ru-RU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gradFill>
                          <a:gsLst>
                            <a:gs pos="0">
                              <a:srgbClr val="D6B19C"/>
                            </a:gs>
                            <a:gs pos="30000">
                              <a:srgbClr val="D49E6C"/>
                            </a:gs>
                            <a:gs pos="70000">
                              <a:srgbClr val="A65528"/>
                            </a:gs>
                            <a:gs pos="100000">
                              <a:srgbClr val="663012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78125" t="-135354" r="-78125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48052" t="-135354" r="-54935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74510" t="-135354" r="-72941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18421" t="-135354" r="-38947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407692" t="-135354" r="-27948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521053" t="-135354" r="-18684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737500" t="-135354" r="-12187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696104" t="-135354" r="-1299" b="-100000"/>
                          </a:stretch>
                        </a:blipFill>
                      </a:tcPr>
                    </a:tc>
                  </a:tr>
                  <a:tr h="6028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</a:t>
                          </a:r>
                          <a:endParaRPr lang="ru-RU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D6B19C"/>
                            </a:gs>
                            <a:gs pos="30000">
                              <a:srgbClr val="D49E6C"/>
                            </a:gs>
                            <a:gs pos="70000">
                              <a:srgbClr val="A65528"/>
                            </a:gs>
                            <a:gs pos="100000">
                              <a:srgbClr val="663012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8125" t="-235354" r="-78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48052" t="-235354" r="-549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74510" t="-235354" r="-72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18421" t="-235354" r="-3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407692" t="-235354" r="-2794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521053" t="-235354" r="-18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37500" t="-235354" r="-121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96104" t="-235354" r="-129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5076056" y="1059581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Координаты основных точек второго макета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187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Повторим: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960" y="1040670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ru-RU" sz="3000" dirty="0" smtClean="0">
                <a:solidFill>
                  <a:srgbClr val="FF0000"/>
                </a:solidFill>
              </a:rPr>
              <a:t>Единичная окружность </a:t>
            </a:r>
            <a:r>
              <a:rPr lang="ru-RU" sz="3000" dirty="0" smtClean="0"/>
              <a:t>– числовая окружность, радиус которой равен 1.</a:t>
            </a:r>
          </a:p>
          <a:p>
            <a:pPr marL="0" indent="0">
              <a:buNone/>
            </a:pPr>
            <a:r>
              <a:rPr lang="en-US" sz="3000" dirty="0" smtClean="0"/>
              <a:t>R=1</a:t>
            </a:r>
          </a:p>
          <a:p>
            <a:pPr marL="0" indent="0">
              <a:buNone/>
            </a:pPr>
            <a:r>
              <a:rPr lang="en-US" sz="3000" dirty="0" smtClean="0"/>
              <a:t>C=2</a:t>
            </a:r>
            <a:r>
              <a:rPr lang="el-GR" sz="3000" dirty="0" smtClean="0"/>
              <a:t>π</a:t>
            </a:r>
            <a:endParaRPr lang="ru-RU" sz="3000" dirty="0" smtClean="0"/>
          </a:p>
          <a:p>
            <a:pPr marL="0" indent="457200" algn="just">
              <a:buNone/>
            </a:pPr>
            <a:endParaRPr lang="ru-RU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4062" y="2346796"/>
            <a:ext cx="680038" cy="724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55792" flipV="1">
            <a:off x="4646532" y="3536449"/>
            <a:ext cx="680038" cy="75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64100" y="2164375"/>
            <a:ext cx="373862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+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0440" y="3447707"/>
            <a:ext cx="373862" cy="857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</a:rPr>
              <a:t>-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421568" y="2042762"/>
            <a:ext cx="3679277" cy="2736303"/>
            <a:chOff x="2421568" y="2042762"/>
            <a:chExt cx="3679277" cy="2736303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>
              <a:off x="4091736" y="2103569"/>
              <a:ext cx="0" cy="267549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421568" y="3405186"/>
              <a:ext cx="3449665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Овал 11"/>
            <p:cNvSpPr/>
            <p:nvPr/>
          </p:nvSpPr>
          <p:spPr>
            <a:xfrm>
              <a:off x="3259391" y="2590023"/>
              <a:ext cx="1664690" cy="1634723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59384" y="2042762"/>
              <a:ext cx="347158" cy="311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у</a:t>
              </a:r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53687" y="3380510"/>
              <a:ext cx="347158" cy="311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х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419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11510"/>
            <a:ext cx="8229600" cy="418311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Если точка М числовой окружности </a:t>
            </a:r>
            <a:r>
              <a:rPr lang="ru-RU" dirty="0" err="1" smtClean="0"/>
              <a:t>соответст-вует</a:t>
            </a:r>
            <a:r>
              <a:rPr lang="ru-RU" dirty="0" smtClean="0"/>
              <a:t> числу </a:t>
            </a:r>
            <a:r>
              <a:rPr lang="en-US" dirty="0" smtClean="0"/>
              <a:t>t, </a:t>
            </a:r>
            <a:r>
              <a:rPr lang="ru-RU" dirty="0" smtClean="0"/>
              <a:t>то она соответствует и числу вида </a:t>
            </a:r>
            <a:r>
              <a:rPr lang="en-US" dirty="0" smtClean="0"/>
              <a:t>t+2</a:t>
            </a:r>
            <a:r>
              <a:rPr lang="el-GR" dirty="0" smtClean="0"/>
              <a:t>π</a:t>
            </a:r>
            <a:r>
              <a:rPr lang="en-US" dirty="0" smtClean="0"/>
              <a:t>k</a:t>
            </a:r>
            <a:r>
              <a:rPr lang="ru-RU" dirty="0" smtClean="0"/>
              <a:t>, где </a:t>
            </a:r>
            <a:r>
              <a:rPr lang="en-US" dirty="0" smtClean="0"/>
              <a:t>k</a:t>
            </a:r>
            <a:r>
              <a:rPr lang="ru-RU" dirty="0" smtClean="0"/>
              <a:t> – любое целое число </a:t>
            </a:r>
            <a:r>
              <a:rPr lang="en-US" dirty="0" smtClean="0"/>
              <a:t>(k</a:t>
            </a:r>
            <a:r>
              <a:rPr lang="el-GR" dirty="0" smtClean="0"/>
              <a:t>ϵ</a:t>
            </a:r>
            <a:r>
              <a:rPr lang="en-US" dirty="0" smtClean="0"/>
              <a:t>Z)</a:t>
            </a:r>
            <a:r>
              <a:rPr lang="ru-RU" dirty="0" smtClean="0"/>
              <a:t>.</a:t>
            </a:r>
          </a:p>
          <a:p>
            <a:pPr marL="0" indent="45720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M(t) = M(t+2</a:t>
            </a:r>
            <a:r>
              <a:rPr lang="el-GR" dirty="0" smtClean="0">
                <a:solidFill>
                  <a:srgbClr val="FF0000"/>
                </a:solidFill>
              </a:rPr>
              <a:t>π</a:t>
            </a:r>
            <a:r>
              <a:rPr lang="en-US" dirty="0" smtClean="0">
                <a:solidFill>
                  <a:srgbClr val="FF0000"/>
                </a:solidFill>
              </a:rPr>
              <a:t>k), </a:t>
            </a:r>
            <a:r>
              <a:rPr lang="ru-RU" dirty="0" smtClean="0">
                <a:solidFill>
                  <a:srgbClr val="FF0000"/>
                </a:solidFill>
              </a:rPr>
              <a:t>где 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  <a:r>
              <a:rPr lang="el-GR" dirty="0" smtClean="0">
                <a:solidFill>
                  <a:srgbClr val="FF0000"/>
                </a:solidFill>
              </a:rPr>
              <a:t>ϵ</a:t>
            </a:r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77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564" y="7479"/>
            <a:ext cx="8229600" cy="857250"/>
          </a:xfrm>
        </p:spPr>
        <p:txBody>
          <a:bodyPr/>
          <a:lstStyle/>
          <a:p>
            <a:r>
              <a:rPr lang="ru-RU" dirty="0" smtClean="0"/>
              <a:t>Основные макеты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51432" y="842975"/>
            <a:ext cx="2412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Первый макет </a:t>
            </a:r>
            <a:endParaRPr lang="ru-RU" dirty="0">
              <a:solidFill>
                <a:srgbClr val="FF000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86522" y="1164584"/>
            <a:ext cx="3901502" cy="3027699"/>
            <a:chOff x="233197" y="1298257"/>
            <a:chExt cx="4615383" cy="3353018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906550" y="3942660"/>
                  <a:ext cx="216023" cy="5533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160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600" b="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l-GR" sz="160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π</m:t>
                            </m:r>
                          </m:num>
                          <m:den>
                            <m:r>
                              <a:rPr lang="ru-RU" sz="1600" b="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ru-RU" sz="1600" dirty="0"/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50" y="3942660"/>
                  <a:ext cx="216023" cy="553357"/>
                </a:xfrm>
                <a:prstGeom prst="rect">
                  <a:avLst/>
                </a:prstGeom>
                <a:blipFill rotWithShape="1">
                  <a:blip r:embed="rId2" cstate="print"/>
                  <a:stretch>
                    <a:fillRect r="-83333" b="-122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Группа 3"/>
            <p:cNvGrpSpPr/>
            <p:nvPr/>
          </p:nvGrpSpPr>
          <p:grpSpPr>
            <a:xfrm>
              <a:off x="233197" y="1298257"/>
              <a:ext cx="4615383" cy="3353018"/>
              <a:chOff x="233197" y="1298257"/>
              <a:chExt cx="4615383" cy="3353018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3338855" y="2733793"/>
                <a:ext cx="2160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 smtClean="0">
                    <a:solidFill>
                      <a:srgbClr val="7030A0"/>
                    </a:solidFill>
                  </a:rPr>
                  <a:t>0</a:t>
                </a:r>
                <a:endParaRPr lang="ru-RU" sz="16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034599" y="2728545"/>
                <a:ext cx="2160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dirty="0" smtClean="0">
                    <a:solidFill>
                      <a:srgbClr val="7030A0"/>
                    </a:solidFill>
                  </a:rPr>
                  <a:t>π</a:t>
                </a:r>
                <a:endParaRPr lang="ru-RU" sz="1600" dirty="0">
                  <a:solidFill>
                    <a:srgbClr val="7030A0"/>
                  </a:solidFill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2288860" y="1540424"/>
                    <a:ext cx="216023" cy="51078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l-GR" sz="160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160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π</m:t>
                              </m:r>
                            </m:num>
                            <m:den>
                              <m:r>
                                <a:rPr lang="ru-RU" sz="16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ru-RU" sz="1600" dirty="0"/>
                  </a:p>
                </p:txBody>
              </p:sp>
            </mc:Choice>
            <mc:Fallback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88860" y="1540424"/>
                    <a:ext cx="216023" cy="510781"/>
                  </a:xfrm>
                  <a:prstGeom prst="rect">
                    <a:avLst/>
                  </a:prstGeom>
                  <a:blipFill rotWithShape="1">
                    <a:blip r:embed="rId3" cstate="print"/>
                    <a:stretch>
                      <a:fillRect r="-53333" b="-14474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1599364" y="2295070"/>
                <a:ext cx="1451459" cy="141829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" name="Группа 2"/>
              <p:cNvGrpSpPr/>
              <p:nvPr/>
            </p:nvGrpSpPr>
            <p:grpSpPr>
              <a:xfrm>
                <a:off x="233197" y="1298257"/>
                <a:ext cx="4615383" cy="3353018"/>
                <a:chOff x="233197" y="1298257"/>
                <a:chExt cx="4615383" cy="3353018"/>
              </a:xfrm>
            </p:grpSpPr>
            <p:grpSp>
              <p:nvGrpSpPr>
                <p:cNvPr id="8" name="Группа 7"/>
                <p:cNvGrpSpPr/>
                <p:nvPr/>
              </p:nvGrpSpPr>
              <p:grpSpPr>
                <a:xfrm>
                  <a:off x="233197" y="1298257"/>
                  <a:ext cx="4615383" cy="3353018"/>
                  <a:chOff x="242206" y="862428"/>
                  <a:chExt cx="4615383" cy="3353018"/>
                </a:xfrm>
              </p:grpSpPr>
              <p:cxnSp>
                <p:nvCxnSpPr>
                  <p:cNvPr id="22" name="Прямая соединительная линия 21"/>
                  <p:cNvCxnSpPr/>
                  <p:nvPr/>
                </p:nvCxnSpPr>
                <p:spPr>
                  <a:xfrm>
                    <a:off x="2337309" y="1047094"/>
                    <a:ext cx="0" cy="3168352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Прямая соединительная линия 22"/>
                  <p:cNvCxnSpPr/>
                  <p:nvPr/>
                </p:nvCxnSpPr>
                <p:spPr>
                  <a:xfrm>
                    <a:off x="242206" y="2588484"/>
                    <a:ext cx="4327351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Овал 23"/>
                  <p:cNvSpPr/>
                  <p:nvPr/>
                </p:nvSpPr>
                <p:spPr>
                  <a:xfrm>
                    <a:off x="1293193" y="1623158"/>
                    <a:ext cx="2088232" cy="1935857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2045841" y="862428"/>
                    <a:ext cx="43548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dirty="0" smtClean="0"/>
                      <a:t>у</a:t>
                    </a:r>
                    <a:endParaRPr lang="ru-RU" dirty="0"/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4422105" y="2559262"/>
                    <a:ext cx="43548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dirty="0" smtClean="0"/>
                      <a:t>х</a:t>
                    </a:r>
                    <a:endParaRPr lang="ru-RU" dirty="0"/>
                  </a:p>
                </p:txBody>
              </p:sp>
            </p:grpSp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16" name="TextBox 15"/>
                    <p:cNvSpPr txBox="1"/>
                    <p:nvPr/>
                  </p:nvSpPr>
                  <p:spPr>
                    <a:xfrm>
                      <a:off x="3116768" y="1847355"/>
                      <a:ext cx="216024" cy="51078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>
                              <m:fPr>
                                <m:ctrlPr>
                                  <a:rPr lang="el-GR" sz="1600" i="1" dirty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sz="1600" i="1" dirty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ru-RU" sz="1600" b="0" i="1" dirty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oMath>
                        </m:oMathPara>
                      </a14:m>
                      <a:endParaRPr lang="ru-RU" sz="1600" dirty="0"/>
                    </a:p>
                  </p:txBody>
                </p:sp>
              </mc:Choice>
              <mc:Fallback>
                <p:sp>
                  <p:nvSpPr>
                    <p:cNvPr id="16" name="TextBox 1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16768" y="1847355"/>
                      <a:ext cx="216024" cy="510781"/>
                    </a:xfrm>
                    <a:prstGeom prst="rect">
                      <a:avLst/>
                    </a:prstGeom>
                    <a:blipFill rotWithShape="1">
                      <a:blip r:embed="rId4" cstate="print"/>
                      <a:stretch>
                        <a:fillRect r="-27778" b="-357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19" name="TextBox 18"/>
                    <p:cNvSpPr txBox="1"/>
                    <p:nvPr/>
                  </p:nvSpPr>
                  <p:spPr>
                    <a:xfrm>
                      <a:off x="1032156" y="1828567"/>
                      <a:ext cx="504056" cy="55335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>
                              <m:fPr>
                                <m:ctrlPr>
                                  <a:rPr lang="el-GR" sz="1600" i="1" dirty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1600" b="0" i="1" dirty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600" i="1" dirty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ru-RU" sz="1600" b="0" i="1" dirty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oMath>
                        </m:oMathPara>
                      </a14:m>
                      <a:endParaRPr lang="ru-RU" sz="1600" dirty="0"/>
                    </a:p>
                  </p:txBody>
                </p:sp>
              </mc:Choice>
              <mc:Fallback>
                <p:sp>
                  <p:nvSpPr>
                    <p:cNvPr id="19" name="TextBox 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32156" y="1828567"/>
                      <a:ext cx="504056" cy="553357"/>
                    </a:xfrm>
                    <a:prstGeom prst="rect">
                      <a:avLst/>
                    </a:prstGeom>
                    <a:blipFill rotWithShape="1">
                      <a:blip r:embed="rId5" cstate="print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3129702" y="3645715"/>
                      <a:ext cx="504056" cy="55335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>
                              <m:fPr>
                                <m:ctrlPr>
                                  <a:rPr lang="el-GR" sz="1600" i="1" dirty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1600" b="0" i="1" dirty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7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600" i="1" dirty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ru-RU" sz="1600" b="0" i="1" dirty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oMath>
                        </m:oMathPara>
                      </a14:m>
                      <a:endParaRPr lang="ru-RU" sz="1600" dirty="0"/>
                    </a:p>
                  </p:txBody>
                </p:sp>
              </mc:Choice>
              <mc:Fallback>
                <p:sp>
                  <p:nvSpPr>
                    <p:cNvPr id="20" name="TextBox 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9702" y="3645715"/>
                      <a:ext cx="504056" cy="553357"/>
                    </a:xfrm>
                    <a:prstGeom prst="rect">
                      <a:avLst/>
                    </a:prstGeom>
                    <a:blipFill rotWithShape="1">
                      <a:blip r:embed="rId6" cstate="print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21" name="TextBox 20"/>
                    <p:cNvSpPr txBox="1"/>
                    <p:nvPr/>
                  </p:nvSpPr>
                  <p:spPr>
                    <a:xfrm>
                      <a:off x="979012" y="3678358"/>
                      <a:ext cx="504056" cy="55335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>
                              <m:fPr>
                                <m:ctrlPr>
                                  <a:rPr lang="el-GR" sz="1600" i="1" dirty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1600" b="0" i="1" dirty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600" i="1" dirty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ru-RU" sz="1600" b="0" i="1" dirty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oMath>
                        </m:oMathPara>
                      </a14:m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p:txBody>
                </p:sp>
              </mc:Choice>
              <mc:Fallback>
                <p:sp>
                  <p:nvSpPr>
                    <p:cNvPr id="21" name="TextBox 2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9012" y="3678358"/>
                      <a:ext cx="504056" cy="553357"/>
                    </a:xfrm>
                    <a:prstGeom prst="rect">
                      <a:avLst/>
                    </a:prstGeom>
                    <a:blipFill rotWithShape="1">
                      <a:blip r:embed="rId7" cstate="print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27" name="Прямая соединительная линия 26"/>
              <p:cNvCxnSpPr/>
              <p:nvPr/>
            </p:nvCxnSpPr>
            <p:spPr>
              <a:xfrm flipV="1">
                <a:off x="1637856" y="2290306"/>
                <a:ext cx="1412966" cy="1429749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TextBox 29"/>
          <p:cNvSpPr txBox="1"/>
          <p:nvPr/>
        </p:nvSpPr>
        <p:spPr>
          <a:xfrm>
            <a:off x="5534757" y="832531"/>
            <a:ext cx="2412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Второй макет </a:t>
            </a:r>
            <a:endParaRPr lang="ru-RU" dirty="0">
              <a:solidFill>
                <a:srgbClr val="FF000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066966" y="1208451"/>
            <a:ext cx="3827877" cy="2976570"/>
            <a:chOff x="4678543" y="1298257"/>
            <a:chExt cx="4615383" cy="3346236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4678543" y="1298257"/>
              <a:ext cx="4615383" cy="3346236"/>
              <a:chOff x="2332881" y="1529770"/>
              <a:chExt cx="4615383" cy="3346236"/>
            </a:xfrm>
          </p:grpSpPr>
          <p:cxnSp>
            <p:nvCxnSpPr>
              <p:cNvPr id="45" name="Прямая соединительная линия 44"/>
              <p:cNvCxnSpPr/>
              <p:nvPr/>
            </p:nvCxnSpPr>
            <p:spPr>
              <a:xfrm>
                <a:off x="4427984" y="1707654"/>
                <a:ext cx="0" cy="316835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>
              <a:xfrm>
                <a:off x="2332881" y="3249044"/>
                <a:ext cx="4327351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7" name="Овал 46"/>
              <p:cNvSpPr/>
              <p:nvPr/>
            </p:nvSpPr>
            <p:spPr>
              <a:xfrm>
                <a:off x="3383868" y="2283718"/>
                <a:ext cx="2088232" cy="1935857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133440" y="1529770"/>
                <a:ext cx="4354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у</a:t>
                </a:r>
                <a:endParaRPr lang="ru-RU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512780" y="3219822"/>
                <a:ext cx="4354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х</a:t>
                </a:r>
                <a:endParaRPr lang="ru-RU" dirty="0"/>
              </a:p>
            </p:txBody>
          </p:sp>
        </p:grpSp>
        <p:cxnSp>
          <p:nvCxnSpPr>
            <p:cNvPr id="33" name="Прямая соединительная линия 32"/>
            <p:cNvCxnSpPr/>
            <p:nvPr/>
          </p:nvCxnSpPr>
          <p:spPr>
            <a:xfrm flipH="1">
              <a:off x="6269590" y="2139702"/>
              <a:ext cx="1008111" cy="1782691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H="1">
              <a:off x="5930988" y="2489547"/>
              <a:ext cx="1737356" cy="1025976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6284890" y="2155932"/>
              <a:ext cx="992811" cy="1715743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5883207" y="2489547"/>
              <a:ext cx="1785137" cy="1047028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7709750" y="2155932"/>
                  <a:ext cx="216024" cy="5107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160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160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π</m:t>
                            </m:r>
                          </m:num>
                          <m:den>
                            <m:r>
                              <a:rPr lang="ru-RU" sz="1600" b="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ru-RU" sz="1600" dirty="0"/>
                </a:p>
              </p:txBody>
            </p:sp>
          </mc:Choice>
          <mc:Fallback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9750" y="2155932"/>
                  <a:ext cx="216024" cy="510781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 r="-28571" b="-481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6822852" y="1667589"/>
                  <a:ext cx="1127274" cy="5123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600" b="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1600" b="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π</m:t>
                            </m:r>
                          </m:num>
                          <m:den>
                            <m:r>
                              <a:rPr lang="ru-RU" sz="1600" b="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ru-RU" sz="1600" dirty="0"/>
                </a:p>
              </p:txBody>
            </p:sp>
          </mc:Choice>
          <mc:Fallback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2852" y="1667589"/>
                  <a:ext cx="1127274" cy="512384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 b="-357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5991219" y="1588055"/>
                  <a:ext cx="216024" cy="5540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160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600" b="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l-GR" sz="160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π</m:t>
                            </m:r>
                          </m:num>
                          <m:den>
                            <m:r>
                              <a:rPr lang="ru-RU" sz="1600" b="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ru-RU" sz="1600" dirty="0"/>
                </a:p>
              </p:txBody>
            </p:sp>
          </mc:Choice>
          <mc:Fallback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1219" y="1588055"/>
                  <a:ext cx="216024" cy="554062"/>
                </a:xfrm>
                <a:prstGeom prst="rect">
                  <a:avLst/>
                </a:prstGeom>
                <a:blipFill rotWithShape="1">
                  <a:blip r:embed="rId10" cstate="print"/>
                  <a:stretch>
                    <a:fillRect r="-86207" b="-375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5481408" y="2013275"/>
                  <a:ext cx="216024" cy="5599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160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600" b="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5</m:t>
                            </m:r>
                            <m:r>
                              <m:rPr>
                                <m:sty m:val="p"/>
                              </m:rPr>
                              <a:rPr lang="el-GR" sz="160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π</m:t>
                            </m:r>
                          </m:num>
                          <m:den>
                            <m:r>
                              <a:rPr lang="ru-RU" sz="1600" b="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ru-RU" sz="1600" dirty="0"/>
                </a:p>
              </p:txBody>
            </p:sp>
          </mc:Choice>
          <mc:Fallback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1408" y="2013275"/>
                  <a:ext cx="216024" cy="559961"/>
                </a:xfrm>
                <a:prstGeom prst="rect">
                  <a:avLst/>
                </a:prstGeom>
                <a:blipFill rotWithShape="1">
                  <a:blip r:embed="rId11" cstate="print"/>
                  <a:stretch>
                    <a:fillRect r="-5277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5446756" y="3369181"/>
                  <a:ext cx="216024" cy="5599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160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600" b="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7</m:t>
                            </m:r>
                            <m:r>
                              <m:rPr>
                                <m:sty m:val="p"/>
                              </m:rPr>
                              <a:rPr lang="el-GR" sz="160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π</m:t>
                            </m:r>
                          </m:num>
                          <m:den>
                            <m:r>
                              <a:rPr lang="ru-RU" sz="1600" b="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ru-RU" sz="1600" dirty="0"/>
                </a:p>
              </p:txBody>
            </p:sp>
          </mc:Choice>
          <mc:Fallback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6756" y="3369181"/>
                  <a:ext cx="216024" cy="559961"/>
                </a:xfrm>
                <a:prstGeom prst="rect">
                  <a:avLst/>
                </a:prstGeom>
                <a:blipFill rotWithShape="1">
                  <a:blip r:embed="rId12" cstate="print"/>
                  <a:stretch>
                    <a:fillRect r="-5277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883207" y="3855227"/>
                  <a:ext cx="216024" cy="5599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160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600" b="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4</m:t>
                            </m:r>
                            <m:r>
                              <m:rPr>
                                <m:sty m:val="p"/>
                              </m:rPr>
                              <a:rPr lang="el-GR" sz="160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π</m:t>
                            </m:r>
                          </m:num>
                          <m:den>
                            <m:r>
                              <a:rPr lang="ru-RU" sz="1600" b="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ru-RU" sz="1600" dirty="0"/>
                </a:p>
              </p:txBody>
            </p:sp>
          </mc:Choice>
          <mc:Fallback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3207" y="3855227"/>
                  <a:ext cx="216024" cy="559961"/>
                </a:xfrm>
                <a:prstGeom prst="rect">
                  <a:avLst/>
                </a:prstGeom>
                <a:blipFill rotWithShape="1">
                  <a:blip r:embed="rId13" cstate="print"/>
                  <a:stretch>
                    <a:fillRect r="-5277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7306835" y="3871675"/>
                  <a:ext cx="216024" cy="5599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160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600" b="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5</m:t>
                            </m:r>
                            <m:r>
                              <m:rPr>
                                <m:sty m:val="p"/>
                              </m:rPr>
                              <a:rPr lang="el-GR" sz="160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π</m:t>
                            </m:r>
                          </m:num>
                          <m:den>
                            <m:r>
                              <a:rPr lang="ru-RU" sz="1600" b="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ru-RU" sz="1600" dirty="0"/>
                </a:p>
              </p:txBody>
            </p:sp>
          </mc:Choice>
          <mc:Fallback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6835" y="3871675"/>
                  <a:ext cx="216024" cy="559961"/>
                </a:xfrm>
                <a:prstGeom prst="rect">
                  <a:avLst/>
                </a:prstGeom>
                <a:blipFill rotWithShape="1">
                  <a:blip r:embed="rId14" cstate="print"/>
                  <a:stretch>
                    <a:fillRect r="-5428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7774093" y="3375394"/>
                  <a:ext cx="216024" cy="5599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160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600" b="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11</m:t>
                            </m:r>
                            <m:r>
                              <m:rPr>
                                <m:sty m:val="p"/>
                              </m:rPr>
                              <a:rPr lang="el-GR" sz="160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π</m:t>
                            </m:r>
                          </m:num>
                          <m:den>
                            <m:r>
                              <a:rPr lang="ru-RU" sz="1600" b="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ru-RU" sz="1600" dirty="0"/>
                </a:p>
              </p:txBody>
            </p:sp>
          </mc:Choice>
          <mc:Fallback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4093" y="3375394"/>
                  <a:ext cx="216024" cy="559961"/>
                </a:xfrm>
                <a:prstGeom prst="rect">
                  <a:avLst/>
                </a:prstGeom>
                <a:blipFill rotWithShape="1">
                  <a:blip r:embed="rId15" cstate="print"/>
                  <a:stretch>
                    <a:fillRect r="-10277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xmlns="" val="368269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339752" y="267494"/>
            <a:ext cx="5400600" cy="4231146"/>
            <a:chOff x="2339752" y="267494"/>
            <a:chExt cx="5400600" cy="4231146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2339752" y="267494"/>
              <a:ext cx="5400600" cy="4231146"/>
              <a:chOff x="2339752" y="267494"/>
              <a:chExt cx="5400600" cy="4231146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3131840" y="1131590"/>
                <a:ext cx="2880320" cy="2880320"/>
              </a:xfrm>
              <a:prstGeom prst="ellipse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236296" y="2545644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х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297112" y="267494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у</a:t>
                </a:r>
              </a:p>
            </p:txBody>
          </p:sp>
          <p:cxnSp>
            <p:nvCxnSpPr>
              <p:cNvPr id="7" name="Прямая со стрелкой 6"/>
              <p:cNvCxnSpPr/>
              <p:nvPr/>
            </p:nvCxnSpPr>
            <p:spPr>
              <a:xfrm flipV="1">
                <a:off x="4571999" y="267494"/>
                <a:ext cx="1" cy="4231146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" name="Прямая со стрелкой 4"/>
              <p:cNvCxnSpPr/>
              <p:nvPr/>
            </p:nvCxnSpPr>
            <p:spPr>
              <a:xfrm>
                <a:off x="2339752" y="2571750"/>
                <a:ext cx="5040560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5940152" y="254637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1</a:t>
              </a:r>
              <a:endParaRPr lang="ru-RU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985817" y="2198401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А(1, 0)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549140" y="79817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ru-RU" dirty="0" smtClean="0"/>
              <a:t>(</a:t>
            </a:r>
            <a:r>
              <a:rPr lang="en-US" dirty="0" smtClean="0"/>
              <a:t>0</a:t>
            </a:r>
            <a:r>
              <a:rPr lang="ru-RU" dirty="0" smtClean="0"/>
              <a:t>, </a:t>
            </a:r>
            <a:r>
              <a:rPr lang="en-US" dirty="0" smtClean="0"/>
              <a:t>1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339752" y="21763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ru-RU" dirty="0" smtClean="0"/>
              <a:t>(</a:t>
            </a:r>
            <a:r>
              <a:rPr lang="en-US" dirty="0" smtClean="0"/>
              <a:t>-</a:t>
            </a:r>
            <a:r>
              <a:rPr lang="ru-RU" dirty="0" smtClean="0"/>
              <a:t>1, 0)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4595206" y="401191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ru-RU" dirty="0" smtClean="0"/>
              <a:t>(</a:t>
            </a:r>
            <a:r>
              <a:rPr lang="en-US" dirty="0" smtClean="0"/>
              <a:t>0</a:t>
            </a:r>
            <a:r>
              <a:rPr lang="ru-RU" dirty="0" smtClean="0"/>
              <a:t>,</a:t>
            </a:r>
            <a:r>
              <a:rPr lang="en-US" dirty="0" smtClean="0"/>
              <a:t> -1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549140" y="2548890"/>
            <a:ext cx="45719" cy="45719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297112" y="254889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300192" y="45216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x&gt;0</a:t>
            </a:r>
          </a:p>
          <a:p>
            <a:r>
              <a:rPr lang="en-US" dirty="0" smtClean="0"/>
              <a:t>y&gt;0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411760" y="452158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x&lt;0</a:t>
            </a:r>
          </a:p>
          <a:p>
            <a:r>
              <a:rPr lang="en-US" dirty="0" smtClean="0"/>
              <a:t>y&gt;0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411760" y="3201144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x&lt;0</a:t>
            </a:r>
          </a:p>
          <a:p>
            <a:r>
              <a:rPr lang="en-US" dirty="0" smtClean="0"/>
              <a:t>y&lt;0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307782" y="3201144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x&gt;0</a:t>
            </a:r>
          </a:p>
          <a:p>
            <a:r>
              <a:rPr lang="en-US" dirty="0" smtClean="0"/>
              <a:t>y&lt;0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4917911" y="180698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</a:t>
            </a:r>
            <a:endParaRPr lang="ru-RU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3944315" y="180771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II</a:t>
            </a:r>
            <a:endParaRPr lang="ru-RU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3881762" y="294281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III</a:t>
            </a:r>
            <a:endParaRPr lang="ru-RU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4801168" y="294281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IV</a:t>
            </a:r>
            <a:endParaRPr lang="ru-RU" sz="2400" dirty="0"/>
          </a:p>
        </p:txBody>
      </p:sp>
      <p:sp>
        <p:nvSpPr>
          <p:cNvPr id="10" name="Полилиния 9"/>
          <p:cNvSpPr/>
          <p:nvPr/>
        </p:nvSpPr>
        <p:spPr>
          <a:xfrm>
            <a:off x="4569619" y="1128611"/>
            <a:ext cx="1444752" cy="1431233"/>
          </a:xfrm>
          <a:custGeom>
            <a:avLst/>
            <a:gdLst>
              <a:gd name="connsiteX0" fmla="*/ 0 w 1444752"/>
              <a:gd name="connsiteY0" fmla="*/ 102 h 1431233"/>
              <a:gd name="connsiteX1" fmla="*/ 73819 w 1444752"/>
              <a:gd name="connsiteY1" fmla="*/ 2483 h 1431233"/>
              <a:gd name="connsiteX2" fmla="*/ 219075 w 1444752"/>
              <a:gd name="connsiteY2" fmla="*/ 16770 h 1431233"/>
              <a:gd name="connsiteX3" fmla="*/ 328612 w 1444752"/>
              <a:gd name="connsiteY3" fmla="*/ 38202 h 1431233"/>
              <a:gd name="connsiteX4" fmla="*/ 461962 w 1444752"/>
              <a:gd name="connsiteY4" fmla="*/ 76302 h 1431233"/>
              <a:gd name="connsiteX5" fmla="*/ 581025 w 1444752"/>
              <a:gd name="connsiteY5" fmla="*/ 121545 h 1431233"/>
              <a:gd name="connsiteX6" fmla="*/ 700087 w 1444752"/>
              <a:gd name="connsiteY6" fmla="*/ 178695 h 1431233"/>
              <a:gd name="connsiteX7" fmla="*/ 821531 w 1444752"/>
              <a:gd name="connsiteY7" fmla="*/ 254895 h 1431233"/>
              <a:gd name="connsiteX8" fmla="*/ 935831 w 1444752"/>
              <a:gd name="connsiteY8" fmla="*/ 343002 h 1431233"/>
              <a:gd name="connsiteX9" fmla="*/ 1040606 w 1444752"/>
              <a:gd name="connsiteY9" fmla="*/ 438252 h 1431233"/>
              <a:gd name="connsiteX10" fmla="*/ 1116806 w 1444752"/>
              <a:gd name="connsiteY10" fmla="*/ 528739 h 1431233"/>
              <a:gd name="connsiteX11" fmla="*/ 1214437 w 1444752"/>
              <a:gd name="connsiteY11" fmla="*/ 654945 h 1431233"/>
              <a:gd name="connsiteX12" fmla="*/ 1281112 w 1444752"/>
              <a:gd name="connsiteY12" fmla="*/ 776389 h 1431233"/>
              <a:gd name="connsiteX13" fmla="*/ 1354931 w 1444752"/>
              <a:gd name="connsiteY13" fmla="*/ 940695 h 1431233"/>
              <a:gd name="connsiteX14" fmla="*/ 1407319 w 1444752"/>
              <a:gd name="connsiteY14" fmla="*/ 1105002 h 1431233"/>
              <a:gd name="connsiteX15" fmla="*/ 1440656 w 1444752"/>
              <a:gd name="connsiteY15" fmla="*/ 1314552 h 1431233"/>
              <a:gd name="connsiteX16" fmla="*/ 1443037 w 1444752"/>
              <a:gd name="connsiteY16" fmla="*/ 1431233 h 143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44752" h="1431233">
                <a:moveTo>
                  <a:pt x="0" y="102"/>
                </a:moveTo>
                <a:cubicBezTo>
                  <a:pt x="18653" y="-97"/>
                  <a:pt x="37307" y="-295"/>
                  <a:pt x="73819" y="2483"/>
                </a:cubicBezTo>
                <a:cubicBezTo>
                  <a:pt x="110332" y="5261"/>
                  <a:pt x="176610" y="10817"/>
                  <a:pt x="219075" y="16770"/>
                </a:cubicBezTo>
                <a:cubicBezTo>
                  <a:pt x="261540" y="22723"/>
                  <a:pt x="288131" y="28280"/>
                  <a:pt x="328612" y="38202"/>
                </a:cubicBezTo>
                <a:cubicBezTo>
                  <a:pt x="369093" y="48124"/>
                  <a:pt x="419893" y="62412"/>
                  <a:pt x="461962" y="76302"/>
                </a:cubicBezTo>
                <a:cubicBezTo>
                  <a:pt x="504031" y="90192"/>
                  <a:pt x="541338" y="104480"/>
                  <a:pt x="581025" y="121545"/>
                </a:cubicBezTo>
                <a:cubicBezTo>
                  <a:pt x="620712" y="138610"/>
                  <a:pt x="660003" y="156470"/>
                  <a:pt x="700087" y="178695"/>
                </a:cubicBezTo>
                <a:cubicBezTo>
                  <a:pt x="740171" y="200920"/>
                  <a:pt x="782240" y="227511"/>
                  <a:pt x="821531" y="254895"/>
                </a:cubicBezTo>
                <a:cubicBezTo>
                  <a:pt x="860822" y="282279"/>
                  <a:pt x="899319" y="312443"/>
                  <a:pt x="935831" y="343002"/>
                </a:cubicBezTo>
                <a:cubicBezTo>
                  <a:pt x="972343" y="373561"/>
                  <a:pt x="1010444" y="407296"/>
                  <a:pt x="1040606" y="438252"/>
                </a:cubicBezTo>
                <a:cubicBezTo>
                  <a:pt x="1070768" y="469208"/>
                  <a:pt x="1087834" y="492624"/>
                  <a:pt x="1116806" y="528739"/>
                </a:cubicBezTo>
                <a:cubicBezTo>
                  <a:pt x="1145778" y="564854"/>
                  <a:pt x="1187053" y="613670"/>
                  <a:pt x="1214437" y="654945"/>
                </a:cubicBezTo>
                <a:cubicBezTo>
                  <a:pt x="1241821" y="696220"/>
                  <a:pt x="1257696" y="728764"/>
                  <a:pt x="1281112" y="776389"/>
                </a:cubicBezTo>
                <a:cubicBezTo>
                  <a:pt x="1304528" y="824014"/>
                  <a:pt x="1333897" y="885926"/>
                  <a:pt x="1354931" y="940695"/>
                </a:cubicBezTo>
                <a:cubicBezTo>
                  <a:pt x="1375965" y="995464"/>
                  <a:pt x="1393032" y="1042693"/>
                  <a:pt x="1407319" y="1105002"/>
                </a:cubicBezTo>
                <a:cubicBezTo>
                  <a:pt x="1421607" y="1167312"/>
                  <a:pt x="1434703" y="1260180"/>
                  <a:pt x="1440656" y="1314552"/>
                </a:cubicBezTo>
                <a:cubicBezTo>
                  <a:pt x="1446609" y="1368924"/>
                  <a:pt x="1444823" y="1400078"/>
                  <a:pt x="1443037" y="1431233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 flipV="1">
            <a:off x="4578356" y="2580677"/>
            <a:ext cx="1444752" cy="1431233"/>
          </a:xfrm>
          <a:custGeom>
            <a:avLst/>
            <a:gdLst>
              <a:gd name="connsiteX0" fmla="*/ 0 w 1444752"/>
              <a:gd name="connsiteY0" fmla="*/ 102 h 1431233"/>
              <a:gd name="connsiteX1" fmla="*/ 73819 w 1444752"/>
              <a:gd name="connsiteY1" fmla="*/ 2483 h 1431233"/>
              <a:gd name="connsiteX2" fmla="*/ 219075 w 1444752"/>
              <a:gd name="connsiteY2" fmla="*/ 16770 h 1431233"/>
              <a:gd name="connsiteX3" fmla="*/ 328612 w 1444752"/>
              <a:gd name="connsiteY3" fmla="*/ 38202 h 1431233"/>
              <a:gd name="connsiteX4" fmla="*/ 461962 w 1444752"/>
              <a:gd name="connsiteY4" fmla="*/ 76302 h 1431233"/>
              <a:gd name="connsiteX5" fmla="*/ 581025 w 1444752"/>
              <a:gd name="connsiteY5" fmla="*/ 121545 h 1431233"/>
              <a:gd name="connsiteX6" fmla="*/ 700087 w 1444752"/>
              <a:gd name="connsiteY6" fmla="*/ 178695 h 1431233"/>
              <a:gd name="connsiteX7" fmla="*/ 821531 w 1444752"/>
              <a:gd name="connsiteY7" fmla="*/ 254895 h 1431233"/>
              <a:gd name="connsiteX8" fmla="*/ 935831 w 1444752"/>
              <a:gd name="connsiteY8" fmla="*/ 343002 h 1431233"/>
              <a:gd name="connsiteX9" fmla="*/ 1040606 w 1444752"/>
              <a:gd name="connsiteY9" fmla="*/ 438252 h 1431233"/>
              <a:gd name="connsiteX10" fmla="*/ 1116806 w 1444752"/>
              <a:gd name="connsiteY10" fmla="*/ 528739 h 1431233"/>
              <a:gd name="connsiteX11" fmla="*/ 1214437 w 1444752"/>
              <a:gd name="connsiteY11" fmla="*/ 654945 h 1431233"/>
              <a:gd name="connsiteX12" fmla="*/ 1281112 w 1444752"/>
              <a:gd name="connsiteY12" fmla="*/ 776389 h 1431233"/>
              <a:gd name="connsiteX13" fmla="*/ 1354931 w 1444752"/>
              <a:gd name="connsiteY13" fmla="*/ 940695 h 1431233"/>
              <a:gd name="connsiteX14" fmla="*/ 1407319 w 1444752"/>
              <a:gd name="connsiteY14" fmla="*/ 1105002 h 1431233"/>
              <a:gd name="connsiteX15" fmla="*/ 1440656 w 1444752"/>
              <a:gd name="connsiteY15" fmla="*/ 1314552 h 1431233"/>
              <a:gd name="connsiteX16" fmla="*/ 1443037 w 1444752"/>
              <a:gd name="connsiteY16" fmla="*/ 1431233 h 143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44752" h="1431233">
                <a:moveTo>
                  <a:pt x="0" y="102"/>
                </a:moveTo>
                <a:cubicBezTo>
                  <a:pt x="18653" y="-97"/>
                  <a:pt x="37307" y="-295"/>
                  <a:pt x="73819" y="2483"/>
                </a:cubicBezTo>
                <a:cubicBezTo>
                  <a:pt x="110332" y="5261"/>
                  <a:pt x="176610" y="10817"/>
                  <a:pt x="219075" y="16770"/>
                </a:cubicBezTo>
                <a:cubicBezTo>
                  <a:pt x="261540" y="22723"/>
                  <a:pt x="288131" y="28280"/>
                  <a:pt x="328612" y="38202"/>
                </a:cubicBezTo>
                <a:cubicBezTo>
                  <a:pt x="369093" y="48124"/>
                  <a:pt x="419893" y="62412"/>
                  <a:pt x="461962" y="76302"/>
                </a:cubicBezTo>
                <a:cubicBezTo>
                  <a:pt x="504031" y="90192"/>
                  <a:pt x="541338" y="104480"/>
                  <a:pt x="581025" y="121545"/>
                </a:cubicBezTo>
                <a:cubicBezTo>
                  <a:pt x="620712" y="138610"/>
                  <a:pt x="660003" y="156470"/>
                  <a:pt x="700087" y="178695"/>
                </a:cubicBezTo>
                <a:cubicBezTo>
                  <a:pt x="740171" y="200920"/>
                  <a:pt x="782240" y="227511"/>
                  <a:pt x="821531" y="254895"/>
                </a:cubicBezTo>
                <a:cubicBezTo>
                  <a:pt x="860822" y="282279"/>
                  <a:pt x="899319" y="312443"/>
                  <a:pt x="935831" y="343002"/>
                </a:cubicBezTo>
                <a:cubicBezTo>
                  <a:pt x="972343" y="373561"/>
                  <a:pt x="1010444" y="407296"/>
                  <a:pt x="1040606" y="438252"/>
                </a:cubicBezTo>
                <a:cubicBezTo>
                  <a:pt x="1070768" y="469208"/>
                  <a:pt x="1087834" y="492624"/>
                  <a:pt x="1116806" y="528739"/>
                </a:cubicBezTo>
                <a:cubicBezTo>
                  <a:pt x="1145778" y="564854"/>
                  <a:pt x="1187053" y="613670"/>
                  <a:pt x="1214437" y="654945"/>
                </a:cubicBezTo>
                <a:cubicBezTo>
                  <a:pt x="1241821" y="696220"/>
                  <a:pt x="1257696" y="728764"/>
                  <a:pt x="1281112" y="776389"/>
                </a:cubicBezTo>
                <a:cubicBezTo>
                  <a:pt x="1304528" y="824014"/>
                  <a:pt x="1333897" y="885926"/>
                  <a:pt x="1354931" y="940695"/>
                </a:cubicBezTo>
                <a:cubicBezTo>
                  <a:pt x="1375965" y="995464"/>
                  <a:pt x="1393032" y="1042693"/>
                  <a:pt x="1407319" y="1105002"/>
                </a:cubicBezTo>
                <a:cubicBezTo>
                  <a:pt x="1421607" y="1167312"/>
                  <a:pt x="1434703" y="1260180"/>
                  <a:pt x="1440656" y="1314552"/>
                </a:cubicBezTo>
                <a:cubicBezTo>
                  <a:pt x="1446609" y="1368924"/>
                  <a:pt x="1444823" y="1400078"/>
                  <a:pt x="1443037" y="1431233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 rot="10800000">
            <a:off x="3133604" y="2580676"/>
            <a:ext cx="1444752" cy="1431233"/>
          </a:xfrm>
          <a:custGeom>
            <a:avLst/>
            <a:gdLst>
              <a:gd name="connsiteX0" fmla="*/ 0 w 1444752"/>
              <a:gd name="connsiteY0" fmla="*/ 102 h 1431233"/>
              <a:gd name="connsiteX1" fmla="*/ 73819 w 1444752"/>
              <a:gd name="connsiteY1" fmla="*/ 2483 h 1431233"/>
              <a:gd name="connsiteX2" fmla="*/ 219075 w 1444752"/>
              <a:gd name="connsiteY2" fmla="*/ 16770 h 1431233"/>
              <a:gd name="connsiteX3" fmla="*/ 328612 w 1444752"/>
              <a:gd name="connsiteY3" fmla="*/ 38202 h 1431233"/>
              <a:gd name="connsiteX4" fmla="*/ 461962 w 1444752"/>
              <a:gd name="connsiteY4" fmla="*/ 76302 h 1431233"/>
              <a:gd name="connsiteX5" fmla="*/ 581025 w 1444752"/>
              <a:gd name="connsiteY5" fmla="*/ 121545 h 1431233"/>
              <a:gd name="connsiteX6" fmla="*/ 700087 w 1444752"/>
              <a:gd name="connsiteY6" fmla="*/ 178695 h 1431233"/>
              <a:gd name="connsiteX7" fmla="*/ 821531 w 1444752"/>
              <a:gd name="connsiteY7" fmla="*/ 254895 h 1431233"/>
              <a:gd name="connsiteX8" fmla="*/ 935831 w 1444752"/>
              <a:gd name="connsiteY8" fmla="*/ 343002 h 1431233"/>
              <a:gd name="connsiteX9" fmla="*/ 1040606 w 1444752"/>
              <a:gd name="connsiteY9" fmla="*/ 438252 h 1431233"/>
              <a:gd name="connsiteX10" fmla="*/ 1116806 w 1444752"/>
              <a:gd name="connsiteY10" fmla="*/ 528739 h 1431233"/>
              <a:gd name="connsiteX11" fmla="*/ 1214437 w 1444752"/>
              <a:gd name="connsiteY11" fmla="*/ 654945 h 1431233"/>
              <a:gd name="connsiteX12" fmla="*/ 1281112 w 1444752"/>
              <a:gd name="connsiteY12" fmla="*/ 776389 h 1431233"/>
              <a:gd name="connsiteX13" fmla="*/ 1354931 w 1444752"/>
              <a:gd name="connsiteY13" fmla="*/ 940695 h 1431233"/>
              <a:gd name="connsiteX14" fmla="*/ 1407319 w 1444752"/>
              <a:gd name="connsiteY14" fmla="*/ 1105002 h 1431233"/>
              <a:gd name="connsiteX15" fmla="*/ 1440656 w 1444752"/>
              <a:gd name="connsiteY15" fmla="*/ 1314552 h 1431233"/>
              <a:gd name="connsiteX16" fmla="*/ 1443037 w 1444752"/>
              <a:gd name="connsiteY16" fmla="*/ 1431233 h 143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44752" h="1431233">
                <a:moveTo>
                  <a:pt x="0" y="102"/>
                </a:moveTo>
                <a:cubicBezTo>
                  <a:pt x="18653" y="-97"/>
                  <a:pt x="37307" y="-295"/>
                  <a:pt x="73819" y="2483"/>
                </a:cubicBezTo>
                <a:cubicBezTo>
                  <a:pt x="110332" y="5261"/>
                  <a:pt x="176610" y="10817"/>
                  <a:pt x="219075" y="16770"/>
                </a:cubicBezTo>
                <a:cubicBezTo>
                  <a:pt x="261540" y="22723"/>
                  <a:pt x="288131" y="28280"/>
                  <a:pt x="328612" y="38202"/>
                </a:cubicBezTo>
                <a:cubicBezTo>
                  <a:pt x="369093" y="48124"/>
                  <a:pt x="419893" y="62412"/>
                  <a:pt x="461962" y="76302"/>
                </a:cubicBezTo>
                <a:cubicBezTo>
                  <a:pt x="504031" y="90192"/>
                  <a:pt x="541338" y="104480"/>
                  <a:pt x="581025" y="121545"/>
                </a:cubicBezTo>
                <a:cubicBezTo>
                  <a:pt x="620712" y="138610"/>
                  <a:pt x="660003" y="156470"/>
                  <a:pt x="700087" y="178695"/>
                </a:cubicBezTo>
                <a:cubicBezTo>
                  <a:pt x="740171" y="200920"/>
                  <a:pt x="782240" y="227511"/>
                  <a:pt x="821531" y="254895"/>
                </a:cubicBezTo>
                <a:cubicBezTo>
                  <a:pt x="860822" y="282279"/>
                  <a:pt x="899319" y="312443"/>
                  <a:pt x="935831" y="343002"/>
                </a:cubicBezTo>
                <a:cubicBezTo>
                  <a:pt x="972343" y="373561"/>
                  <a:pt x="1010444" y="407296"/>
                  <a:pt x="1040606" y="438252"/>
                </a:cubicBezTo>
                <a:cubicBezTo>
                  <a:pt x="1070768" y="469208"/>
                  <a:pt x="1087834" y="492624"/>
                  <a:pt x="1116806" y="528739"/>
                </a:cubicBezTo>
                <a:cubicBezTo>
                  <a:pt x="1145778" y="564854"/>
                  <a:pt x="1187053" y="613670"/>
                  <a:pt x="1214437" y="654945"/>
                </a:cubicBezTo>
                <a:cubicBezTo>
                  <a:pt x="1241821" y="696220"/>
                  <a:pt x="1257696" y="728764"/>
                  <a:pt x="1281112" y="776389"/>
                </a:cubicBezTo>
                <a:cubicBezTo>
                  <a:pt x="1304528" y="824014"/>
                  <a:pt x="1333897" y="885926"/>
                  <a:pt x="1354931" y="940695"/>
                </a:cubicBezTo>
                <a:cubicBezTo>
                  <a:pt x="1375965" y="995464"/>
                  <a:pt x="1393032" y="1042693"/>
                  <a:pt x="1407319" y="1105002"/>
                </a:cubicBezTo>
                <a:cubicBezTo>
                  <a:pt x="1421607" y="1167312"/>
                  <a:pt x="1434703" y="1260180"/>
                  <a:pt x="1440656" y="1314552"/>
                </a:cubicBezTo>
                <a:cubicBezTo>
                  <a:pt x="1446609" y="1368924"/>
                  <a:pt x="1444823" y="1400078"/>
                  <a:pt x="1443037" y="1431233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 rot="16200000">
            <a:off x="3125081" y="1144190"/>
            <a:ext cx="1444752" cy="1431233"/>
          </a:xfrm>
          <a:custGeom>
            <a:avLst/>
            <a:gdLst>
              <a:gd name="connsiteX0" fmla="*/ 0 w 1444752"/>
              <a:gd name="connsiteY0" fmla="*/ 102 h 1431233"/>
              <a:gd name="connsiteX1" fmla="*/ 73819 w 1444752"/>
              <a:gd name="connsiteY1" fmla="*/ 2483 h 1431233"/>
              <a:gd name="connsiteX2" fmla="*/ 219075 w 1444752"/>
              <a:gd name="connsiteY2" fmla="*/ 16770 h 1431233"/>
              <a:gd name="connsiteX3" fmla="*/ 328612 w 1444752"/>
              <a:gd name="connsiteY3" fmla="*/ 38202 h 1431233"/>
              <a:gd name="connsiteX4" fmla="*/ 461962 w 1444752"/>
              <a:gd name="connsiteY4" fmla="*/ 76302 h 1431233"/>
              <a:gd name="connsiteX5" fmla="*/ 581025 w 1444752"/>
              <a:gd name="connsiteY5" fmla="*/ 121545 h 1431233"/>
              <a:gd name="connsiteX6" fmla="*/ 700087 w 1444752"/>
              <a:gd name="connsiteY6" fmla="*/ 178695 h 1431233"/>
              <a:gd name="connsiteX7" fmla="*/ 821531 w 1444752"/>
              <a:gd name="connsiteY7" fmla="*/ 254895 h 1431233"/>
              <a:gd name="connsiteX8" fmla="*/ 935831 w 1444752"/>
              <a:gd name="connsiteY8" fmla="*/ 343002 h 1431233"/>
              <a:gd name="connsiteX9" fmla="*/ 1040606 w 1444752"/>
              <a:gd name="connsiteY9" fmla="*/ 438252 h 1431233"/>
              <a:gd name="connsiteX10" fmla="*/ 1116806 w 1444752"/>
              <a:gd name="connsiteY10" fmla="*/ 528739 h 1431233"/>
              <a:gd name="connsiteX11" fmla="*/ 1214437 w 1444752"/>
              <a:gd name="connsiteY11" fmla="*/ 654945 h 1431233"/>
              <a:gd name="connsiteX12" fmla="*/ 1281112 w 1444752"/>
              <a:gd name="connsiteY12" fmla="*/ 776389 h 1431233"/>
              <a:gd name="connsiteX13" fmla="*/ 1354931 w 1444752"/>
              <a:gd name="connsiteY13" fmla="*/ 940695 h 1431233"/>
              <a:gd name="connsiteX14" fmla="*/ 1407319 w 1444752"/>
              <a:gd name="connsiteY14" fmla="*/ 1105002 h 1431233"/>
              <a:gd name="connsiteX15" fmla="*/ 1440656 w 1444752"/>
              <a:gd name="connsiteY15" fmla="*/ 1314552 h 1431233"/>
              <a:gd name="connsiteX16" fmla="*/ 1443037 w 1444752"/>
              <a:gd name="connsiteY16" fmla="*/ 1431233 h 143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44752" h="1431233">
                <a:moveTo>
                  <a:pt x="0" y="102"/>
                </a:moveTo>
                <a:cubicBezTo>
                  <a:pt x="18653" y="-97"/>
                  <a:pt x="37307" y="-295"/>
                  <a:pt x="73819" y="2483"/>
                </a:cubicBezTo>
                <a:cubicBezTo>
                  <a:pt x="110332" y="5261"/>
                  <a:pt x="176610" y="10817"/>
                  <a:pt x="219075" y="16770"/>
                </a:cubicBezTo>
                <a:cubicBezTo>
                  <a:pt x="261540" y="22723"/>
                  <a:pt x="288131" y="28280"/>
                  <a:pt x="328612" y="38202"/>
                </a:cubicBezTo>
                <a:cubicBezTo>
                  <a:pt x="369093" y="48124"/>
                  <a:pt x="419893" y="62412"/>
                  <a:pt x="461962" y="76302"/>
                </a:cubicBezTo>
                <a:cubicBezTo>
                  <a:pt x="504031" y="90192"/>
                  <a:pt x="541338" y="104480"/>
                  <a:pt x="581025" y="121545"/>
                </a:cubicBezTo>
                <a:cubicBezTo>
                  <a:pt x="620712" y="138610"/>
                  <a:pt x="660003" y="156470"/>
                  <a:pt x="700087" y="178695"/>
                </a:cubicBezTo>
                <a:cubicBezTo>
                  <a:pt x="740171" y="200920"/>
                  <a:pt x="782240" y="227511"/>
                  <a:pt x="821531" y="254895"/>
                </a:cubicBezTo>
                <a:cubicBezTo>
                  <a:pt x="860822" y="282279"/>
                  <a:pt x="899319" y="312443"/>
                  <a:pt x="935831" y="343002"/>
                </a:cubicBezTo>
                <a:cubicBezTo>
                  <a:pt x="972343" y="373561"/>
                  <a:pt x="1010444" y="407296"/>
                  <a:pt x="1040606" y="438252"/>
                </a:cubicBezTo>
                <a:cubicBezTo>
                  <a:pt x="1070768" y="469208"/>
                  <a:pt x="1087834" y="492624"/>
                  <a:pt x="1116806" y="528739"/>
                </a:cubicBezTo>
                <a:cubicBezTo>
                  <a:pt x="1145778" y="564854"/>
                  <a:pt x="1187053" y="613670"/>
                  <a:pt x="1214437" y="654945"/>
                </a:cubicBezTo>
                <a:cubicBezTo>
                  <a:pt x="1241821" y="696220"/>
                  <a:pt x="1257696" y="728764"/>
                  <a:pt x="1281112" y="776389"/>
                </a:cubicBezTo>
                <a:cubicBezTo>
                  <a:pt x="1304528" y="824014"/>
                  <a:pt x="1333897" y="885926"/>
                  <a:pt x="1354931" y="940695"/>
                </a:cubicBezTo>
                <a:cubicBezTo>
                  <a:pt x="1375965" y="995464"/>
                  <a:pt x="1393032" y="1042693"/>
                  <a:pt x="1407319" y="1105002"/>
                </a:cubicBezTo>
                <a:cubicBezTo>
                  <a:pt x="1421607" y="1167312"/>
                  <a:pt x="1434703" y="1260180"/>
                  <a:pt x="1440656" y="1314552"/>
                </a:cubicBezTo>
                <a:cubicBezTo>
                  <a:pt x="1446609" y="1368924"/>
                  <a:pt x="1444823" y="1400078"/>
                  <a:pt x="1443037" y="1431233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405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4" grpId="0"/>
      <p:bldP spid="25" grpId="0"/>
      <p:bldP spid="19" grpId="0"/>
      <p:bldP spid="20" grpId="0"/>
      <p:bldP spid="21" grpId="0"/>
      <p:bldP spid="22" grpId="0"/>
      <p:bldP spid="26" grpId="0"/>
      <p:bldP spid="27" grpId="0"/>
      <p:bldP spid="28" grpId="0"/>
      <p:bldP spid="29" grpId="0"/>
      <p:bldP spid="10" grpId="0" animBg="1"/>
      <p:bldP spid="10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2566090" y="2396609"/>
            <a:ext cx="144888" cy="115599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9502"/>
                <a:ext cx="8229600" cy="4255121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457200">
                  <a:buNone/>
                </a:pPr>
                <a:r>
                  <a:rPr lang="ru-RU" sz="2900" dirty="0" smtClean="0"/>
                  <a:t>Найдем координаты точки М, соответствующей точке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9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900" i="1" smtClean="0">
                            <a:latin typeface="Cambria Math"/>
                          </a:rPr>
                          <m:t>π</m:t>
                        </m:r>
                      </m:num>
                      <m:den>
                        <m:r>
                          <a:rPr lang="ru-RU" sz="29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900" dirty="0" smtClean="0"/>
                  <a:t>.</a:t>
                </a:r>
                <a14:m>
                  <m:oMath xmlns:m="http://schemas.openxmlformats.org/officeDocument/2006/math">
                    <m:r>
                      <a:rPr lang="en-US" sz="2900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2900" b="0" i="0" dirty="0" smtClean="0">
                  <a:latin typeface="Cambria Math"/>
                  <a:ea typeface="Cambria Math"/>
                </a:endParaRPr>
              </a:p>
              <a:p>
                <a:pPr marL="0" indent="457200">
                  <a:spcBef>
                    <a:spcPts val="0"/>
                  </a:spcBef>
                  <a:buNone/>
                </a:pPr>
                <a:r>
                  <a:rPr lang="en-US" b="0" dirty="0" smtClean="0">
                    <a:ea typeface="Cambria Math"/>
                  </a:rPr>
                  <a:t>                                                              </a:t>
                </a:r>
                <a:r>
                  <a:rPr lang="en-US" sz="2600" b="0" dirty="0" smtClean="0">
                    <a:ea typeface="Cambria Math"/>
                  </a:rPr>
                  <a:t>1)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  <a:ea typeface="Cambria Math"/>
                      </a:rPr>
                      <m:t>MP</m:t>
                    </m:r>
                    <m:r>
                      <a:rPr lang="en-US" sz="2600" i="1" smtClean="0">
                        <a:latin typeface="Cambria Math"/>
                        <a:ea typeface="Cambria Math"/>
                      </a:rPr>
                      <m:t>⊥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  <a:ea typeface="Cambria Math"/>
                      </a:rPr>
                      <m:t>OA</m:t>
                    </m:r>
                  </m:oMath>
                </a14:m>
                <a:endParaRPr lang="en-US" sz="2600" dirty="0" smtClean="0"/>
              </a:p>
              <a:p>
                <a:pPr marL="0" indent="457200">
                  <a:buNone/>
                </a:pPr>
                <a:r>
                  <a:rPr lang="en-US" sz="2600" dirty="0"/>
                  <a:t> </a:t>
                </a:r>
                <a:r>
                  <a:rPr lang="en-US" sz="2600" dirty="0" smtClean="0"/>
                  <a:t>                                                                            2)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600" i="1" smtClean="0">
                        <a:latin typeface="Cambria Math"/>
                        <a:ea typeface="Cambria Math"/>
                      </a:rPr>
                      <m:t>Δ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𝑂𝑀𝑃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endParaRPr lang="en-US" sz="2600" b="0" i="1" dirty="0" smtClean="0">
                  <a:latin typeface="Cambria Math"/>
                  <a:ea typeface="Cambria Math"/>
                </a:endParaRPr>
              </a:p>
              <a:p>
                <a:pPr marL="0" indent="457200">
                  <a:buNone/>
                </a:pPr>
                <a:r>
                  <a:rPr lang="en-US" sz="2600" b="0" i="1" dirty="0" smtClean="0">
                    <a:latin typeface="Cambria Math"/>
                    <a:ea typeface="Cambria Math"/>
                  </a:rPr>
                  <a:t>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𝑂𝑃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               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𝑀𝑃</m:t>
                    </m:r>
                  </m:oMath>
                </a14:m>
                <a:r>
                  <a:rPr lang="en-US" sz="2600" b="0" i="1" dirty="0" smtClean="0">
                    <a:latin typeface="Cambria Math"/>
                    <a:ea typeface="Cambria Math"/>
                  </a:rPr>
                  <a:t>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p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endParaRPr lang="en-US" sz="2600" dirty="0">
                  <a:ea typeface="Cambria Math"/>
                </a:endParaRPr>
              </a:p>
              <a:p>
                <a:pPr marL="0" indent="457200">
                  <a:buNone/>
                </a:pPr>
                <a:r>
                  <a:rPr lang="en-US" sz="2600" b="0" dirty="0" smtClean="0">
                    <a:ea typeface="Cambria Math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/>
                        <a:ea typeface="Cambria Math"/>
                      </a:rPr>
                      <m:t>                                             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𝑀𝑂𝑃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=45°⇒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𝑂𝑃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𝑀𝑃</m:t>
                    </m:r>
                  </m:oMath>
                </a14:m>
                <a:endParaRPr lang="en-US" sz="2600" b="0" dirty="0" smtClean="0">
                  <a:ea typeface="Cambria Math"/>
                </a:endParaRPr>
              </a:p>
              <a:p>
                <a:pPr marL="0" indent="457200">
                  <a:buNone/>
                </a:pPr>
                <a:r>
                  <a:rPr lang="en-US" sz="2600" dirty="0">
                    <a:ea typeface="Cambria Math"/>
                  </a:rPr>
                  <a:t> </a:t>
                </a:r>
                <a:r>
                  <a:rPr lang="en-US" sz="2600" dirty="0" smtClean="0">
                    <a:ea typeface="Cambria Math"/>
                  </a:rPr>
                  <a:t>                                                                   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6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00" i="1" smtClean="0">
                                <a:latin typeface="Cambria Math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26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6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lang="en-US" sz="2600" b="0" dirty="0" smtClean="0">
                  <a:ea typeface="Cambria Math"/>
                </a:endParaRPr>
              </a:p>
              <a:p>
                <a:pPr marL="0" indent="457200">
                  <a:buNone/>
                </a:pPr>
                <a:r>
                  <a:rPr lang="en-US" sz="2600" dirty="0">
                    <a:ea typeface="Cambria Math"/>
                  </a:rPr>
                  <a:t> </a:t>
                </a:r>
                <a:r>
                  <a:rPr lang="en-US" sz="2600" dirty="0" smtClean="0">
                    <a:ea typeface="Cambria Math"/>
                  </a:rPr>
                  <a:t>                                       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r>
                  <a:rPr lang="en-US" sz="2600" b="0" dirty="0" smtClean="0">
                    <a:ea typeface="Cambria Math"/>
                  </a:rPr>
                  <a:t> </a:t>
                </a:r>
              </a:p>
              <a:p>
                <a:pPr marL="0" indent="457200">
                  <a:buNone/>
                </a:pPr>
                <a:r>
                  <a:rPr lang="en-US" sz="2600" dirty="0">
                    <a:ea typeface="Cambria Math"/>
                  </a:rPr>
                  <a:t> </a:t>
                </a:r>
                <a:r>
                  <a:rPr lang="en-US" sz="2600" dirty="0" smtClean="0">
                    <a:ea typeface="Cambria Math"/>
                  </a:rPr>
                  <a:t>                                        </a:t>
                </a:r>
                <a14:m>
                  <m:oMath xmlns:m="http://schemas.openxmlformats.org/officeDocument/2006/math">
                    <m:r>
                      <a:rPr lang="en-US" sz="2600" b="0" i="0" dirty="0" smtClean="0">
                        <a:latin typeface="Cambria Math"/>
                        <a:ea typeface="Cambria Math"/>
                      </a:rPr>
                      <m:t>                                      </m:t>
                    </m:r>
                    <m:sSup>
                      <m:sSupPr>
                        <m:ctrlPr>
                          <a:rPr lang="en-US" sz="2600" b="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600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600" b="0" i="1" dirty="0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sz="2600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600" b="0" i="1" dirty="0" smtClean="0"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endParaRPr lang="en-US" sz="2600" b="0" dirty="0" smtClean="0">
                  <a:ea typeface="Cambria Math"/>
                </a:endParaRPr>
              </a:p>
              <a:p>
                <a:pPr marL="0" indent="457200">
                  <a:buNone/>
                </a:pPr>
                <a:r>
                  <a:rPr lang="en-US" sz="2600" dirty="0">
                    <a:ea typeface="Cambria Math"/>
                  </a:rPr>
                  <a:t> </a:t>
                </a:r>
                <a:r>
                  <a:rPr lang="en-US" sz="2600" dirty="0" smtClean="0">
                    <a:ea typeface="Cambria Math"/>
                  </a:rPr>
                  <a:t>                                           </a:t>
                </a:r>
                <a14:m>
                  <m:oMath xmlns:m="http://schemas.openxmlformats.org/officeDocument/2006/math">
                    <m:r>
                      <a:rPr lang="en-US" sz="2600" b="0" i="0" dirty="0" smtClean="0">
                        <a:latin typeface="Cambria Math"/>
                        <a:ea typeface="Cambria Math"/>
                      </a:rPr>
                      <m:t>     </m:t>
                    </m:r>
                    <m:sSup>
                      <m:sSupPr>
                        <m:ctrlPr>
                          <a:rPr lang="en-US" sz="2600" b="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600" b="0" i="1" dirty="0" smtClean="0">
                            <a:latin typeface="Cambria Math"/>
                            <a:ea typeface="Cambria Math"/>
                          </a:rPr>
                          <m:t>                              </m:t>
                        </m:r>
                        <m:r>
                          <a:rPr lang="en-US" sz="2600" b="0" i="1" dirty="0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sz="2600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600" b="0" i="1" dirty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600" b="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600" b="0" i="1" dirty="0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600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600" b="0" dirty="0" smtClean="0">
                  <a:ea typeface="Cambria Math"/>
                </a:endParaRPr>
              </a:p>
              <a:p>
                <a:pPr marL="0" indent="457200">
                  <a:buNone/>
                </a:pPr>
                <a:r>
                  <a:rPr lang="en-US" sz="2600" dirty="0">
                    <a:ea typeface="Cambria Math"/>
                  </a:rPr>
                  <a:t> </a:t>
                </a:r>
                <a:r>
                  <a:rPr lang="en-US" sz="2600" dirty="0" smtClean="0">
                    <a:ea typeface="Cambria Math"/>
                  </a:rPr>
                  <a:t>                                            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/>
                        <a:ea typeface="Cambria Math"/>
                      </a:rPr>
                      <m:t>            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                     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US" sz="2600" b="0" dirty="0" smtClean="0">
                  <a:ea typeface="Cambria Math"/>
                </a:endParaRPr>
              </a:p>
              <a:p>
                <a:pPr marL="0" indent="457200">
                  <a:buNone/>
                </a:pPr>
                <a:r>
                  <a:rPr lang="en-US" sz="2600" b="0" dirty="0" smtClean="0">
                    <a:ea typeface="Cambria Math"/>
                  </a:rPr>
                  <a:t>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600" b="0" i="0" dirty="0" smtClean="0">
                        <a:latin typeface="Cambria Math"/>
                        <a:ea typeface="Cambria Math"/>
                      </a:rPr>
                      <m:t>              </m:t>
                    </m:r>
                    <m:r>
                      <m:rPr>
                        <m:sty m:val="p"/>
                      </m:rPr>
                      <a:rPr lang="en-US" sz="2600" b="0" i="0" dirty="0" smtClean="0">
                        <a:latin typeface="Cambria Math"/>
                        <a:ea typeface="Cambria Math"/>
                      </a:rPr>
                      <m:t>y</m:t>
                    </m:r>
                    <m:r>
                      <a:rPr lang="en-US" sz="2600" b="0" i="0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600" b="0" i="1" dirty="0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600" b="0" i="1" dirty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600" b="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600" b="0" i="1" dirty="0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b="0" i="1" dirty="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600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600" b="0" dirty="0" smtClean="0">
                  <a:ea typeface="Cambria Math"/>
                </a:endParaRPr>
              </a:p>
              <a:p>
                <a:pPr marL="0" indent="457200">
                  <a:buNone/>
                </a:pPr>
                <a:r>
                  <a:rPr lang="en-US" sz="2600" dirty="0">
                    <a:ea typeface="Cambria Math"/>
                  </a:rPr>
                  <a:t> </a:t>
                </a:r>
                <a:r>
                  <a:rPr lang="en-US" sz="2600" dirty="0" smtClean="0">
                    <a:ea typeface="Cambria Math"/>
                  </a:rPr>
                  <a:t>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/>
                        <a:ea typeface="Cambria Math"/>
                      </a:rPr>
                      <m:t>              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𝑀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600" b="0" i="0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  <a:ea typeface="Cambria Math"/>
                      </a:rPr>
                      <m:t>M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6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6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; </m:t>
                        </m:r>
                        <m:f>
                          <m:fPr>
                            <m:ctrlP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6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6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2600" b="0" dirty="0" smtClean="0">
                  <a:ea typeface="Cambria Math"/>
                </a:endParaRPr>
              </a:p>
              <a:p>
                <a:pPr marL="0" indent="457200">
                  <a:buNone/>
                </a:pPr>
                <a:r>
                  <a:rPr lang="en-US" sz="2600" dirty="0" smtClean="0"/>
                  <a:t>                                                 </a:t>
                </a:r>
                <a:r>
                  <a:rPr lang="ru-RU" sz="2600" dirty="0" smtClean="0"/>
                  <a:t> </a:t>
                </a:r>
              </a:p>
              <a:p>
                <a:pPr marL="0" indent="457200">
                  <a:buNone/>
                </a:pPr>
                <a:endParaRPr lang="en-US" dirty="0" smtClean="0"/>
              </a:p>
              <a:p>
                <a:pPr marL="0" indent="45720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9502"/>
                <a:ext cx="8229600" cy="4255121"/>
              </a:xfrm>
              <a:blipFill rotWithShape="1">
                <a:blip r:embed="rId3" cstate="print"/>
                <a:stretch>
                  <a:fillRect t="-11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Группа 6"/>
          <p:cNvGrpSpPr/>
          <p:nvPr/>
        </p:nvGrpSpPr>
        <p:grpSpPr>
          <a:xfrm>
            <a:off x="503548" y="941058"/>
            <a:ext cx="3672408" cy="2875744"/>
            <a:chOff x="2339752" y="248651"/>
            <a:chExt cx="5400600" cy="4249989"/>
          </a:xfrm>
        </p:grpSpPr>
        <p:cxnSp>
          <p:nvCxnSpPr>
            <p:cNvPr id="8" name="Прямая со стрелкой 7"/>
            <p:cNvCxnSpPr/>
            <p:nvPr/>
          </p:nvCxnSpPr>
          <p:spPr>
            <a:xfrm>
              <a:off x="2339752" y="2571750"/>
              <a:ext cx="504056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flipV="1">
              <a:off x="4571999" y="267494"/>
              <a:ext cx="1" cy="423114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Овал 9"/>
            <p:cNvSpPr/>
            <p:nvPr/>
          </p:nvSpPr>
          <p:spPr>
            <a:xfrm>
              <a:off x="3131840" y="1131590"/>
              <a:ext cx="2880320" cy="28803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36296" y="254564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х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75955" y="248651"/>
              <a:ext cx="504056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у</a:t>
              </a:r>
            </a:p>
          </p:txBody>
        </p:sp>
      </p:grpSp>
      <p:cxnSp>
        <p:nvCxnSpPr>
          <p:cNvPr id="14" name="Прямая соединительная линия 13"/>
          <p:cNvCxnSpPr>
            <a:endCxn id="10" idx="7"/>
          </p:cNvCxnSpPr>
          <p:nvPr/>
        </p:nvCxnSpPr>
        <p:spPr>
          <a:xfrm flipV="1">
            <a:off x="2021477" y="1823915"/>
            <a:ext cx="692476" cy="671397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10" idx="7"/>
          </p:cNvCxnSpPr>
          <p:nvPr/>
        </p:nvCxnSpPr>
        <p:spPr>
          <a:xfrm>
            <a:off x="2713953" y="1823915"/>
            <a:ext cx="0" cy="689061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1995763" y="2480835"/>
            <a:ext cx="52982" cy="5298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684487" y="1797425"/>
            <a:ext cx="52982" cy="5298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>
            <a:off x="2091225" y="2381898"/>
            <a:ext cx="122414" cy="283448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737469" y="1527285"/>
            <a:ext cx="34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566090" y="2518214"/>
            <a:ext cx="34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143862" y="2230327"/>
            <a:ext cx="422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45°</a:t>
            </a:r>
            <a:endParaRPr lang="ru-RU" sz="1200" dirty="0"/>
          </a:p>
        </p:txBody>
      </p:sp>
      <p:sp>
        <p:nvSpPr>
          <p:cNvPr id="19" name="Овал 18"/>
          <p:cNvSpPr/>
          <p:nvPr/>
        </p:nvSpPr>
        <p:spPr>
          <a:xfrm>
            <a:off x="2684487" y="2480835"/>
            <a:ext cx="52982" cy="5298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749191" y="2517918"/>
            <a:ext cx="34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2997811" y="2491790"/>
            <a:ext cx="34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354976" y="2427734"/>
            <a:ext cx="0" cy="1580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2647320" y="2168445"/>
            <a:ext cx="1332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6282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 uiExpand="1" build="p"/>
      <p:bldP spid="17" grpId="0" animBg="1"/>
      <p:bldP spid="18" grpId="0" animBg="1"/>
      <p:bldP spid="20" grpId="0" animBg="1"/>
      <p:bldP spid="21" grpId="0"/>
      <p:bldP spid="22" grpId="0"/>
      <p:bldP spid="23" grpId="0"/>
      <p:bldP spid="19" grpId="0" animBg="1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9502"/>
            <a:ext cx="8229600" cy="425512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Координаты основных точек первого макета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TextBox 22"/>
              <p:cNvSpPr txBox="1"/>
              <p:nvPr/>
            </p:nvSpPr>
            <p:spPr>
              <a:xfrm>
                <a:off x="35822" y="1740063"/>
                <a:ext cx="2520280" cy="565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00" b="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sz="130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sz="1300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el-GR" sz="1300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π</m:t>
                              </m:r>
                            </m:num>
                            <m:den>
                              <m:r>
                                <a:rPr lang="ru-RU" sz="1300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1300" b="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300" b="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sz="13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3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3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3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3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; </m:t>
                          </m:r>
                          <m:f>
                            <m:fPr>
                              <m:ctrlPr>
                                <a:rPr lang="en-US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3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3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3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2" y="1740063"/>
                <a:ext cx="2520280" cy="56592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2" name="TextBox 31"/>
              <p:cNvSpPr txBox="1"/>
              <p:nvPr/>
            </p:nvSpPr>
            <p:spPr>
              <a:xfrm>
                <a:off x="-111963" y="3835441"/>
                <a:ext cx="2520280" cy="565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00" b="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130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sz="1300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5</m:t>
                              </m:r>
                              <m:r>
                                <m:rPr>
                                  <m:sty m:val="p"/>
                                </m:rPr>
                                <a:rPr lang="el-GR" sz="1300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π</m:t>
                              </m:r>
                            </m:num>
                            <m:den>
                              <m:r>
                                <a:rPr lang="ru-RU" sz="1300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1300" b="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300" b="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13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3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3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3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3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;−</m:t>
                          </m:r>
                          <m:f>
                            <m:fPr>
                              <m:ctrlPr>
                                <a:rPr lang="en-US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3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3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300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1963" y="3835441"/>
                <a:ext cx="2520280" cy="56592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4" name="TextBox 33"/>
              <p:cNvSpPr txBox="1"/>
              <p:nvPr/>
            </p:nvSpPr>
            <p:spPr>
              <a:xfrm>
                <a:off x="2825595" y="3651870"/>
                <a:ext cx="2520280" cy="565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00" b="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𝐾</m:t>
                      </m:r>
                      <m:d>
                        <m:dPr>
                          <m:ctrlPr>
                            <a:rPr lang="en-US" sz="130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sz="1300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7</m:t>
                              </m:r>
                              <m:r>
                                <m:rPr>
                                  <m:sty m:val="p"/>
                                </m:rPr>
                                <a:rPr lang="el-GR" sz="1300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π</m:t>
                              </m:r>
                            </m:num>
                            <m:den>
                              <m:r>
                                <a:rPr lang="ru-RU" sz="1300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1300" b="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300" b="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𝐾</m:t>
                      </m:r>
                      <m:d>
                        <m:dPr>
                          <m:ctrlPr>
                            <a:rPr lang="en-US" sz="13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3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3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3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;−</m:t>
                          </m:r>
                          <m:f>
                            <m:fPr>
                              <m:ctrlPr>
                                <a:rPr lang="en-US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3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3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300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595" y="3651870"/>
                <a:ext cx="2520280" cy="56592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36" name="Таблица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8662177"/>
                  </p:ext>
                </p:extLst>
              </p:nvPr>
            </p:nvGraphicFramePr>
            <p:xfrm>
              <a:off x="4959779" y="1581481"/>
              <a:ext cx="3883277" cy="2022279"/>
            </p:xfrm>
            <a:graphic>
              <a:graphicData uri="http://schemas.openxmlformats.org/drawingml/2006/table">
                <a:tbl>
                  <a:tblPr firstRow="1" bandRow="1"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tableStyleId>{5C22544A-7EE6-4342-B048-85BDC9FD1C3A}</a:tableStyleId>
                  </a:tblPr>
                  <a:tblGrid>
                    <a:gridCol w="282878"/>
                    <a:gridCol w="360040"/>
                    <a:gridCol w="432048"/>
                    <a:gridCol w="288032"/>
                    <a:gridCol w="504056"/>
                    <a:gridCol w="360040"/>
                    <a:gridCol w="432048"/>
                    <a:gridCol w="360040"/>
                    <a:gridCol w="432048"/>
                    <a:gridCol w="432047"/>
                  </a:tblGrid>
                  <a:tr h="814889">
                    <a:tc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0</a:t>
                          </a:r>
                          <a:endParaRPr lang="ru-RU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FBE4AE"/>
                            </a:gs>
                            <a:gs pos="13000">
                              <a:srgbClr val="BD922A"/>
                            </a:gs>
                            <a:gs pos="21001">
                              <a:srgbClr val="BD922A"/>
                            </a:gs>
                            <a:gs pos="63000">
                              <a:srgbClr val="FBE4AE"/>
                            </a:gs>
                            <a:gs pos="67000">
                              <a:srgbClr val="BD922A"/>
                            </a:gs>
                            <a:gs pos="69000">
                              <a:srgbClr val="835E17"/>
                            </a:gs>
                            <a:gs pos="82001">
                              <a:srgbClr val="A28949"/>
                            </a:gs>
                            <a:gs pos="100000">
                              <a:srgbClr val="FAE3B7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i="1" smtClean="0">
                                        <a:latin typeface="Cambria Math"/>
                                        <a:ea typeface="Cambria Math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ru-RU" sz="14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FBE4AE"/>
                            </a:gs>
                            <a:gs pos="13000">
                              <a:srgbClr val="BD922A"/>
                            </a:gs>
                            <a:gs pos="21001">
                              <a:srgbClr val="BD922A"/>
                            </a:gs>
                            <a:gs pos="63000">
                              <a:srgbClr val="FBE4AE"/>
                            </a:gs>
                            <a:gs pos="67000">
                              <a:srgbClr val="BD922A"/>
                            </a:gs>
                            <a:gs pos="69000">
                              <a:srgbClr val="835E17"/>
                            </a:gs>
                            <a:gs pos="82001">
                              <a:srgbClr val="A28949"/>
                            </a:gs>
                            <a:gs pos="100000">
                              <a:srgbClr val="FAE3B7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i="1" smtClean="0">
                                        <a:latin typeface="Cambria Math"/>
                                        <a:ea typeface="Cambria Math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ru-RU" sz="14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FBE4AE"/>
                            </a:gs>
                            <a:gs pos="13000">
                              <a:srgbClr val="BD922A"/>
                            </a:gs>
                            <a:gs pos="21001">
                              <a:srgbClr val="BD922A"/>
                            </a:gs>
                            <a:gs pos="63000">
                              <a:srgbClr val="FBE4AE"/>
                            </a:gs>
                            <a:gs pos="67000">
                              <a:srgbClr val="BD922A"/>
                            </a:gs>
                            <a:gs pos="69000">
                              <a:srgbClr val="835E17"/>
                            </a:gs>
                            <a:gs pos="82001">
                              <a:srgbClr val="A28949"/>
                            </a:gs>
                            <a:gs pos="100000">
                              <a:srgbClr val="FAE3B7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  <m:r>
                                      <a:rPr lang="ru-RU" sz="1400" i="1" smtClean="0">
                                        <a:latin typeface="Cambria Math"/>
                                        <a:ea typeface="Cambria Math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ru-RU" sz="14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FBE4AE"/>
                            </a:gs>
                            <a:gs pos="13000">
                              <a:srgbClr val="BD922A"/>
                            </a:gs>
                            <a:gs pos="21001">
                              <a:srgbClr val="BD922A"/>
                            </a:gs>
                            <a:gs pos="63000">
                              <a:srgbClr val="FBE4AE"/>
                            </a:gs>
                            <a:gs pos="67000">
                              <a:srgbClr val="BD922A"/>
                            </a:gs>
                            <a:gs pos="69000">
                              <a:srgbClr val="835E17"/>
                            </a:gs>
                            <a:gs pos="82001">
                              <a:srgbClr val="A28949"/>
                            </a:gs>
                            <a:gs pos="100000">
                              <a:srgbClr val="FAE3B7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i="1" smtClean="0">
                                    <a:latin typeface="Cambria Math"/>
                                    <a:ea typeface="Cambria Math"/>
                                  </a:rPr>
                                  <m:t>𝝅</m:t>
                                </m:r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FBE4AE"/>
                            </a:gs>
                            <a:gs pos="13000">
                              <a:srgbClr val="BD922A"/>
                            </a:gs>
                            <a:gs pos="21001">
                              <a:srgbClr val="BD922A"/>
                            </a:gs>
                            <a:gs pos="63000">
                              <a:srgbClr val="FBE4AE"/>
                            </a:gs>
                            <a:gs pos="67000">
                              <a:srgbClr val="BD922A"/>
                            </a:gs>
                            <a:gs pos="69000">
                              <a:srgbClr val="835E17"/>
                            </a:gs>
                            <a:gs pos="82001">
                              <a:srgbClr val="A28949"/>
                            </a:gs>
                            <a:gs pos="100000">
                              <a:srgbClr val="FAE3B7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  <m:r>
                                      <a:rPr lang="ru-RU" sz="1400" i="1" smtClean="0">
                                        <a:latin typeface="Cambria Math"/>
                                        <a:ea typeface="Cambria Math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ru-RU" sz="14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FBE4AE"/>
                            </a:gs>
                            <a:gs pos="13000">
                              <a:srgbClr val="BD922A"/>
                            </a:gs>
                            <a:gs pos="21001">
                              <a:srgbClr val="BD922A"/>
                            </a:gs>
                            <a:gs pos="63000">
                              <a:srgbClr val="FBE4AE"/>
                            </a:gs>
                            <a:gs pos="67000">
                              <a:srgbClr val="BD922A"/>
                            </a:gs>
                            <a:gs pos="69000">
                              <a:srgbClr val="835E17"/>
                            </a:gs>
                            <a:gs pos="82001">
                              <a:srgbClr val="A28949"/>
                            </a:gs>
                            <a:gs pos="100000">
                              <a:srgbClr val="FAE3B7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  <m:r>
                                      <a:rPr lang="ru-RU" sz="1400" i="1" smtClean="0">
                                        <a:latin typeface="Cambria Math"/>
                                        <a:ea typeface="Cambria Math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ru-RU" sz="1400" b="1" i="1" smtClean="0"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FBE4AE"/>
                            </a:gs>
                            <a:gs pos="13000">
                              <a:srgbClr val="BD922A"/>
                            </a:gs>
                            <a:gs pos="21001">
                              <a:srgbClr val="BD922A"/>
                            </a:gs>
                            <a:gs pos="63000">
                              <a:srgbClr val="FBE4AE"/>
                            </a:gs>
                            <a:gs pos="67000">
                              <a:srgbClr val="BD922A"/>
                            </a:gs>
                            <a:gs pos="69000">
                              <a:srgbClr val="835E17"/>
                            </a:gs>
                            <a:gs pos="82001">
                              <a:srgbClr val="A28949"/>
                            </a:gs>
                            <a:gs pos="100000">
                              <a:srgbClr val="FAE3B7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b="1" i="1" smtClean="0">
                                        <a:latin typeface="Cambria Math"/>
                                      </a:rPr>
                                      <m:t>𝟕</m:t>
                                    </m:r>
                                    <m:r>
                                      <a:rPr lang="ru-RU" sz="1400" i="1" smtClean="0">
                                        <a:latin typeface="Cambria Math"/>
                                        <a:ea typeface="Cambria Math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ru-RU" sz="14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FBE4AE"/>
                            </a:gs>
                            <a:gs pos="13000">
                              <a:srgbClr val="BD922A"/>
                            </a:gs>
                            <a:gs pos="21001">
                              <a:srgbClr val="BD922A"/>
                            </a:gs>
                            <a:gs pos="63000">
                              <a:srgbClr val="FBE4AE"/>
                            </a:gs>
                            <a:gs pos="67000">
                              <a:srgbClr val="BD922A"/>
                            </a:gs>
                            <a:gs pos="69000">
                              <a:srgbClr val="835E17"/>
                            </a:gs>
                            <a:gs pos="82001">
                              <a:srgbClr val="A28949"/>
                            </a:gs>
                            <a:gs pos="100000">
                              <a:srgbClr val="FAE3B7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400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dirty="0" smtClean="0"/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ru-RU" sz="1400" i="1" smtClean="0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oMath>
                          </a14:m>
                          <a:endParaRPr lang="ru-RU" sz="1400" dirty="0"/>
                        </a:p>
                        <a:p>
                          <a:pPr algn="ctr"/>
                          <a:endParaRPr lang="ru-RU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FBE4AE"/>
                            </a:gs>
                            <a:gs pos="13000">
                              <a:srgbClr val="BD922A"/>
                            </a:gs>
                            <a:gs pos="21001">
                              <a:srgbClr val="BD922A"/>
                            </a:gs>
                            <a:gs pos="63000">
                              <a:srgbClr val="FBE4AE"/>
                            </a:gs>
                            <a:gs pos="67000">
                              <a:srgbClr val="BD922A"/>
                            </a:gs>
                            <a:gs pos="69000">
                              <a:srgbClr val="835E17"/>
                            </a:gs>
                            <a:gs pos="82001">
                              <a:srgbClr val="A28949"/>
                            </a:gs>
                            <a:gs pos="100000">
                              <a:srgbClr val="FAE3B7"/>
                            </a:gs>
                          </a:gsLst>
                          <a:lin ang="5400000" scaled="0"/>
                        </a:gradFill>
                      </a:tcPr>
                    </a:tc>
                  </a:tr>
                  <a:tr h="5977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ru-RU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gradFill>
                          <a:gsLst>
                            <a:gs pos="0">
                              <a:srgbClr val="D6B19C"/>
                            </a:gs>
                            <a:gs pos="30000">
                              <a:srgbClr val="D49E6C"/>
                            </a:gs>
                            <a:gs pos="70000">
                              <a:srgbClr val="A65528"/>
                            </a:gs>
                            <a:gs pos="100000">
                              <a:srgbClr val="663012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ru-RU" sz="16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ru-RU" sz="16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-1</a:t>
                          </a:r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ru-RU" sz="16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ru-RU" sz="16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5977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</a:t>
                          </a:r>
                          <a:endParaRPr lang="ru-RU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D6B19C"/>
                            </a:gs>
                            <a:gs pos="30000">
                              <a:srgbClr val="D49E6C"/>
                            </a:gs>
                            <a:gs pos="70000">
                              <a:srgbClr val="A65528"/>
                            </a:gs>
                            <a:gs pos="100000">
                              <a:srgbClr val="663012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ru-RU" sz="16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ru-RU" sz="16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ru-RU" sz="16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-1</a:t>
                          </a:r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ru-RU" sz="16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6" name="Таблица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788662177"/>
                  </p:ext>
                </p:extLst>
              </p:nvPr>
            </p:nvGraphicFramePr>
            <p:xfrm>
              <a:off x="4959779" y="1581481"/>
              <a:ext cx="3883277" cy="2022279"/>
            </p:xfrm>
            <a:graphic>
              <a:graphicData uri="http://schemas.openxmlformats.org/drawingml/2006/table">
                <a:tbl>
                  <a:tblPr firstRow="1" bandRow="1"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tableStyleId>{5C22544A-7EE6-4342-B048-85BDC9FD1C3A}</a:tableStyleId>
                  </a:tblPr>
                  <a:tblGrid>
                    <a:gridCol w="282878"/>
                    <a:gridCol w="360040"/>
                    <a:gridCol w="432048"/>
                    <a:gridCol w="288032"/>
                    <a:gridCol w="504056"/>
                    <a:gridCol w="360040"/>
                    <a:gridCol w="432048"/>
                    <a:gridCol w="360040"/>
                    <a:gridCol w="432048"/>
                    <a:gridCol w="432047"/>
                  </a:tblGrid>
                  <a:tr h="814889">
                    <a:tc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0</a:t>
                          </a:r>
                          <a:endParaRPr lang="ru-RU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FBE4AE"/>
                            </a:gs>
                            <a:gs pos="13000">
                              <a:srgbClr val="BD922A"/>
                            </a:gs>
                            <a:gs pos="21001">
                              <a:srgbClr val="BD922A"/>
                            </a:gs>
                            <a:gs pos="63000">
                              <a:srgbClr val="FBE4AE"/>
                            </a:gs>
                            <a:gs pos="67000">
                              <a:srgbClr val="BD922A"/>
                            </a:gs>
                            <a:gs pos="69000">
                              <a:srgbClr val="835E17"/>
                            </a:gs>
                            <a:gs pos="82001">
                              <a:srgbClr val="A28949"/>
                            </a:gs>
                            <a:gs pos="100000">
                              <a:srgbClr val="FAE3B7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49296" r="-649296" b="-1485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368750" r="-860417" b="-1485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74390" r="-403659" b="-1485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520339" r="-461017" b="-1485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515493" r="-283099" b="-1485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740678" r="-240678" b="-1485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698592" r="-100000" b="-1485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798592" b="-148507"/>
                          </a:stretch>
                        </a:blipFill>
                      </a:tcPr>
                    </a:tc>
                  </a:tr>
                  <a:tr h="6036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ru-RU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gradFill>
                          <a:gsLst>
                            <a:gs pos="0">
                              <a:srgbClr val="D6B19C"/>
                            </a:gs>
                            <a:gs pos="30000">
                              <a:srgbClr val="D49E6C"/>
                            </a:gs>
                            <a:gs pos="70000">
                              <a:srgbClr val="A65528"/>
                            </a:gs>
                            <a:gs pos="100000">
                              <a:srgbClr val="663012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49296" t="-135354" r="-649296" b="-101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274390" t="-135354" r="-403659" b="-101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-1</a:t>
                          </a:r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515493" t="-135354" r="-283099" b="-101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698592" t="-135354" r="-100000" b="-101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036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</a:t>
                          </a:r>
                          <a:endParaRPr lang="ru-RU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D6B19C"/>
                            </a:gs>
                            <a:gs pos="30000">
                              <a:srgbClr val="D49E6C"/>
                            </a:gs>
                            <a:gs pos="70000">
                              <a:srgbClr val="A65528"/>
                            </a:gs>
                            <a:gs pos="100000">
                              <a:srgbClr val="663012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49296" t="-235354" r="-649296" b="-1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74390" t="-235354" r="-403659" b="-1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515493" t="-235354" r="-283099" b="-1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-1</a:t>
                          </a:r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698592" t="-235354" r="-100000" b="-1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TextBox 36"/>
              <p:cNvSpPr txBox="1"/>
              <p:nvPr/>
            </p:nvSpPr>
            <p:spPr>
              <a:xfrm>
                <a:off x="3046049" y="2785208"/>
                <a:ext cx="2168441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00" b="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130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3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1300" b="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300" b="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13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3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1;0 </m:t>
                          </m:r>
                        </m:e>
                      </m:d>
                    </m:oMath>
                  </m:oMathPara>
                </a14:m>
                <a:endParaRPr lang="ru-RU" sz="1300" dirty="0"/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049" y="2785208"/>
                <a:ext cx="2168441" cy="292388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8" name="TextBox 37"/>
              <p:cNvSpPr txBox="1"/>
              <p:nvPr/>
            </p:nvSpPr>
            <p:spPr>
              <a:xfrm>
                <a:off x="2050896" y="1752362"/>
                <a:ext cx="2168441" cy="432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00" b="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130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30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30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1300" b="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300" b="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13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3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0;1 </m:t>
                          </m:r>
                        </m:e>
                      </m:d>
                    </m:oMath>
                  </m:oMathPara>
                </a14:m>
                <a:endParaRPr lang="ru-RU" sz="1300" dirty="0"/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896" y="1752362"/>
                <a:ext cx="2168441" cy="432298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TextBox 38"/>
              <p:cNvSpPr txBox="1"/>
              <p:nvPr/>
            </p:nvSpPr>
            <p:spPr>
              <a:xfrm>
                <a:off x="-180528" y="2733365"/>
                <a:ext cx="2168441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00" b="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130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3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</m:d>
                      <m:r>
                        <a:rPr lang="en-US" sz="1300" b="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300" b="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13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3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−1;0 </m:t>
                          </m:r>
                        </m:e>
                      </m:d>
                    </m:oMath>
                  </m:oMathPara>
                </a14:m>
                <a:endParaRPr lang="ru-RU" sz="1300" dirty="0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528" y="2733365"/>
                <a:ext cx="2168441" cy="292388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" name="TextBox 39"/>
              <p:cNvSpPr txBox="1"/>
              <p:nvPr/>
            </p:nvSpPr>
            <p:spPr>
              <a:xfrm>
                <a:off x="2563855" y="4067318"/>
                <a:ext cx="2168441" cy="391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 smtClean="0">
                    <a:solidFill>
                      <a:srgbClr val="7030A0"/>
                    </a:solidFill>
                  </a:rPr>
                  <a:t>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300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30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300" b="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sz="130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300" b="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1300" b="0" i="1" dirty="0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en-US" sz="1300" b="0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sz="1300" b="0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300" b="0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0;−1 </m:t>
                        </m:r>
                      </m:e>
                    </m:d>
                  </m:oMath>
                </a14:m>
                <a:endParaRPr lang="ru-RU" sz="1300" dirty="0"/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855" y="4067318"/>
                <a:ext cx="2168441" cy="391710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l="-563" b="-15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Прямая со стрелкой 44"/>
          <p:cNvCxnSpPr>
            <a:stCxn id="20" idx="0"/>
            <a:endCxn id="20" idx="0"/>
          </p:cNvCxnSpPr>
          <p:nvPr/>
        </p:nvCxnSpPr>
        <p:spPr>
          <a:xfrm>
            <a:off x="4750981" y="3067565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20" idx="0"/>
            <a:endCxn id="20" idx="0"/>
          </p:cNvCxnSpPr>
          <p:nvPr/>
        </p:nvCxnSpPr>
        <p:spPr>
          <a:xfrm>
            <a:off x="4750981" y="3067565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20" idx="0"/>
            <a:endCxn id="20" idx="0"/>
          </p:cNvCxnSpPr>
          <p:nvPr/>
        </p:nvCxnSpPr>
        <p:spPr>
          <a:xfrm>
            <a:off x="4750981" y="3067565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/>
              <p:cNvSpPr txBox="1"/>
              <p:nvPr/>
            </p:nvSpPr>
            <p:spPr>
              <a:xfrm>
                <a:off x="3046049" y="2084355"/>
                <a:ext cx="2079373" cy="565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30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M</m:t>
                      </m:r>
                      <m:d>
                        <m:dPr>
                          <m:ctrlPr>
                            <a:rPr lang="en-US" sz="130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30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30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1300" b="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300" b="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13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3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3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3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; </m:t>
                          </m:r>
                          <m:f>
                            <m:fPr>
                              <m:ctrlPr>
                                <a:rPr lang="en-US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3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3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3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049" y="2084355"/>
                <a:ext cx="2079373" cy="565924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Группа 7"/>
          <p:cNvGrpSpPr/>
          <p:nvPr/>
        </p:nvGrpSpPr>
        <p:grpSpPr>
          <a:xfrm>
            <a:off x="533970" y="1370731"/>
            <a:ext cx="4425809" cy="3353018"/>
            <a:chOff x="533970" y="1370731"/>
            <a:chExt cx="4425809" cy="3353018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533970" y="1370731"/>
              <a:ext cx="4425809" cy="3353018"/>
              <a:chOff x="242206" y="862428"/>
              <a:chExt cx="4615383" cy="3353018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2337309" y="1047094"/>
                <a:ext cx="0" cy="316835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42206" y="2588484"/>
                <a:ext cx="4327351" cy="0"/>
              </a:xfrm>
              <a:prstGeom prst="line">
                <a:avLst/>
              </a:prstGeom>
              <a:ln w="285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Овал 17"/>
              <p:cNvSpPr/>
              <p:nvPr/>
            </p:nvSpPr>
            <p:spPr>
              <a:xfrm>
                <a:off x="1293193" y="1623158"/>
                <a:ext cx="2088232" cy="1935857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045841" y="862428"/>
                <a:ext cx="4354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у</a:t>
                </a:r>
                <a:endParaRPr lang="ru-RU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422105" y="2559262"/>
                <a:ext cx="4354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х</a:t>
                </a:r>
                <a:endParaRPr lang="ru-RU" dirty="0"/>
              </a:p>
            </p:txBody>
          </p:sp>
        </p:grpSp>
        <p:cxnSp>
          <p:nvCxnSpPr>
            <p:cNvPr id="21" name="Прямая соединительная линия 20"/>
            <p:cNvCxnSpPr/>
            <p:nvPr/>
          </p:nvCxnSpPr>
          <p:spPr>
            <a:xfrm>
              <a:off x="1830373" y="2387642"/>
              <a:ext cx="1451459" cy="141829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1823527" y="2389683"/>
              <a:ext cx="1412966" cy="1429749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>
            <a:xfrm flipH="1" flipV="1">
              <a:off x="2543017" y="1491630"/>
              <a:ext cx="1" cy="8985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/>
            <p:cNvCxnSpPr/>
            <p:nvPr/>
          </p:nvCxnSpPr>
          <p:spPr>
            <a:xfrm>
              <a:off x="4427984" y="3096787"/>
              <a:ext cx="36004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31491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2" grpId="0" animBg="1"/>
      <p:bldP spid="34" grpId="0" animBg="1"/>
      <p:bldP spid="37" grpId="0" animBg="1"/>
      <p:bldP spid="38" grpId="0" animBg="1"/>
      <p:bldP spid="39" grpId="0" animBg="1"/>
      <p:bldP spid="4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566090" y="1785100"/>
            <a:ext cx="699445" cy="1102446"/>
            <a:chOff x="2566090" y="1785100"/>
            <a:chExt cx="699445" cy="1102446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2915816" y="2139702"/>
              <a:ext cx="0" cy="36762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922777" y="1785100"/>
              <a:ext cx="3427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М</a:t>
              </a:r>
              <a:endParaRPr lang="ru-RU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66090" y="2518214"/>
              <a:ext cx="3427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  <a:endParaRPr lang="ru-RU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770928" y="2396609"/>
              <a:ext cx="144888" cy="115599"/>
            </a:xfrm>
            <a:prstGeom prst="rect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882357" y="2101450"/>
            <a:ext cx="59950" cy="437249"/>
            <a:chOff x="2882357" y="2101450"/>
            <a:chExt cx="59950" cy="437249"/>
          </a:xfrm>
        </p:grpSpPr>
        <p:sp>
          <p:nvSpPr>
            <p:cNvPr id="18" name="Овал 17"/>
            <p:cNvSpPr/>
            <p:nvPr/>
          </p:nvSpPr>
          <p:spPr>
            <a:xfrm>
              <a:off x="2889325" y="2101450"/>
              <a:ext cx="52982" cy="529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2882357" y="2485717"/>
              <a:ext cx="52982" cy="529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503548" y="941058"/>
            <a:ext cx="3672408" cy="2875744"/>
            <a:chOff x="503548" y="941058"/>
            <a:chExt cx="3672408" cy="2875744"/>
          </a:xfrm>
        </p:grpSpPr>
        <p:cxnSp>
          <p:nvCxnSpPr>
            <p:cNvPr id="8" name="Прямая со стрелкой 7"/>
            <p:cNvCxnSpPr/>
            <p:nvPr/>
          </p:nvCxnSpPr>
          <p:spPr>
            <a:xfrm>
              <a:off x="503548" y="2512977"/>
              <a:ext cx="3427581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flipV="1">
              <a:off x="2021476" y="953808"/>
              <a:ext cx="1" cy="286299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Овал 9"/>
            <p:cNvSpPr/>
            <p:nvPr/>
          </p:nvSpPr>
          <p:spPr>
            <a:xfrm>
              <a:off x="1042168" y="1538496"/>
              <a:ext cx="1958618" cy="194896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33198" y="2495312"/>
              <a:ext cx="342758" cy="249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х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52166" y="941058"/>
              <a:ext cx="342758" cy="249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у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49191" y="2517918"/>
              <a:ext cx="3427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</a:t>
              </a:r>
              <a:endParaRPr lang="ru-RU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7811" y="2491790"/>
              <a:ext cx="3427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ru-RU" dirty="0"/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9502"/>
                <a:ext cx="8229600" cy="4255121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457200">
                  <a:buNone/>
                </a:pPr>
                <a:r>
                  <a:rPr lang="ru-RU" sz="7200" dirty="0" smtClean="0"/>
                  <a:t>Найдем координаты точки М, соответствующей точке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72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7200" i="1" smtClean="0">
                            <a:latin typeface="Cambria Math"/>
                          </a:rPr>
                          <m:t>π</m:t>
                        </m:r>
                      </m:num>
                      <m:den>
                        <m:r>
                          <a:rPr lang="en-US" sz="7200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7200" dirty="0" smtClean="0"/>
                  <a:t>.</a:t>
                </a:r>
                <a14:m>
                  <m:oMath xmlns:m="http://schemas.openxmlformats.org/officeDocument/2006/math">
                    <m:r>
                      <a:rPr lang="en-US" sz="7200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7200" b="0" i="0" dirty="0" smtClean="0">
                  <a:latin typeface="Cambria Math"/>
                  <a:ea typeface="Cambria Math"/>
                </a:endParaRPr>
              </a:p>
              <a:p>
                <a:pPr marL="0" indent="457200">
                  <a:spcBef>
                    <a:spcPts val="0"/>
                  </a:spcBef>
                  <a:buNone/>
                </a:pPr>
                <a:r>
                  <a:rPr lang="en-US" sz="6400" b="0" dirty="0" smtClean="0">
                    <a:ea typeface="Cambria Math"/>
                  </a:rPr>
                  <a:t>                                                                             </a:t>
                </a:r>
              </a:p>
              <a:p>
                <a:pPr marL="0" indent="457200">
                  <a:spcBef>
                    <a:spcPts val="0"/>
                  </a:spcBef>
                  <a:buNone/>
                </a:pPr>
                <a:r>
                  <a:rPr lang="en-US" sz="6400" b="0" dirty="0" smtClean="0">
                    <a:ea typeface="Cambria Math"/>
                  </a:rPr>
                  <a:t>                                                                             1)</a:t>
                </a:r>
                <a14:m>
                  <m:oMath xmlns:m="http://schemas.openxmlformats.org/officeDocument/2006/math">
                    <m:r>
                      <a:rPr lang="en-US" sz="64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6400" b="0" i="0" smtClean="0">
                        <a:latin typeface="Cambria Math"/>
                        <a:ea typeface="Cambria Math"/>
                      </a:rPr>
                      <m:t>MP</m:t>
                    </m:r>
                    <m:r>
                      <a:rPr lang="en-US" sz="6400" i="1" smtClean="0">
                        <a:latin typeface="Cambria Math"/>
                        <a:ea typeface="Cambria Math"/>
                      </a:rPr>
                      <m:t>⊥</m:t>
                    </m:r>
                    <m:r>
                      <m:rPr>
                        <m:sty m:val="p"/>
                      </m:rPr>
                      <a:rPr lang="en-US" sz="6400" b="0" i="0" smtClean="0">
                        <a:latin typeface="Cambria Math"/>
                        <a:ea typeface="Cambria Math"/>
                      </a:rPr>
                      <m:t>OA</m:t>
                    </m:r>
                  </m:oMath>
                </a14:m>
                <a:endParaRPr lang="en-US" sz="6400" dirty="0" smtClean="0"/>
              </a:p>
              <a:p>
                <a:pPr marL="0" indent="457200">
                  <a:buNone/>
                </a:pPr>
                <a:r>
                  <a:rPr lang="en-US" sz="6400" dirty="0"/>
                  <a:t> </a:t>
                </a:r>
                <a:r>
                  <a:rPr lang="en-US" sz="6400" dirty="0" smtClean="0"/>
                  <a:t>                                                                            2)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6400" i="1" smtClean="0">
                        <a:latin typeface="Cambria Math"/>
                        <a:ea typeface="Cambria Math"/>
                      </a:rPr>
                      <m:t>Δ</m:t>
                    </m:r>
                    <m:r>
                      <a:rPr lang="en-US" sz="6400" b="0" i="1" smtClean="0">
                        <a:latin typeface="Cambria Math"/>
                        <a:ea typeface="Cambria Math"/>
                      </a:rPr>
                      <m:t>𝑂𝑀𝑃</m:t>
                    </m:r>
                    <m:r>
                      <a:rPr lang="en-US" sz="6400" b="0" i="1" smtClean="0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endParaRPr lang="en-US" sz="6400" b="0" i="1" dirty="0" smtClean="0">
                  <a:latin typeface="Cambria Math"/>
                  <a:ea typeface="Cambria Math"/>
                </a:endParaRPr>
              </a:p>
              <a:p>
                <a:pPr marL="0" indent="457200">
                  <a:buNone/>
                </a:pPr>
                <a:r>
                  <a:rPr lang="en-US" sz="6400" b="0" i="1" dirty="0" smtClean="0">
                    <a:latin typeface="Cambria Math"/>
                    <a:ea typeface="Cambria Math"/>
                  </a:rPr>
                  <a:t>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6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64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6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6400" b="0" i="1" smtClean="0">
                        <a:latin typeface="Cambria Math"/>
                        <a:ea typeface="Cambria Math"/>
                      </a:rPr>
                      <m:t>𝑂𝑃</m:t>
                    </m:r>
                    <m:r>
                      <a:rPr lang="en-US" sz="6400" b="0" i="1" smtClean="0">
                        <a:latin typeface="Cambria Math"/>
                        <a:ea typeface="Cambria Math"/>
                      </a:rPr>
                      <m:t>           </m:t>
                    </m:r>
                    <m:r>
                      <a:rPr lang="en-US" sz="6400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sz="6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6400" b="0" i="1" smtClean="0">
                        <a:latin typeface="Cambria Math"/>
                        <a:ea typeface="Cambria Math"/>
                      </a:rPr>
                      <m:t>𝑀𝑃</m:t>
                    </m:r>
                  </m:oMath>
                </a14:m>
                <a:r>
                  <a:rPr lang="en-US" sz="6400" b="0" i="1" dirty="0" smtClean="0">
                    <a:latin typeface="Cambria Math"/>
                    <a:ea typeface="Cambria Math"/>
                  </a:rPr>
                  <a:t>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64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sz="64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6400" i="1"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n-US" sz="6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6400" i="1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p>
                        <m:r>
                          <a:rPr lang="en-US" sz="64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6400" i="1"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endParaRPr lang="en-US" sz="6400" dirty="0">
                  <a:ea typeface="Cambria Math"/>
                </a:endParaRPr>
              </a:p>
              <a:p>
                <a:pPr marL="0" indent="457200">
                  <a:buNone/>
                </a:pPr>
                <a:r>
                  <a:rPr lang="en-US" sz="6400" b="0" dirty="0" smtClean="0">
                    <a:ea typeface="Cambria Math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US" sz="6400" b="0" i="0" smtClean="0">
                        <a:latin typeface="Cambria Math"/>
                        <a:ea typeface="Cambria Math"/>
                      </a:rPr>
                      <m:t>                                             </m:t>
                    </m:r>
                    <m:r>
                      <a:rPr lang="en-US" sz="6400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6400" b="0" i="1" smtClean="0">
                        <a:latin typeface="Cambria Math"/>
                        <a:ea typeface="Cambria Math"/>
                      </a:rPr>
                      <m:t>𝑀𝑂𝐴</m:t>
                    </m:r>
                    <m:r>
                      <a:rPr lang="en-US" sz="6400" b="0" i="1" smtClean="0">
                        <a:latin typeface="Cambria Math"/>
                        <a:ea typeface="Cambria Math"/>
                      </a:rPr>
                      <m:t>=30°⇒</m:t>
                    </m:r>
                    <m:r>
                      <a:rPr lang="en-US" sz="6400" b="0" i="1" smtClean="0">
                        <a:latin typeface="Cambria Math"/>
                        <a:ea typeface="Cambria Math"/>
                      </a:rPr>
                      <m:t>𝑀𝑃</m:t>
                    </m:r>
                    <m:r>
                      <a:rPr lang="en-US" sz="6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6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6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6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6400" b="0" i="1" smtClean="0">
                        <a:latin typeface="Cambria Math"/>
                        <a:ea typeface="Cambria Math"/>
                      </a:rPr>
                      <m:t>𝑀𝑂</m:t>
                    </m:r>
                    <m:r>
                      <a:rPr lang="en-US" sz="6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6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6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6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6400" b="0" i="1" smtClean="0">
                        <a:latin typeface="Cambria Math"/>
                        <a:ea typeface="Cambria Math"/>
                      </a:rPr>
                      <m:t>∙1=</m:t>
                    </m:r>
                    <m:f>
                      <m:fPr>
                        <m:ctrlPr>
                          <a:rPr lang="en-US" sz="6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6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6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6400" b="0" dirty="0" smtClean="0">
                  <a:ea typeface="Cambria Math"/>
                </a:endParaRPr>
              </a:p>
              <a:p>
                <a:pPr marL="0" indent="457200">
                  <a:buNone/>
                </a:pPr>
                <a:r>
                  <a:rPr lang="en-US" sz="6400" dirty="0">
                    <a:ea typeface="Cambria Math"/>
                  </a:rPr>
                  <a:t> </a:t>
                </a:r>
                <a:r>
                  <a:rPr lang="en-US" sz="6400" dirty="0" smtClean="0">
                    <a:ea typeface="Cambria Math"/>
                  </a:rPr>
                  <a:t>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6400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sz="6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6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6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6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6400" b="0" dirty="0" smtClean="0">
                  <a:ea typeface="Cambria Math"/>
                </a:endParaRPr>
              </a:p>
              <a:p>
                <a:pPr marL="0" indent="457200">
                  <a:buNone/>
                </a:pPr>
                <a:r>
                  <a:rPr lang="en-US" sz="6400" dirty="0">
                    <a:ea typeface="Cambria Math"/>
                  </a:rPr>
                  <a:t> </a:t>
                </a:r>
                <a:r>
                  <a:rPr lang="en-US" sz="6400" dirty="0" smtClean="0">
                    <a:ea typeface="Cambria Math"/>
                  </a:rPr>
                  <a:t>                                       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4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64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sz="6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6400" b="0" i="1" smtClean="0"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n-US" sz="6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64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6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6400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64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6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6400" b="0" i="1" smtClean="0"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r>
                  <a:rPr lang="en-US" sz="6400" b="0" dirty="0" smtClean="0">
                    <a:ea typeface="Cambria Math"/>
                  </a:rPr>
                  <a:t> </a:t>
                </a:r>
              </a:p>
              <a:p>
                <a:pPr marL="0" indent="457200">
                  <a:buNone/>
                </a:pPr>
                <a:r>
                  <a:rPr lang="en-US" sz="6400" dirty="0">
                    <a:ea typeface="Cambria Math"/>
                  </a:rPr>
                  <a:t> </a:t>
                </a:r>
                <a:r>
                  <a:rPr lang="en-US" sz="6400" dirty="0" smtClean="0">
                    <a:ea typeface="Cambria Math"/>
                  </a:rPr>
                  <a:t>                                        </a:t>
                </a:r>
                <a14:m>
                  <m:oMath xmlns:m="http://schemas.openxmlformats.org/officeDocument/2006/math">
                    <m:r>
                      <a:rPr lang="en-US" sz="6400" b="0" i="0" dirty="0" smtClean="0">
                        <a:latin typeface="Cambria Math"/>
                        <a:ea typeface="Cambria Math"/>
                      </a:rPr>
                      <m:t>                                      </m:t>
                    </m:r>
                    <m:sSup>
                      <m:sSupPr>
                        <m:ctrlPr>
                          <a:rPr lang="en-US" sz="6400" b="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6400" b="0" i="1" dirty="0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sz="6400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6400" b="0" i="1" dirty="0" smtClean="0">
                        <a:latin typeface="Cambria Math"/>
                        <a:ea typeface="Cambria Math"/>
                      </a:rPr>
                      <m:t>=1−</m:t>
                    </m:r>
                    <m:f>
                      <m:fPr>
                        <m:ctrlPr>
                          <a:rPr lang="en-US" sz="6400" b="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6400" b="0" i="1" dirty="0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6400" b="0" i="1" dirty="0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sz="6400" b="0" dirty="0" smtClean="0">
                  <a:ea typeface="Cambria Math"/>
                </a:endParaRPr>
              </a:p>
              <a:p>
                <a:pPr marL="0" indent="457200">
                  <a:buNone/>
                </a:pPr>
                <a:r>
                  <a:rPr lang="en-US" sz="6400" dirty="0">
                    <a:ea typeface="Cambria Math"/>
                  </a:rPr>
                  <a:t> </a:t>
                </a:r>
                <a:r>
                  <a:rPr lang="en-US" sz="6400" dirty="0" smtClean="0">
                    <a:ea typeface="Cambria Math"/>
                  </a:rPr>
                  <a:t>                                           </a:t>
                </a:r>
                <a14:m>
                  <m:oMath xmlns:m="http://schemas.openxmlformats.org/officeDocument/2006/math">
                    <m:r>
                      <a:rPr lang="en-US" sz="6400" b="0" i="0" dirty="0" smtClean="0">
                        <a:latin typeface="Cambria Math"/>
                        <a:ea typeface="Cambria Math"/>
                      </a:rPr>
                      <m:t>     </m:t>
                    </m:r>
                    <m:sSup>
                      <m:sSupPr>
                        <m:ctrlPr>
                          <a:rPr lang="en-US" sz="6400" b="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6400" b="0" i="1" dirty="0" smtClean="0">
                            <a:latin typeface="Cambria Math"/>
                            <a:ea typeface="Cambria Math"/>
                          </a:rPr>
                          <m:t>                              </m:t>
                        </m:r>
                        <m:r>
                          <a:rPr lang="en-US" sz="6400" b="0" i="1" dirty="0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sz="6400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6400" b="0" i="1" dirty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6400" b="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6400" b="0" i="1" dirty="0" smtClean="0"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US" sz="6400" b="0" i="1" dirty="0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sz="6400" b="0" dirty="0" smtClean="0">
                  <a:ea typeface="Cambria Math"/>
                </a:endParaRPr>
              </a:p>
              <a:p>
                <a:pPr marL="0" indent="457200">
                  <a:buNone/>
                </a:pPr>
                <a:r>
                  <a:rPr lang="en-US" sz="6400" dirty="0">
                    <a:ea typeface="Cambria Math"/>
                  </a:rPr>
                  <a:t> </a:t>
                </a:r>
                <a:r>
                  <a:rPr lang="en-US" sz="6400" dirty="0" smtClean="0">
                    <a:ea typeface="Cambria Math"/>
                  </a:rPr>
                  <a:t>                                             </a:t>
                </a:r>
                <a14:m>
                  <m:oMath xmlns:m="http://schemas.openxmlformats.org/officeDocument/2006/math">
                    <m:r>
                      <a:rPr lang="en-US" sz="6400" b="0" i="0" smtClean="0">
                        <a:latin typeface="Cambria Math"/>
                        <a:ea typeface="Cambria Math"/>
                      </a:rPr>
                      <m:t>            </m:t>
                    </m:r>
                    <m:r>
                      <a:rPr lang="en-US" sz="6400" b="0" i="1" smtClean="0">
                        <a:latin typeface="Cambria Math"/>
                        <a:ea typeface="Cambria Math"/>
                      </a:rPr>
                      <m:t>                     </m:t>
                    </m:r>
                    <m:r>
                      <a:rPr lang="en-US" sz="64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6400" b="0" i="1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6400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64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64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6400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</m:e>
                    </m:rad>
                  </m:oMath>
                </a14:m>
                <a:endParaRPr lang="en-US" sz="6400" b="0" dirty="0" smtClean="0">
                  <a:ea typeface="Cambria Math"/>
                </a:endParaRPr>
              </a:p>
              <a:p>
                <a:pPr marL="0" indent="457200">
                  <a:buNone/>
                </a:pPr>
                <a:r>
                  <a:rPr lang="en-US" sz="6400" b="0" dirty="0" smtClean="0">
                    <a:ea typeface="Cambria Math"/>
                  </a:rPr>
                  <a:t>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6400" b="0" i="0" dirty="0" smtClean="0">
                        <a:latin typeface="Cambria Math"/>
                        <a:ea typeface="Cambria Math"/>
                      </a:rPr>
                      <m:t>              </m:t>
                    </m:r>
                    <m:r>
                      <a:rPr lang="en-US" sz="6400" b="0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6400" b="0" i="1" dirty="0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6400" b="0" i="1" dirty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6400" b="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6400" b="0" i="1" dirty="0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6400" b="0" i="1" dirty="0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6400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6400" b="0" dirty="0" smtClean="0">
                  <a:ea typeface="Cambria Math"/>
                </a:endParaRPr>
              </a:p>
              <a:p>
                <a:pPr marL="0" indent="457200">
                  <a:buNone/>
                </a:pPr>
                <a:r>
                  <a:rPr lang="en-US" sz="6400" dirty="0">
                    <a:ea typeface="Cambria Math"/>
                  </a:rPr>
                  <a:t> </a:t>
                </a:r>
                <a:r>
                  <a:rPr lang="en-US" sz="6400" dirty="0" smtClean="0">
                    <a:ea typeface="Cambria Math"/>
                  </a:rPr>
                  <a:t>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6400" b="0" i="0" smtClean="0">
                        <a:latin typeface="Cambria Math"/>
                        <a:ea typeface="Cambria Math"/>
                      </a:rPr>
                      <m:t>              </m:t>
                    </m:r>
                    <m:r>
                      <a:rPr lang="en-US" sz="6400" b="0" i="1" smtClean="0">
                        <a:latin typeface="Cambria Math"/>
                        <a:ea typeface="Cambria Math"/>
                      </a:rPr>
                      <m:t>𝑀</m:t>
                    </m:r>
                    <m:d>
                      <m:dPr>
                        <m:ctrlPr>
                          <a:rPr lang="en-US" sz="6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64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64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6400" b="0" i="1" smtClean="0">
                                <a:latin typeface="Cambria Math"/>
                                <a:ea typeface="Cambria Math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sz="6400" b="0" i="0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6400" b="0" i="0" smtClean="0">
                        <a:latin typeface="Cambria Math"/>
                        <a:ea typeface="Cambria Math"/>
                      </a:rPr>
                      <m:t>M</m:t>
                    </m:r>
                    <m:d>
                      <m:dPr>
                        <m:ctrlPr>
                          <a:rPr lang="en-US" sz="6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64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6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6400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6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6400" b="0" i="1" smtClean="0">
                            <a:latin typeface="Cambria Math"/>
                            <a:ea typeface="Cambria Math"/>
                          </a:rPr>
                          <m:t>; </m:t>
                        </m:r>
                        <m:f>
                          <m:fPr>
                            <m:ctrlPr>
                              <a:rPr lang="en-US" sz="64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64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6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4900" b="0" dirty="0" smtClean="0">
                  <a:ea typeface="Cambria Math"/>
                </a:endParaRPr>
              </a:p>
              <a:p>
                <a:pPr marL="0" indent="457200">
                  <a:buNone/>
                </a:pPr>
                <a:r>
                  <a:rPr lang="en-US" sz="4000" dirty="0" smtClean="0"/>
                  <a:t>                                                 </a:t>
                </a:r>
                <a:r>
                  <a:rPr lang="ru-RU" sz="4000" dirty="0" smtClean="0"/>
                  <a:t> </a:t>
                </a:r>
              </a:p>
              <a:p>
                <a:pPr marL="0" indent="457200">
                  <a:buNone/>
                </a:pPr>
                <a:endParaRPr lang="en-US" dirty="0" smtClean="0"/>
              </a:p>
              <a:p>
                <a:pPr marL="0" indent="45720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9502"/>
                <a:ext cx="8229600" cy="4255121"/>
              </a:xfrm>
              <a:blipFill rotWithShape="1">
                <a:blip r:embed="rId3" cstate="print"/>
                <a:stretch>
                  <a:fillRect t="-1146" b="-21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/>
          <p:cNvCxnSpPr>
            <a:endCxn id="18" idx="2"/>
          </p:cNvCxnSpPr>
          <p:nvPr/>
        </p:nvCxnSpPr>
        <p:spPr>
          <a:xfrm flipV="1">
            <a:off x="2021477" y="2127941"/>
            <a:ext cx="867848" cy="367372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1995763" y="2480835"/>
            <a:ext cx="52982" cy="5298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>
            <a:off x="2186992" y="2399046"/>
            <a:ext cx="114589" cy="192533"/>
          </a:xfrm>
          <a:prstGeom prst="arc">
            <a:avLst>
              <a:gd name="adj1" fmla="val 16200000"/>
              <a:gd name="adj2" fmla="val 71727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315241" y="2261700"/>
            <a:ext cx="422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30°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81930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 animBg="1"/>
      <p:bldP spid="20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9502"/>
                <a:ext cx="8229600" cy="4255121"/>
              </a:xfrm>
            </p:spPr>
            <p:txBody>
              <a:bodyPr/>
              <a:lstStyle/>
              <a:p>
                <a:pPr marL="0" indent="457200">
                  <a:buNone/>
                </a:pPr>
                <a:r>
                  <a:rPr lang="ru-RU" dirty="0" smtClean="0"/>
                  <a:t>Используя свойство симметрии, найдем координаты точек, кратных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π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: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9502"/>
                <a:ext cx="8229600" cy="4255121"/>
              </a:xfrm>
              <a:blipFill rotWithShape="1">
                <a:blip r:embed="rId2" cstate="print"/>
                <a:stretch>
                  <a:fillRect l="-1852" t="-18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Группа 23"/>
          <p:cNvGrpSpPr/>
          <p:nvPr/>
        </p:nvGrpSpPr>
        <p:grpSpPr>
          <a:xfrm>
            <a:off x="2383011" y="1387199"/>
            <a:ext cx="4615383" cy="3346236"/>
            <a:chOff x="4678543" y="1298257"/>
            <a:chExt cx="4615383" cy="3346236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4678543" y="1298257"/>
              <a:ext cx="4615383" cy="3346236"/>
              <a:chOff x="2332881" y="1529770"/>
              <a:chExt cx="4615383" cy="3346236"/>
            </a:xfrm>
          </p:grpSpPr>
          <p:cxnSp>
            <p:nvCxnSpPr>
              <p:cNvPr id="45" name="Прямая соединительная линия 44"/>
              <p:cNvCxnSpPr/>
              <p:nvPr/>
            </p:nvCxnSpPr>
            <p:spPr>
              <a:xfrm>
                <a:off x="4427984" y="1707654"/>
                <a:ext cx="0" cy="316835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>
              <a:xfrm>
                <a:off x="2332881" y="3249044"/>
                <a:ext cx="4327351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7" name="Овал 46"/>
              <p:cNvSpPr/>
              <p:nvPr/>
            </p:nvSpPr>
            <p:spPr>
              <a:xfrm>
                <a:off x="3383868" y="2283718"/>
                <a:ext cx="2088232" cy="1935857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133440" y="1529770"/>
                <a:ext cx="4354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у</a:t>
                </a:r>
                <a:endParaRPr lang="ru-RU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512780" y="3219822"/>
                <a:ext cx="4354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х</a:t>
                </a:r>
                <a:endParaRPr lang="ru-RU" dirty="0"/>
              </a:p>
            </p:txBody>
          </p:sp>
        </p:grpSp>
        <p:cxnSp>
          <p:nvCxnSpPr>
            <p:cNvPr id="27" name="Прямая соединительная линия 26"/>
            <p:cNvCxnSpPr/>
            <p:nvPr/>
          </p:nvCxnSpPr>
          <p:spPr>
            <a:xfrm flipH="1">
              <a:off x="5930988" y="2489547"/>
              <a:ext cx="1737356" cy="1025976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5883207" y="2489547"/>
              <a:ext cx="1785137" cy="1047028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0" name="TextBox 49"/>
              <p:cNvSpPr txBox="1"/>
              <p:nvPr/>
            </p:nvSpPr>
            <p:spPr>
              <a:xfrm>
                <a:off x="5076056" y="2123639"/>
                <a:ext cx="2079373" cy="565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30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M</m:t>
                      </m:r>
                      <m:d>
                        <m:dPr>
                          <m:ctrlPr>
                            <a:rPr lang="en-US" sz="130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30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30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ru-RU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1300" b="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300" b="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13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3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13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ru-RU" sz="13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1300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1300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300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300" dirty="0"/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123639"/>
                <a:ext cx="2079373" cy="56528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1" name="TextBox 50"/>
              <p:cNvSpPr txBox="1"/>
              <p:nvPr/>
            </p:nvSpPr>
            <p:spPr>
              <a:xfrm>
                <a:off x="1835696" y="2049503"/>
                <a:ext cx="2079373" cy="565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30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N</m:t>
                      </m:r>
                      <m:d>
                        <m:dPr>
                          <m:ctrlPr>
                            <a:rPr lang="en-US" sz="130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30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sz="130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ru-RU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1300" b="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300" b="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sz="13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3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3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13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ru-RU" sz="13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1300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1300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300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300" dirty="0"/>
              </a:p>
            </p:txBody>
          </p:sp>
        </mc:Choice>
        <mc:Fallback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049503"/>
                <a:ext cx="2079373" cy="56528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2" name="TextBox 51"/>
              <p:cNvSpPr txBox="1"/>
              <p:nvPr/>
            </p:nvSpPr>
            <p:spPr>
              <a:xfrm>
                <a:off x="1835696" y="3615111"/>
                <a:ext cx="2079373" cy="565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00" b="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𝐾</m:t>
                      </m:r>
                      <m:d>
                        <m:dPr>
                          <m:ctrlPr>
                            <a:rPr lang="en-US" sz="130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30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7</m:t>
                              </m:r>
                              <m:r>
                                <a:rPr lang="en-US" sz="130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ru-RU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1300" b="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300" b="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𝐾</m:t>
                      </m:r>
                      <m:d>
                        <m:dPr>
                          <m:ctrlPr>
                            <a:rPr lang="en-US" sz="13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3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3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13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ru-RU" sz="13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;−</m:t>
                          </m:r>
                          <m:f>
                            <m:fPr>
                              <m:ctrlPr>
                                <a:rPr lang="en-US" sz="1300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1300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300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300" dirty="0"/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615111"/>
                <a:ext cx="2079373" cy="565283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3" name="TextBox 52"/>
              <p:cNvSpPr txBox="1"/>
              <p:nvPr/>
            </p:nvSpPr>
            <p:spPr>
              <a:xfrm>
                <a:off x="5102372" y="3604465"/>
                <a:ext cx="2079373" cy="565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00" b="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𝐿</m:t>
                      </m:r>
                      <m:d>
                        <m:dPr>
                          <m:ctrlPr>
                            <a:rPr lang="en-US" sz="130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30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11</m:t>
                              </m:r>
                              <m:r>
                                <a:rPr lang="en-US" sz="130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ru-RU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1300" b="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300" b="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𝐿</m:t>
                      </m:r>
                      <m:d>
                        <m:dPr>
                          <m:ctrlPr>
                            <a:rPr lang="en-US" sz="13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3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13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3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ru-RU" sz="13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;−</m:t>
                          </m:r>
                          <m:f>
                            <m:fPr>
                              <m:ctrlPr>
                                <a:rPr lang="en-US" sz="1300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1300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300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300" dirty="0"/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72" y="3604465"/>
                <a:ext cx="2079373" cy="565283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 стрелкой 3"/>
          <p:cNvCxnSpPr/>
          <p:nvPr/>
        </p:nvCxnSpPr>
        <p:spPr>
          <a:xfrm flipV="1">
            <a:off x="4478114" y="1491630"/>
            <a:ext cx="2129" cy="1440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660232" y="3103871"/>
            <a:ext cx="216024" cy="260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5725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223</Words>
  <Application>Microsoft Office PowerPoint</Application>
  <PresentationFormat>Экран (16:9)</PresentationFormat>
  <Paragraphs>169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Числовая окружность в координатной плоскости</vt:lpstr>
      <vt:lpstr>Повторим:</vt:lpstr>
      <vt:lpstr>Слайд 3</vt:lpstr>
      <vt:lpstr>Основные макеты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Пример</vt:lpstr>
      <vt:lpstr>Пример</vt:lpstr>
      <vt:lpstr>Упражнения:</vt:lpstr>
      <vt:lpstr>Координаты основных точек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Числовая окружность в координатной плоскости</dc:title>
  <dc:creator>user</dc:creator>
  <cp:lastModifiedBy>User</cp:lastModifiedBy>
  <cp:revision>46</cp:revision>
  <dcterms:created xsi:type="dcterms:W3CDTF">2013-11-01T07:49:30Z</dcterms:created>
  <dcterms:modified xsi:type="dcterms:W3CDTF">2015-11-03T08:32:49Z</dcterms:modified>
</cp:coreProperties>
</file>