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3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6002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Масштаб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3625">
            <a:off x="3968395" y="3081988"/>
            <a:ext cx="3962400" cy="2529840"/>
          </a:xfrm>
          <a:prstGeom prst="rect">
            <a:avLst/>
          </a:prstGeom>
        </p:spPr>
      </p:pic>
      <p:pic>
        <p:nvPicPr>
          <p:cNvPr id="5" name="Рисунок 4" descr="баш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8324">
            <a:off x="1891706" y="2834833"/>
            <a:ext cx="2490781" cy="31405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23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  <a:ea typeface="Batang" pitchFamily="18" charset="-127"/>
              </a:rPr>
              <a:t>Что называют масштабом карты?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+mj-lt"/>
                <a:ea typeface="Batang" pitchFamily="18" charset="-127"/>
              </a:rPr>
              <a:t> Где в практической деятельности человек пользуется этим понятием?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+mj-lt"/>
                <a:ea typeface="Batang" pitchFamily="18" charset="-127"/>
              </a:rPr>
              <a:t>Чему равен масштаб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+mj-lt"/>
                <a:ea typeface="Batang" pitchFamily="18" charset="-127"/>
              </a:rPr>
              <a:t>чертежа, если на нем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+mj-lt"/>
                <a:ea typeface="Batang" pitchFamily="18" charset="-127"/>
              </a:rPr>
              <a:t>детали увеличены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+mj-lt"/>
                <a:ea typeface="Batang" pitchFamily="18" charset="-127"/>
              </a:rPr>
              <a:t>в 5 раз?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7030A0"/>
                </a:solidFill>
                <a:latin typeface="+mj-lt"/>
                <a:ea typeface="Batang" pitchFamily="18" charset="-127"/>
              </a:rPr>
              <a:t>Уменьшены в 50 раз?</a:t>
            </a:r>
            <a:endParaRPr lang="ru-RU" sz="2800" dirty="0">
              <a:solidFill>
                <a:srgbClr val="7030A0"/>
              </a:solidFill>
              <a:latin typeface="+mj-lt"/>
              <a:ea typeface="Batang" pitchFamily="18" charset="-127"/>
            </a:endParaRPr>
          </a:p>
        </p:txBody>
      </p:sp>
      <p:pic>
        <p:nvPicPr>
          <p:cNvPr id="5" name="Рисунок 4" descr="728315_html_m1c4625c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4052">
            <a:off x="762000" y="4191000"/>
            <a:ext cx="2176681" cy="2281934"/>
          </a:xfrm>
          <a:prstGeom prst="rect">
            <a:avLst/>
          </a:prstGeom>
        </p:spPr>
      </p:pic>
      <p:pic>
        <p:nvPicPr>
          <p:cNvPr id="6" name="Рисунок 5" descr="8616946_w640_h640_reduktordetail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3823">
            <a:off x="3030798" y="4081161"/>
            <a:ext cx="3352800" cy="2514600"/>
          </a:xfrm>
          <a:prstGeom prst="rect">
            <a:avLst/>
          </a:prstGeom>
        </p:spPr>
      </p:pic>
      <p:pic>
        <p:nvPicPr>
          <p:cNvPr id="3" name="Рисунок 2" descr="gno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9601">
            <a:off x="5638800" y="2362200"/>
            <a:ext cx="299937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53917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1. Выразите в километрах:</a:t>
            </a:r>
          </a:p>
          <a:p>
            <a:r>
              <a:rPr lang="ru-RU" sz="3600" dirty="0" smtClean="0"/>
              <a:t>а) 32 000 000 см;</a:t>
            </a:r>
          </a:p>
          <a:p>
            <a:r>
              <a:rPr lang="ru-RU" sz="3600" dirty="0" smtClean="0"/>
              <a:t>б) 600 000 см; </a:t>
            </a:r>
          </a:p>
          <a:p>
            <a:r>
              <a:rPr lang="ru-RU" sz="3600" dirty="0" smtClean="0"/>
              <a:t>в)32 000 см; </a:t>
            </a:r>
          </a:p>
          <a:p>
            <a:r>
              <a:rPr lang="ru-RU" sz="3600" dirty="0" smtClean="0"/>
              <a:t>г) 5 000 000 см.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3352800"/>
            <a:ext cx="449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Выразите в метрах:</a:t>
            </a:r>
          </a:p>
          <a:p>
            <a:r>
              <a:rPr lang="ru-RU" sz="3600" dirty="0" smtClean="0"/>
              <a:t>а) 32 000 000 см;</a:t>
            </a:r>
          </a:p>
          <a:p>
            <a:r>
              <a:rPr lang="ru-RU" sz="3600" dirty="0" smtClean="0"/>
              <a:t>б) 600 000 см; </a:t>
            </a:r>
          </a:p>
          <a:p>
            <a:r>
              <a:rPr lang="ru-RU" sz="3600" dirty="0" smtClean="0"/>
              <a:t>в)32 000 см; </a:t>
            </a:r>
          </a:p>
          <a:p>
            <a:r>
              <a:rPr lang="ru-RU" sz="3600" dirty="0" smtClean="0"/>
              <a:t>г) 5 000 000 см.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 descr="91029865_1234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57200"/>
            <a:ext cx="1676400" cy="24725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Составьте отношения:</a:t>
            </a:r>
          </a:p>
          <a:p>
            <a:r>
              <a:rPr lang="ru-RU" sz="4000" dirty="0" smtClean="0"/>
              <a:t> </a:t>
            </a:r>
          </a:p>
          <a:p>
            <a:r>
              <a:rPr lang="ru-RU" sz="4000" dirty="0" smtClean="0"/>
              <a:t>а) 1 см к 4000 м;</a:t>
            </a:r>
          </a:p>
          <a:p>
            <a:r>
              <a:rPr lang="ru-RU" sz="4000" dirty="0" smtClean="0"/>
              <a:t>б) 1 см к 120 м;</a:t>
            </a:r>
          </a:p>
          <a:p>
            <a:r>
              <a:rPr lang="ru-RU" sz="4000" dirty="0" smtClean="0"/>
              <a:t>в) 1 см к 10 000 км; </a:t>
            </a:r>
          </a:p>
          <a:p>
            <a:r>
              <a:rPr lang="ru-RU" sz="4000" dirty="0" smtClean="0"/>
              <a:t>г)  1 см к 25 см.</a:t>
            </a:r>
            <a:endParaRPr lang="ru-RU" sz="4000" dirty="0"/>
          </a:p>
        </p:txBody>
      </p:sp>
      <p:pic>
        <p:nvPicPr>
          <p:cNvPr id="4" name="Рисунок 3" descr="post-131774-13184252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05000"/>
            <a:ext cx="3657143" cy="4304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391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Мы с вами знаем, что участки земной поверхности, детали машин и многое другое изображают на бумаге  в уменьшенном виде</a:t>
            </a:r>
          </a:p>
          <a:p>
            <a:endParaRPr lang="ru-RU" dirty="0"/>
          </a:p>
        </p:txBody>
      </p:sp>
      <p:pic>
        <p:nvPicPr>
          <p:cNvPr id="3" name="Рисунок 2" descr="карта ми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743200"/>
            <a:ext cx="5334000" cy="357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штаб маш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480">
            <a:off x="526864" y="711745"/>
            <a:ext cx="4038600" cy="3028950"/>
          </a:xfrm>
          <a:prstGeom prst="rect">
            <a:avLst/>
          </a:prstGeom>
        </p:spPr>
      </p:pic>
      <p:pic>
        <p:nvPicPr>
          <p:cNvPr id="3" name="Рисунок 2" descr="900-2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6893">
            <a:off x="3691349" y="2655505"/>
            <a:ext cx="46482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Определение: </a:t>
            </a:r>
          </a:p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отношение длины отрезка на карте к длине  соответствующего отрезка на местности называют </a:t>
            </a:r>
            <a:r>
              <a:rPr lang="ru-RU" sz="4400" dirty="0" smtClean="0">
                <a:solidFill>
                  <a:srgbClr val="C00000"/>
                </a:solidFill>
              </a:rPr>
              <a:t>масштабом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 карты 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Gabriola" pitchFamily="82" charset="0"/>
              </a:rPr>
              <a:t>Масштаб-жезл размерный или мерило, мерник, </a:t>
            </a:r>
            <a:r>
              <a:rPr lang="ru-RU" sz="4400" dirty="0" err="1" smtClean="0">
                <a:latin typeface="Gabriola" pitchFamily="82" charset="0"/>
              </a:rPr>
              <a:t>размерник</a:t>
            </a:r>
            <a:r>
              <a:rPr lang="ru-RU" sz="4400" dirty="0" smtClean="0">
                <a:latin typeface="Gabriola" pitchFamily="82" charset="0"/>
              </a:rPr>
              <a:t>, мера линейная, принятая для чертежа или иной работы. </a:t>
            </a:r>
          </a:p>
          <a:p>
            <a:r>
              <a:rPr lang="ru-RU" sz="4400" dirty="0" smtClean="0">
                <a:latin typeface="Gabriola" pitchFamily="82" charset="0"/>
              </a:rPr>
              <a:t>( Из толкового словаря</a:t>
            </a:r>
          </a:p>
          <a:p>
            <a:r>
              <a:rPr lang="ru-RU" sz="4400" dirty="0" smtClean="0">
                <a:latin typeface="Gabriola" pitchFamily="82" charset="0"/>
              </a:rPr>
              <a:t>                                В.И. Даля.)</a:t>
            </a:r>
            <a:endParaRPr lang="ru-RU" sz="4400" dirty="0">
              <a:latin typeface="Gabriola" pitchFamily="82" charset="0"/>
            </a:endParaRPr>
          </a:p>
        </p:txBody>
      </p:sp>
      <p:pic>
        <p:nvPicPr>
          <p:cNvPr id="3" name="Рисунок 2" descr="с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124200"/>
            <a:ext cx="2362200" cy="327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467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Объясните, что обозначают данные масштабы:</a:t>
            </a:r>
          </a:p>
          <a:p>
            <a:endParaRPr lang="ru-RU" sz="2800" dirty="0" smtClean="0"/>
          </a:p>
          <a:p>
            <a:r>
              <a:rPr lang="ru-RU" sz="2800" dirty="0" smtClean="0"/>
              <a:t>а) 1: 400 000 </a:t>
            </a:r>
          </a:p>
          <a:p>
            <a:endParaRPr lang="ru-RU" sz="2800" dirty="0" smtClean="0"/>
          </a:p>
          <a:p>
            <a:r>
              <a:rPr lang="ru-RU" sz="2800" dirty="0" smtClean="0"/>
              <a:t>б) 1: 12 000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886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а) Если масштаб карты 1: 400 000, то на этой карте длина каждого отрезка уменьшена в 400 000 раз. На такой карте расстояние, равное 4 км, будет изображаться отрезком в 1 см.</a:t>
            </a:r>
          </a:p>
          <a:p>
            <a:r>
              <a:rPr lang="ru-RU" sz="2400" dirty="0" smtClean="0"/>
              <a:t>Говорят, что карта сделана в масштабе одна четырехсоттысячная. </a:t>
            </a:r>
            <a:endParaRPr lang="ru-RU" sz="2400" dirty="0"/>
          </a:p>
        </p:txBody>
      </p:sp>
      <p:pic>
        <p:nvPicPr>
          <p:cNvPr id="4" name="Рисунок 3" descr="карт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066800"/>
            <a:ext cx="4191000" cy="271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сштаб 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38600"/>
            <a:ext cx="389594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8229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Задача:</a:t>
            </a:r>
          </a:p>
          <a:p>
            <a:r>
              <a:rPr lang="ru-RU" sz="3200" dirty="0" smtClean="0"/>
              <a:t>Длина отрезка на карте15 см. Найдите длину соответствующего отрезка на местности, если масштаб карты 1:10 000.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Решение:</a:t>
            </a:r>
          </a:p>
          <a:p>
            <a:r>
              <a:rPr lang="ru-RU" sz="2400" dirty="0" smtClean="0"/>
              <a:t>Пусть </a:t>
            </a:r>
            <a:r>
              <a:rPr lang="en-US" sz="2400" i="1" dirty="0" smtClean="0"/>
              <a:t>x</a:t>
            </a:r>
            <a:r>
              <a:rPr lang="en-US" sz="2400" dirty="0" smtClean="0"/>
              <a:t> (</a:t>
            </a:r>
            <a:r>
              <a:rPr lang="ru-RU" sz="2400" dirty="0" smtClean="0"/>
              <a:t>м</a:t>
            </a:r>
            <a:r>
              <a:rPr lang="en-US" sz="2400" dirty="0" smtClean="0"/>
              <a:t>)</a:t>
            </a:r>
            <a:r>
              <a:rPr lang="ru-RU" sz="2400" dirty="0" smtClean="0"/>
              <a:t>- расстояние на местности.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3200400"/>
          <a:ext cx="6096000" cy="10109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масштаб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карте</a:t>
                      </a:r>
                    </a:p>
                    <a:p>
                      <a:r>
                        <a:rPr lang="ru-RU" dirty="0" smtClean="0"/>
                        <a:t>На местности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15см</a:t>
                      </a:r>
                    </a:p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10 000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343401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</a:t>
            </a:r>
            <a:r>
              <a:rPr lang="ru-RU" sz="2000" dirty="0" smtClean="0"/>
              <a:t>:х=1: 10 000</a:t>
            </a:r>
          </a:p>
          <a:p>
            <a:r>
              <a:rPr lang="ru-RU" sz="2000" dirty="0" smtClean="0"/>
              <a:t>х=150 000</a:t>
            </a:r>
          </a:p>
          <a:p>
            <a:r>
              <a:rPr lang="ru-RU" sz="2000" dirty="0" smtClean="0"/>
              <a:t>150 000 см = 1500 м = 1,5 км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4102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Ответ:</a:t>
            </a:r>
            <a:r>
              <a:rPr lang="ru-RU" sz="2000" dirty="0" smtClean="0"/>
              <a:t> 1,5 </a:t>
            </a:r>
            <a:r>
              <a:rPr lang="ru-RU" sz="2000" dirty="0" smtClean="0"/>
              <a:t>км расстояние на местности.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336</Words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Масштаб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Масштаб</dc:title>
  <dc:creator>PC</dc:creator>
  <cp:lastModifiedBy>PC</cp:lastModifiedBy>
  <cp:revision>21</cp:revision>
  <dcterms:created xsi:type="dcterms:W3CDTF">2014-01-02T09:20:07Z</dcterms:created>
  <dcterms:modified xsi:type="dcterms:W3CDTF">2014-01-05T15:34:53Z</dcterms:modified>
</cp:coreProperties>
</file>