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9A4-86AF-4A08-BE7E-4BC31DCEAA86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4F95B-216D-4ECD-92FC-929B931B2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896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9A4-86AF-4A08-BE7E-4BC31DCEAA86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4F95B-216D-4ECD-92FC-929B931B2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600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9A4-86AF-4A08-BE7E-4BC31DCEAA86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4F95B-216D-4ECD-92FC-929B931B2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386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9A4-86AF-4A08-BE7E-4BC31DCEAA86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4F95B-216D-4ECD-92FC-929B931B2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2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9A4-86AF-4A08-BE7E-4BC31DCEAA86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4F95B-216D-4ECD-92FC-929B931B2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297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9A4-86AF-4A08-BE7E-4BC31DCEAA86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4F95B-216D-4ECD-92FC-929B931B2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72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9A4-86AF-4A08-BE7E-4BC31DCEAA86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4F95B-216D-4ECD-92FC-929B931B2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094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9A4-86AF-4A08-BE7E-4BC31DCEAA86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4F95B-216D-4ECD-92FC-929B931B2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232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9A4-86AF-4A08-BE7E-4BC31DCEAA86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4F95B-216D-4ECD-92FC-929B931B2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124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9A4-86AF-4A08-BE7E-4BC31DCEAA86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4F95B-216D-4ECD-92FC-929B931B2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178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9A4-86AF-4A08-BE7E-4BC31DCEAA86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4F95B-216D-4ECD-92FC-929B931B2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366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789A4-86AF-4A08-BE7E-4BC31DCEAA86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4F95B-216D-4ECD-92FC-929B931B2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173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Решение  задач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Закон всемирного тяготения.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7805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Если </a:t>
            </a:r>
            <a:r>
              <a:rPr lang="ru-RU" sz="4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массу одного тела увеличить в 9 раз, а расстояние между телами уменьшить в 3 раза, то сила всемирного </a:t>
            </a:r>
            <a:r>
              <a:rPr lang="ru-RU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тяготения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уменьшится в 27 раз</a:t>
            </a:r>
          </a:p>
          <a:p>
            <a:r>
              <a:rPr lang="ru-RU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не изменится</a:t>
            </a:r>
          </a:p>
          <a:p>
            <a:r>
              <a:rPr lang="ru-RU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уменьшится в 3 раза</a:t>
            </a:r>
          </a:p>
          <a:p>
            <a:r>
              <a:rPr lang="ru-RU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уменьшится в 9 раз</a:t>
            </a:r>
          </a:p>
        </p:txBody>
      </p:sp>
    </p:spTree>
    <p:extLst>
      <p:ext uri="{BB962C8B-B14F-4D97-AF65-F5344CB8AC3E}">
        <p14:creationId xmlns:p14="http://schemas.microsoft.com/office/powerpoint/2010/main" val="3358121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 По </a:t>
            </a:r>
            <a:r>
              <a:rPr lang="ru-RU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какой из приведенных форму можно рассчитать силу гравитационного притяжения между двумя летающими тарелками одинаковой массы </a:t>
            </a:r>
            <a:r>
              <a:rPr lang="en-US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ru-RU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если их диаметр равен 2а и они находятся на расстоянии 2а друг от друга</a:t>
            </a:r>
            <a:r>
              <a:rPr lang="ru-RU" sz="4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4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Ни по одной из формул</a:t>
            </a:r>
          </a:p>
          <a:p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</a:t>
            </a: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</a:t>
            </a: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Gm</a:t>
            </a:r>
            <a:r>
              <a:rPr lang="ru-RU" sz="4000" b="1" baseline="3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/ 4</a:t>
            </a: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ru-RU" sz="4000" b="1" baseline="3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F = Gm</a:t>
            </a:r>
            <a:r>
              <a:rPr lang="en-US" sz="4000" b="1" baseline="3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/ 16a</a:t>
            </a:r>
            <a:r>
              <a:rPr lang="en-US" sz="4000" b="1" baseline="3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F = Gm</a:t>
            </a:r>
            <a:r>
              <a:rPr lang="en-US" sz="4000" b="1" baseline="3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/ a</a:t>
            </a:r>
            <a:r>
              <a:rPr lang="en-US" sz="4000" b="1" baseline="3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1113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460432" cy="7124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Ответы:</a:t>
            </a:r>
          </a:p>
          <a:p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1</a:t>
            </a: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</a:t>
            </a: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2;</a:t>
            </a:r>
          </a:p>
          <a:p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 </a:t>
            </a: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2;</a:t>
            </a:r>
          </a:p>
          <a:p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5) </a:t>
            </a: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1;</a:t>
            </a:r>
          </a:p>
          <a:p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6) </a:t>
            </a: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4;</a:t>
            </a:r>
          </a:p>
          <a:p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7) </a:t>
            </a: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3;</a:t>
            </a:r>
          </a:p>
          <a:p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8) </a:t>
            </a: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1;</a:t>
            </a:r>
          </a:p>
          <a:p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9) </a:t>
            </a: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2;</a:t>
            </a:r>
          </a:p>
          <a:p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10)  2.</a:t>
            </a:r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06228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19161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53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1.Кто </a:t>
            </a:r>
            <a:r>
              <a:rPr lang="ru-RU" sz="53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впервые сформулировал закон всемирного тяготения?</a:t>
            </a:r>
            <a:br>
              <a:rPr lang="ru-RU" sz="53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300" dirty="0"/>
              <a:t> </a:t>
            </a:r>
            <a:br>
              <a:rPr lang="ru-RU" sz="5300" dirty="0"/>
            </a:br>
            <a:r>
              <a:rPr lang="ru-RU" sz="4900" b="1" dirty="0">
                <a:solidFill>
                  <a:srgbClr val="002060"/>
                </a:solidFill>
              </a:rPr>
              <a:t>1) Ньютон</a:t>
            </a:r>
            <a:br>
              <a:rPr lang="ru-RU" sz="4900" b="1" dirty="0">
                <a:solidFill>
                  <a:srgbClr val="002060"/>
                </a:solidFill>
              </a:rPr>
            </a:br>
            <a:r>
              <a:rPr lang="ru-RU" sz="4900" b="1" dirty="0">
                <a:solidFill>
                  <a:srgbClr val="002060"/>
                </a:solidFill>
              </a:rPr>
              <a:t>2) Галилей</a:t>
            </a:r>
            <a:br>
              <a:rPr lang="ru-RU" sz="4900" b="1" dirty="0">
                <a:solidFill>
                  <a:srgbClr val="002060"/>
                </a:solidFill>
              </a:rPr>
            </a:br>
            <a:r>
              <a:rPr lang="ru-RU" sz="4900" b="1" dirty="0">
                <a:solidFill>
                  <a:srgbClr val="002060"/>
                </a:solidFill>
              </a:rPr>
              <a:t>3) Аристотель</a:t>
            </a:r>
            <a:br>
              <a:rPr lang="ru-RU" sz="4900" b="1" dirty="0">
                <a:solidFill>
                  <a:srgbClr val="002060"/>
                </a:solidFill>
              </a:rPr>
            </a:br>
            <a:r>
              <a:rPr lang="ru-RU" sz="4900" b="1" dirty="0">
                <a:solidFill>
                  <a:srgbClr val="002060"/>
                </a:solidFill>
              </a:rPr>
              <a:t>4) Архимед</a:t>
            </a:r>
            <a:br>
              <a:rPr lang="ru-RU" sz="4900" b="1" dirty="0">
                <a:solidFill>
                  <a:srgbClr val="002060"/>
                </a:solidFill>
              </a:rPr>
            </a:br>
            <a:endParaRPr lang="ru-RU" sz="49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564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В </a:t>
            </a:r>
            <a:r>
              <a:rPr lang="ru-RU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каких случаях справедлив закон всемирного тяготения?</a:t>
            </a:r>
          </a:p>
          <a:p>
            <a:r>
              <a:rPr lang="ru-RU" sz="3200" dirty="0"/>
              <a:t> 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если одно из взаимодействующих тел - шар, размеры и масса которого значительно больше, чем у второго тела (любой формы), находящегося на поверхности этого шара или вблизи нее</a:t>
            </a:r>
          </a:p>
          <a:p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во всех перечисленных случаях</a:t>
            </a:r>
          </a:p>
          <a:p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если оба тела однородны и имеют шарообразную форму</a:t>
            </a:r>
          </a:p>
          <a:p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если размеры тел пренебрежимо малы по сравнению с расстоянием между ними</a:t>
            </a:r>
          </a:p>
        </p:txBody>
      </p:sp>
    </p:spTree>
    <p:extLst>
      <p:ext uri="{BB962C8B-B14F-4D97-AF65-F5344CB8AC3E}">
        <p14:creationId xmlns:p14="http://schemas.microsoft.com/office/powerpoint/2010/main" val="2015223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Выберите </a:t>
            </a:r>
            <a:r>
              <a:rPr lang="ru-RU" sz="4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формулу, выражающую закон всемирного тяготения</a:t>
            </a:r>
            <a:r>
              <a:rPr lang="ru-RU" sz="4800" dirty="0" smtClean="0"/>
              <a:t>.</a:t>
            </a:r>
            <a:endParaRPr lang="ru-RU" sz="4800" dirty="0"/>
          </a:p>
          <a:p>
            <a:r>
              <a:rPr lang="en-US" sz="4800" dirty="0"/>
              <a:t>1</a:t>
            </a:r>
            <a:r>
              <a:rPr lang="en-US" sz="4800" b="1" dirty="0">
                <a:solidFill>
                  <a:srgbClr val="002060"/>
                </a:solidFill>
              </a:rPr>
              <a:t>) F = </a:t>
            </a:r>
            <a:r>
              <a:rPr lang="en-US" sz="4800" b="1" dirty="0" err="1">
                <a:solidFill>
                  <a:srgbClr val="002060"/>
                </a:solidFill>
              </a:rPr>
              <a:t>μN</a:t>
            </a:r>
            <a:endParaRPr lang="ru-RU" sz="4800" b="1" dirty="0">
              <a:solidFill>
                <a:srgbClr val="002060"/>
              </a:solidFill>
            </a:endParaRPr>
          </a:p>
          <a:p>
            <a:r>
              <a:rPr lang="en-US" sz="4800" b="1" dirty="0">
                <a:solidFill>
                  <a:srgbClr val="002060"/>
                </a:solidFill>
              </a:rPr>
              <a:t>2) F = Gm</a:t>
            </a:r>
            <a:r>
              <a:rPr lang="en-US" sz="4800" b="1" baseline="-25000" dirty="0">
                <a:solidFill>
                  <a:srgbClr val="002060"/>
                </a:solidFill>
              </a:rPr>
              <a:t>1</a:t>
            </a:r>
            <a:r>
              <a:rPr lang="en-US" sz="4800" b="1" dirty="0">
                <a:solidFill>
                  <a:srgbClr val="002060"/>
                </a:solidFill>
              </a:rPr>
              <a:t>m</a:t>
            </a:r>
            <a:r>
              <a:rPr lang="en-US" sz="4800" b="1" baseline="-25000" dirty="0">
                <a:solidFill>
                  <a:srgbClr val="002060"/>
                </a:solidFill>
              </a:rPr>
              <a:t>2</a:t>
            </a:r>
            <a:r>
              <a:rPr lang="en-US" sz="4800" b="1" dirty="0">
                <a:solidFill>
                  <a:srgbClr val="002060"/>
                </a:solidFill>
              </a:rPr>
              <a:t>/r</a:t>
            </a:r>
            <a:r>
              <a:rPr lang="en-US" sz="4800" b="1" baseline="30000" dirty="0">
                <a:solidFill>
                  <a:srgbClr val="002060"/>
                </a:solidFill>
              </a:rPr>
              <a:t>2</a:t>
            </a:r>
            <a:endParaRPr lang="ru-RU" sz="4800" b="1" dirty="0">
              <a:solidFill>
                <a:srgbClr val="002060"/>
              </a:solidFill>
            </a:endParaRPr>
          </a:p>
          <a:p>
            <a:r>
              <a:rPr lang="en-US" sz="4800" b="1" dirty="0">
                <a:solidFill>
                  <a:srgbClr val="002060"/>
                </a:solidFill>
              </a:rPr>
              <a:t>3) F = -</a:t>
            </a:r>
            <a:r>
              <a:rPr lang="en-US" sz="4800" b="1" dirty="0" err="1">
                <a:solidFill>
                  <a:srgbClr val="002060"/>
                </a:solidFill>
              </a:rPr>
              <a:t>kx</a:t>
            </a:r>
            <a:endParaRPr lang="ru-RU" sz="4800" b="1" dirty="0">
              <a:solidFill>
                <a:srgbClr val="002060"/>
              </a:solidFill>
            </a:endParaRPr>
          </a:p>
          <a:p>
            <a:r>
              <a:rPr lang="ru-RU" sz="4800" b="1" dirty="0">
                <a:solidFill>
                  <a:srgbClr val="002060"/>
                </a:solidFill>
              </a:rPr>
              <a:t>4) </a:t>
            </a:r>
            <a:r>
              <a:rPr lang="en-US" sz="4800" b="1" dirty="0">
                <a:solidFill>
                  <a:srgbClr val="002060"/>
                </a:solidFill>
              </a:rPr>
              <a:t>F</a:t>
            </a:r>
            <a:r>
              <a:rPr lang="ru-RU" sz="4800" b="1" dirty="0">
                <a:solidFill>
                  <a:srgbClr val="002060"/>
                </a:solidFill>
              </a:rPr>
              <a:t> = </a:t>
            </a:r>
            <a:r>
              <a:rPr lang="en-US" sz="4800" b="1" dirty="0">
                <a:solidFill>
                  <a:srgbClr val="002060"/>
                </a:solidFill>
              </a:rPr>
              <a:t>ma</a:t>
            </a:r>
            <a:endParaRPr lang="ru-RU" sz="4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711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1440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Космический </a:t>
            </a:r>
            <a:r>
              <a:rPr lang="ru-RU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корабль массой 10 т приближается к орбитальной станции массой 30 т на расстояние 100 м. Определите силу их взаимодействия друг с другом</a:t>
            </a:r>
            <a: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2 ∙ 10</a:t>
            </a:r>
            <a:r>
              <a:rPr lang="ru-RU" sz="4400" b="1" baseline="3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-8</a:t>
            </a:r>
            <a:r>
              <a:rPr lang="ru-RU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</a:t>
            </a:r>
          </a:p>
          <a:p>
            <a:r>
              <a:rPr lang="ru-RU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2 ∙ 10</a:t>
            </a:r>
            <a:r>
              <a:rPr lang="ru-RU" sz="4400" b="1" baseline="3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-6</a:t>
            </a:r>
            <a:r>
              <a:rPr lang="ru-RU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</a:t>
            </a:r>
          </a:p>
          <a:p>
            <a:r>
              <a:rPr lang="ru-RU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1 ∙ 10</a:t>
            </a:r>
            <a:r>
              <a:rPr lang="ru-RU" sz="4400" b="1" baseline="3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-6</a:t>
            </a:r>
            <a:r>
              <a:rPr lang="ru-RU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</a:t>
            </a:r>
          </a:p>
          <a:p>
            <a:r>
              <a:rPr lang="ru-RU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1 ∙ 10</a:t>
            </a:r>
            <a:r>
              <a:rPr lang="ru-RU" sz="4400" b="1" baseline="3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-8</a:t>
            </a:r>
            <a:r>
              <a:rPr lang="ru-RU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</a:t>
            </a:r>
          </a:p>
        </p:txBody>
      </p:sp>
    </p:spTree>
    <p:extLst>
      <p:ext uri="{BB962C8B-B14F-4D97-AF65-F5344CB8AC3E}">
        <p14:creationId xmlns:p14="http://schemas.microsoft.com/office/powerpoint/2010/main" val="2764265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Определите </a:t>
            </a:r>
            <a:r>
              <a:rPr lang="ru-RU" sz="4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значение силы взаимного тяготения двух кораблей, удаленных на расстояние 1000 м друг от друга, если масса каждого из них 10000 т</a:t>
            </a:r>
            <a:r>
              <a:rPr lang="ru-RU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6,67 мН</a:t>
            </a:r>
          </a:p>
          <a:p>
            <a:r>
              <a:rPr lang="ru-RU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6,67 </a:t>
            </a:r>
            <a:r>
              <a:rPr lang="ru-RU" sz="4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мк</a:t>
            </a:r>
            <a: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</a:t>
            </a:r>
            <a:endParaRPr lang="ru-RU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0,667 Н</a:t>
            </a:r>
          </a:p>
          <a:p>
            <a:r>
              <a:rPr lang="ru-RU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6,67 кН</a:t>
            </a:r>
          </a:p>
        </p:txBody>
      </p:sp>
    </p:spTree>
    <p:extLst>
      <p:ext uri="{BB962C8B-B14F-4D97-AF65-F5344CB8AC3E}">
        <p14:creationId xmlns:p14="http://schemas.microsoft.com/office/powerpoint/2010/main" val="212164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0"/>
            <a:ext cx="903649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6.При </a:t>
            </a:r>
            <a:r>
              <a:rPr lang="ru-RU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увеличении массы одного из взаимодействующих тел в 7 раз сила всемирного тяготения</a:t>
            </a:r>
          </a:p>
          <a:p>
            <a:r>
              <a:rPr lang="ru-RU" sz="4000" dirty="0"/>
              <a:t> </a:t>
            </a:r>
            <a:r>
              <a:rPr lang="ru-RU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увеличилась в 49 раз</a:t>
            </a:r>
          </a:p>
          <a:p>
            <a:r>
              <a:rPr lang="ru-RU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уменьшилась в 7 раз</a:t>
            </a:r>
          </a:p>
          <a:p>
            <a:r>
              <a:rPr lang="ru-RU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уменьшилась в 49 раз</a:t>
            </a:r>
          </a:p>
          <a:p>
            <a:r>
              <a:rPr lang="ru-RU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увеличилась в 7 раз</a:t>
            </a:r>
          </a:p>
          <a:p>
            <a:r>
              <a:rPr lang="ru-RU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0409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0"/>
            <a:ext cx="8964488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При </a:t>
            </a:r>
            <a:r>
              <a:rPr lang="ru-RU" sz="4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увеличении массы каждого из взаимодействующих тел в 3 раза сила всемирного тяготения </a:t>
            </a:r>
          </a:p>
          <a:p>
            <a:r>
              <a:rPr lang="ru-RU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уменьшилась в 9 раз</a:t>
            </a:r>
          </a:p>
          <a:p>
            <a:r>
              <a:rPr lang="ru-RU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уменьшилась в 3 раз</a:t>
            </a:r>
          </a:p>
          <a:p>
            <a:r>
              <a:rPr lang="ru-RU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увеличилась в 9 раза</a:t>
            </a:r>
          </a:p>
          <a:p>
            <a:r>
              <a:rPr lang="ru-RU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увеличилась в 3 раза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74437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При </a:t>
            </a:r>
            <a:r>
              <a:rPr lang="ru-RU" sz="4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уменьшении в 2 раза расстояния между центрами шарообразных тел сила гравитационного </a:t>
            </a:r>
            <a:r>
              <a:rPr lang="ru-RU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притяжения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увеличилась в 4 раза</a:t>
            </a:r>
          </a:p>
          <a:p>
            <a:r>
              <a:rPr lang="ru-RU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увеличилась в 2 раза</a:t>
            </a:r>
          </a:p>
          <a:p>
            <a:r>
              <a:rPr lang="ru-RU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уменьшилась в 4 раза</a:t>
            </a:r>
          </a:p>
          <a:p>
            <a:r>
              <a:rPr lang="ru-RU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уменьшилась в 2 раза</a:t>
            </a:r>
          </a:p>
        </p:txBody>
      </p:sp>
    </p:spTree>
    <p:extLst>
      <p:ext uri="{BB962C8B-B14F-4D97-AF65-F5344CB8AC3E}">
        <p14:creationId xmlns:p14="http://schemas.microsoft.com/office/powerpoint/2010/main" val="37827946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387</Words>
  <Application>Microsoft Office PowerPoint</Application>
  <PresentationFormat>Экран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Решение  задач</vt:lpstr>
      <vt:lpstr>   1.Кто впервые сформулировал закон всемирного тяготения?   1) Ньютон 2) Галилей 3) Аристотель 4) Архимед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 задач</dc:title>
  <dc:creator>k31</dc:creator>
  <cp:lastModifiedBy>k31</cp:lastModifiedBy>
  <cp:revision>2</cp:revision>
  <dcterms:created xsi:type="dcterms:W3CDTF">2015-10-27T06:29:50Z</dcterms:created>
  <dcterms:modified xsi:type="dcterms:W3CDTF">2015-10-27T06:45:30Z</dcterms:modified>
</cp:coreProperties>
</file>