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 id="273"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98" autoAdjust="0"/>
  </p:normalViewPr>
  <p:slideViewPr>
    <p:cSldViewPr>
      <p:cViewPr>
        <p:scale>
          <a:sx n="74" d="100"/>
          <a:sy n="74" d="100"/>
        </p:scale>
        <p:origin x="-1266"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0679D85A-3B9D-4C83-9592-9F55B126CB6F}" type="datetimeFigureOut">
              <a:rPr lang="ru-RU" smtClean="0"/>
              <a:pPr/>
              <a:t>10.10.2014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5B89D424-CE3B-4C2E-8652-E6307D251AB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679D85A-3B9D-4C83-9592-9F55B126CB6F}" type="datetimeFigureOut">
              <a:rPr lang="ru-RU" smtClean="0"/>
              <a:pPr/>
              <a:t>10.10.2014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89D424-CE3B-4C2E-8652-E6307D251AB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679D85A-3B9D-4C83-9592-9F55B126CB6F}" type="datetimeFigureOut">
              <a:rPr lang="ru-RU" smtClean="0"/>
              <a:pPr/>
              <a:t>10.10.2014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89D424-CE3B-4C2E-8652-E6307D251AB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679D85A-3B9D-4C83-9592-9F55B126CB6F}" type="datetimeFigureOut">
              <a:rPr lang="ru-RU" smtClean="0"/>
              <a:pPr/>
              <a:t>10.10.2014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89D424-CE3B-4C2E-8652-E6307D251AB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0679D85A-3B9D-4C83-9592-9F55B126CB6F}" type="datetimeFigureOut">
              <a:rPr lang="ru-RU" smtClean="0"/>
              <a:pPr/>
              <a:t>10.10.2014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89D424-CE3B-4C2E-8652-E6307D251AB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0679D85A-3B9D-4C83-9592-9F55B126CB6F}" type="datetimeFigureOut">
              <a:rPr lang="ru-RU" smtClean="0"/>
              <a:pPr/>
              <a:t>10.10.2014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B89D424-CE3B-4C2E-8652-E6307D251AB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0679D85A-3B9D-4C83-9592-9F55B126CB6F}" type="datetimeFigureOut">
              <a:rPr lang="ru-RU" smtClean="0"/>
              <a:pPr/>
              <a:t>10.10.2014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B89D424-CE3B-4C2E-8652-E6307D251AB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0679D85A-3B9D-4C83-9592-9F55B126CB6F}" type="datetimeFigureOut">
              <a:rPr lang="ru-RU" smtClean="0"/>
              <a:pPr/>
              <a:t>10.10.2014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B89D424-CE3B-4C2E-8652-E6307D251AB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679D85A-3B9D-4C83-9592-9F55B126CB6F}" type="datetimeFigureOut">
              <a:rPr lang="ru-RU" smtClean="0"/>
              <a:pPr/>
              <a:t>10.10.2014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B89D424-CE3B-4C2E-8652-E6307D251AB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0679D85A-3B9D-4C83-9592-9F55B126CB6F}" type="datetimeFigureOut">
              <a:rPr lang="ru-RU" smtClean="0"/>
              <a:pPr/>
              <a:t>10.10.2014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B89D424-CE3B-4C2E-8652-E6307D251AB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0679D85A-3B9D-4C83-9592-9F55B126CB6F}" type="datetimeFigureOut">
              <a:rPr lang="ru-RU" smtClean="0"/>
              <a:pPr/>
              <a:t>10.10.2014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5B89D424-CE3B-4C2E-8652-E6307D251AB1}"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679D85A-3B9D-4C83-9592-9F55B126CB6F}" type="datetimeFigureOut">
              <a:rPr lang="ru-RU" smtClean="0"/>
              <a:pPr/>
              <a:t>10.10.2014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B89D424-CE3B-4C2E-8652-E6307D251AB1}"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audio" Target="file:///D:\&#1088;&#1072;&#1073;&#1086;&#1090;&#1072;\&#1088;&#1072;&#1073;&#1086;&#1090;&#1072;%20&#1089;%20&#1076;&#1086;&#1084;&#1087;&#1082;\&#1091;&#1088;&#1086;&#1082;%20&#1082;%209%20&#1084;&#1072;&#1103;\12338047_ansambl_pod_upravleniem_a.aleksanrova_-_svyashennaya_voyna.mp3" TargetMode="Externa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0.jpeg"/><Relationship Id="rId1" Type="http://schemas.openxmlformats.org/officeDocument/2006/relationships/slideLayout" Target="../slideLayouts/slideLayout5.xml"/><Relationship Id="rId6" Type="http://schemas.openxmlformats.org/officeDocument/2006/relationships/image" Target="../media/image22.jpeg"/><Relationship Id="rId5" Type="http://schemas.openxmlformats.org/officeDocument/2006/relationships/hyperlink" Target="http://images.google.com/imgres?imgurl=http://www.shipmodels.com.ua/images/models/vasiljev/11_b.jpg&amp;imgrefurl=http://www.shipmodels.com.ua/rus/about/friends/vasiljev/index.htm&amp;usg=__iEVvKqnwYHRGk6slLINTyGXyNnc=&amp;h=595&amp;w=842&amp;sz=83&amp;hl=ru&amp;start=98&amp;tbnid=nyRVd-omAVggLM:&amp;tbnh=102&amp;tbnw=145&amp;prev=/images?q=%D0%9A%D1%83%D1%80%D1%81%D0%BA%D0%B0%D1%8F+%D0%B4%D1%83%D0%B3%D0%B0&amp;ndsp=18&amp;hl=ru&amp;sa=N&amp;start=90" TargetMode="External"/><Relationship Id="rId4" Type="http://schemas.openxmlformats.org/officeDocument/2006/relationships/image" Target="../media/image21.jpeg"/></Relationships>
</file>

<file path=ppt/slides/_rels/slide12.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openxmlformats.org/officeDocument/2006/relationships/hyperlink" Target="http://art-apple.ru/displayimage.php?album=34&amp;pos=15" TargetMode="External"/><Relationship Id="rId3" Type="http://schemas.openxmlformats.org/officeDocument/2006/relationships/image" Target="../media/image28.jpeg"/><Relationship Id="rId7" Type="http://schemas.openxmlformats.org/officeDocument/2006/relationships/image" Target="../media/image30.jpeg"/><Relationship Id="rId2" Type="http://schemas.openxmlformats.org/officeDocument/2006/relationships/hyperlink" Target="http://art-apple.ru/displayimage.php?album=34&amp;pos=16" TargetMode="External"/><Relationship Id="rId1" Type="http://schemas.openxmlformats.org/officeDocument/2006/relationships/slideLayout" Target="../slideLayouts/slideLayout2.xml"/><Relationship Id="rId6" Type="http://schemas.openxmlformats.org/officeDocument/2006/relationships/hyperlink" Target="http://art-apple.ru/displayimage.php?album=34&amp;pos=12" TargetMode="External"/><Relationship Id="rId5" Type="http://schemas.openxmlformats.org/officeDocument/2006/relationships/image" Target="../media/image29.jpeg"/><Relationship Id="rId4" Type="http://schemas.openxmlformats.org/officeDocument/2006/relationships/hyperlink" Target="http://art-apple.ru/displayimage.php?album=34&amp;pos=14" TargetMode="External"/><Relationship Id="rId9" Type="http://schemas.openxmlformats.org/officeDocument/2006/relationships/image" Target="../media/image31.jpeg"/></Relationships>
</file>

<file path=ppt/slides/_rels/slide17.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hyperlink" Target="http://images.google.com/imgres?imgurl=http://img15.nnm.ru/5/a/6/d/4/05dfbbb743e62f4f65657607703.jpg&amp;imgrefurl=http://nnm.ru/blogs/krapich/centralnyy_muzey_velikoy_otechestvennoy_voyny_chast_2/&amp;usg=__YGmXBmC4Tiyp_7Lwtad8ZBuDDTo=&amp;h=2304&amp;w=3072&amp;sz=1695&amp;hl=ru&amp;start=16&amp;tbnid=6S4PjBLoIAjVQM:&amp;tbnh=113&amp;tbnw=150&amp;prev=/images?q=%D0%B8%D1%81%D1%82%D1%80%D0%B5%D0%B1%D0%B8%D1%82%D0%B5%D0%BB%D1%8C+%D0%9B%D0%90-5&amp;hl=ru" TargetMode="External"/><Relationship Id="rId2" Type="http://schemas.openxmlformats.org/officeDocument/2006/relationships/image" Target="../media/image34.jpeg"/><Relationship Id="rId1" Type="http://schemas.openxmlformats.org/officeDocument/2006/relationships/slideLayout" Target="../slideLayouts/slideLayout8.xml"/><Relationship Id="rId4" Type="http://schemas.openxmlformats.org/officeDocument/2006/relationships/image" Target="../media/image35.jpe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images.google.com/imgres?imgurl=http://img.ngs.ru/news/upload_files/32394/war_by_airforce_com.jpg&amp;imgrefurl=http://news.ngs.ru/more/32394.php&amp;usg=__Q9mYPOq3r2yEfdydsRmmopEfokU=&amp;h=440&amp;w=440&amp;sz=106&amp;hl=ru&amp;start=1&amp;tbnid=UxE1zAeee_YbtM:&amp;tbnh=127&amp;tbnw=127&amp;prev=/images?q=%D1%81%D0%BE%D0%B2%D0%B5%D1%82%D1%81%D0%BA%D0%B8%D0%B5+%D1%81%D0%B0%D0%BC%D0%BE%D0%BB%D0%B5%D1%82%D1%8B+%D0%B2%D1%82%D0%BE%D1%80%D0%BE%D0%B9+%D0%BC%D0%B8%D1%80%D0%BE%D0%B2%D0%BE%D0%B9&amp;hl=ru"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3600" dirty="0" smtClean="0"/>
              <a:t>…А, значит, нам нужна одна Победа-</a:t>
            </a:r>
            <a:br>
              <a:rPr lang="ru-RU" sz="3600" dirty="0" smtClean="0"/>
            </a:br>
            <a:r>
              <a:rPr lang="ru-RU" sz="3600" dirty="0" smtClean="0"/>
              <a:t>Одна на всех- мы за ценой не постоим!</a:t>
            </a:r>
            <a:endParaRPr lang="ru-RU" sz="3600" dirty="0"/>
          </a:p>
        </p:txBody>
      </p:sp>
      <p:sp>
        <p:nvSpPr>
          <p:cNvPr id="3" name="Подзаголовок 2"/>
          <p:cNvSpPr>
            <a:spLocks noGrp="1"/>
          </p:cNvSpPr>
          <p:nvPr>
            <p:ph type="subTitle" idx="1"/>
          </p:nvPr>
        </p:nvSpPr>
        <p:spPr>
          <a:xfrm>
            <a:off x="571472" y="3429000"/>
            <a:ext cx="7854696" cy="1752600"/>
          </a:xfrm>
        </p:spPr>
        <p:txBody>
          <a:bodyPr/>
          <a:lstStyle/>
          <a:p>
            <a:r>
              <a:rPr lang="ru-RU" dirty="0" smtClean="0"/>
              <a:t>Урок физики, посвященный 65- </a:t>
            </a:r>
            <a:r>
              <a:rPr lang="ru-RU" dirty="0" err="1" smtClean="0"/>
              <a:t>летию</a:t>
            </a:r>
            <a:r>
              <a:rPr lang="ru-RU" dirty="0" smtClean="0"/>
              <a:t> со дня Победы в Великой Отечественной войне.</a:t>
            </a:r>
            <a:endParaRPr lang="ru-RU" dirty="0"/>
          </a:p>
        </p:txBody>
      </p:sp>
      <p:pic>
        <p:nvPicPr>
          <p:cNvPr id="2050" name="Picture 2" descr="C:\Documents and Settings\Андрей\Мои документы\Мои рисунки\9UWMCA1Y0CMPCAPL8PS4CA5CAGS1CALTMZ11CAYD3BM7CABBRWTICA6V7FPYCA8SX9UXCAXWDEVDCAG282A4CA7CSGRUCA2JBFYOCATP87Y9CA2W030MCAYYFZ20CA2YLG1JCAKTS1BJCABMRKSMCAYCHSUD.jpg"/>
          <p:cNvPicPr>
            <a:picLocks noChangeAspect="1" noChangeArrowheads="1"/>
          </p:cNvPicPr>
          <p:nvPr/>
        </p:nvPicPr>
        <p:blipFill>
          <a:blip r:embed="rId3"/>
          <a:srcRect/>
          <a:stretch>
            <a:fillRect/>
          </a:stretch>
        </p:blipFill>
        <p:spPr bwMode="auto">
          <a:xfrm>
            <a:off x="3071802" y="4643446"/>
            <a:ext cx="3214710" cy="1625600"/>
          </a:xfrm>
          <a:prstGeom prst="rect">
            <a:avLst/>
          </a:prstGeom>
          <a:noFill/>
        </p:spPr>
      </p:pic>
      <p:pic>
        <p:nvPicPr>
          <p:cNvPr id="2051" name="Picture 3" descr="C:\Documents and Settings\Андрей\Мои документы\Мои рисунки\P0CWCABPW9Y4CAPKERYFCA0GGG3CCALDP7YKCASJGBRNCAMHLFPVCALHMBGDCATNVUH1CAIOU7Y1CAI7W2NTCA0ZZOUYCADNV1WUCAFY5ABLCAY7WP5GCAN50ZDTCAGJ05B8CA55F9U0CA2AP9YACAKI9O0A.jpg"/>
          <p:cNvPicPr>
            <a:picLocks noChangeAspect="1" noChangeArrowheads="1"/>
          </p:cNvPicPr>
          <p:nvPr/>
        </p:nvPicPr>
        <p:blipFill>
          <a:blip r:embed="rId4"/>
          <a:srcRect/>
          <a:stretch>
            <a:fillRect/>
          </a:stretch>
        </p:blipFill>
        <p:spPr bwMode="auto">
          <a:xfrm>
            <a:off x="1928794" y="4929198"/>
            <a:ext cx="1169987" cy="1169987"/>
          </a:xfrm>
          <a:prstGeom prst="rect">
            <a:avLst/>
          </a:prstGeom>
          <a:noFill/>
        </p:spPr>
      </p:pic>
      <p:pic>
        <p:nvPicPr>
          <p:cNvPr id="2052" name="Picture 4" descr="C:\Documents and Settings\Андрей\Мои документы\Мои рисунки\P0CWCABPW9Y4CAPKERYFCA0GGG3CCALDP7YKCASJGBRNCAMHLFPVCALHMBGDCATNVUH1CAIOU7Y1CAI7W2NTCA0ZZOUYCADNV1WUCAFY5ABLCAY7WP5GCAN50ZDTCAGJ05B8CA55F9U0CA2AP9YACAKI9O0A.jpg"/>
          <p:cNvPicPr>
            <a:picLocks noChangeAspect="1" noChangeArrowheads="1"/>
          </p:cNvPicPr>
          <p:nvPr/>
        </p:nvPicPr>
        <p:blipFill>
          <a:blip r:embed="rId4"/>
          <a:srcRect/>
          <a:stretch>
            <a:fillRect/>
          </a:stretch>
        </p:blipFill>
        <p:spPr bwMode="auto">
          <a:xfrm>
            <a:off x="6286512" y="4857760"/>
            <a:ext cx="1169987" cy="1169987"/>
          </a:xfrm>
          <a:prstGeom prst="rect">
            <a:avLst/>
          </a:prstGeom>
          <a:noFill/>
        </p:spPr>
      </p:pic>
      <p:pic>
        <p:nvPicPr>
          <p:cNvPr id="7" name="12338047_ansambl_pod_upravleniem_a.aleksanrova_-_svyashennaya_voyna.mp3">
            <a:hlinkClick r:id="" action="ppaction://media"/>
          </p:cNvPr>
          <p:cNvPicPr>
            <a:picLocks noRot="1" noChangeAspect="1"/>
          </p:cNvPicPr>
          <p:nvPr>
            <a:audioFile r:link="rId1"/>
          </p:nvPr>
        </p:nvPicPr>
        <p:blipFill>
          <a:blip r:embed="rId5"/>
          <a:stretch>
            <a:fillRect/>
          </a:stretch>
        </p:blipFill>
        <p:spPr>
          <a:xfrm>
            <a:off x="285720" y="6000768"/>
            <a:ext cx="304800" cy="304800"/>
          </a:xfrm>
          <a:prstGeom prst="rect">
            <a:avLst/>
          </a:prstGeom>
        </p:spPr>
      </p:pic>
      <p:pic>
        <p:nvPicPr>
          <p:cNvPr id="8" name="12338047_ansambl_pod_upravleniem_a.aleksanrova_-_svyashennaya_voyna.mp3">
            <a:hlinkClick r:id="" action="ppaction://media"/>
          </p:cNvPr>
          <p:cNvPicPr>
            <a:picLocks noRot="1" noChangeAspect="1"/>
          </p:cNvPicPr>
          <p:nvPr>
            <a:audioFile r:link="rId1"/>
          </p:nvPr>
        </p:nvPicPr>
        <p:blipFill>
          <a:blip r:embed="rId6"/>
          <a:stretch>
            <a:fillRect/>
          </a:stretch>
        </p:blipFill>
        <p:spPr>
          <a:xfrm>
            <a:off x="4419600" y="3276600"/>
            <a:ext cx="304800" cy="30480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7" presetClass="entr" presetSubtype="10" fill="hold" nodeType="clickEffect">
                                  <p:stCondLst>
                                    <p:cond delay="0"/>
                                  </p:stCondLst>
                                  <p:childTnLst>
                                    <p:set>
                                      <p:cBhvr>
                                        <p:cTn id="21" dur="1" fill="hold">
                                          <p:stCondLst>
                                            <p:cond delay="0"/>
                                          </p:stCondLst>
                                        </p:cTn>
                                        <p:tgtEl>
                                          <p:spTgt spid="2050"/>
                                        </p:tgtEl>
                                        <p:attrNameLst>
                                          <p:attrName>style.visibility</p:attrName>
                                        </p:attrNameLst>
                                      </p:cBhvr>
                                      <p:to>
                                        <p:strVal val="visible"/>
                                      </p:to>
                                    </p:set>
                                    <p:anim calcmode="lin" valueType="num">
                                      <p:cBhvr>
                                        <p:cTn id="22" dur="500" fill="hold"/>
                                        <p:tgtEl>
                                          <p:spTgt spid="2050"/>
                                        </p:tgtEl>
                                        <p:attrNameLst>
                                          <p:attrName>ppt_w</p:attrName>
                                        </p:attrNameLst>
                                      </p:cBhvr>
                                      <p:tavLst>
                                        <p:tav tm="0">
                                          <p:val>
                                            <p:fltVal val="0"/>
                                          </p:val>
                                        </p:tav>
                                        <p:tav tm="100000">
                                          <p:val>
                                            <p:strVal val="#ppt_w"/>
                                          </p:val>
                                        </p:tav>
                                      </p:tavLst>
                                    </p:anim>
                                    <p:anim calcmode="lin" valueType="num">
                                      <p:cBhvr>
                                        <p:cTn id="23" dur="500" fill="hold"/>
                                        <p:tgtEl>
                                          <p:spTgt spid="2050"/>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2051"/>
                                        </p:tgtEl>
                                        <p:attrNameLst>
                                          <p:attrName>style.visibility</p:attrName>
                                        </p:attrNameLst>
                                      </p:cBhvr>
                                      <p:to>
                                        <p:strVal val="visible"/>
                                      </p:to>
                                    </p:set>
                                    <p:animEffect transition="in" filter="checkerboard(across)">
                                      <p:cBhvr>
                                        <p:cTn id="28" dur="500"/>
                                        <p:tgtEl>
                                          <p:spTgt spid="2051"/>
                                        </p:tgtEl>
                                      </p:cBhvr>
                                    </p:animEffect>
                                  </p:childTnLst>
                                </p:cTn>
                              </p:par>
                              <p:par>
                                <p:cTn id="29" presetID="5" presetClass="entr" presetSubtype="10" fill="hold" nodeType="withEffect">
                                  <p:stCondLst>
                                    <p:cond delay="0"/>
                                  </p:stCondLst>
                                  <p:childTnLst>
                                    <p:set>
                                      <p:cBhvr>
                                        <p:cTn id="30" dur="1" fill="hold">
                                          <p:stCondLst>
                                            <p:cond delay="0"/>
                                          </p:stCondLst>
                                        </p:cTn>
                                        <p:tgtEl>
                                          <p:spTgt spid="2052"/>
                                        </p:tgtEl>
                                        <p:attrNameLst>
                                          <p:attrName>style.visibility</p:attrName>
                                        </p:attrNameLst>
                                      </p:cBhvr>
                                      <p:to>
                                        <p:strVal val="visible"/>
                                      </p:to>
                                    </p:set>
                                    <p:animEffect transition="in" filter="checkerboard(across)">
                                      <p:cBhvr>
                                        <p:cTn id="31" dur="500"/>
                                        <p:tgtEl>
                                          <p:spTgt spid="2052"/>
                                        </p:tgtEl>
                                      </p:cBhvr>
                                    </p:animEffect>
                                  </p:childTnLst>
                                </p:cTn>
                              </p:par>
                            </p:childTnLst>
                          </p:cTn>
                        </p:par>
                        <p:par>
                          <p:cTn id="32" fill="hold">
                            <p:stCondLst>
                              <p:cond delay="500"/>
                            </p:stCondLst>
                            <p:childTnLst>
                              <p:par>
                                <p:cTn id="33" presetID="1" presetClass="mediacall" presetSubtype="0" fill="hold" nodeType="afterEffect">
                                  <p:stCondLst>
                                    <p:cond delay="0"/>
                                  </p:stCondLst>
                                  <p:childTnLst>
                                    <p:cmd type="call" cmd="playFrom(0.0)">
                                      <p:cBhvr>
                                        <p:cTn id="34" dur="157184" fill="hold"/>
                                        <p:tgtEl>
                                          <p:spTgt spid="7"/>
                                        </p:tgtEl>
                                      </p:cBhvr>
                                    </p:cmd>
                                  </p:childTnLst>
                                </p:cTn>
                              </p:par>
                            </p:childTnLst>
                          </p:cTn>
                        </p:par>
                        <p:par>
                          <p:cTn id="35" fill="hold">
                            <p:stCondLst>
                              <p:cond delay="157684"/>
                            </p:stCondLst>
                            <p:childTnLst>
                              <p:par>
                                <p:cTn id="36" presetID="1" presetClass="mediacall" presetSubtype="0" fill="hold" nodeType="afterEffect">
                                  <p:stCondLst>
                                    <p:cond delay="0"/>
                                  </p:stCondLst>
                                  <p:childTnLst>
                                    <p:cmd type="call" cmd="playFrom(0.0)">
                                      <p:cBhvr>
                                        <p:cTn id="37" dur="157184"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38"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audio>
              <p:cMediaNode>
                <p:cTn id="39"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4294967295"/>
          </p:nvPr>
        </p:nvSpPr>
        <p:spPr>
          <a:xfrm>
            <a:off x="285720" y="1000108"/>
            <a:ext cx="8715404" cy="4143404"/>
          </a:xfrm>
        </p:spPr>
        <p:txBody>
          <a:bodyPr>
            <a:normAutofit fontScale="85000" lnSpcReduction="10000"/>
          </a:bodyPr>
          <a:lstStyle/>
          <a:p>
            <a:r>
              <a:rPr lang="ru-RU" sz="2400" dirty="0" smtClean="0"/>
              <a:t>В начале 1943 года военным специалистом И.А. Ларионовым была изобретена авиационная бомба кумулятивно-концентрированного (остронаправленного) действия, теория которого вскоре была разработана выдающимся механиком академиком М.А. Лаврентьевым (бывшим председателем Сибирского отделения АН СССР). Эта бомба предназначалась для борьбы с танками, поскольку под громадным давлением, возникающим в ней при взрыве, металлические частицы со скоростью порядка 10 км/с узкой струей пронизывали танковую броню подобно тому, как сильная струя воды проникает в мягкую глину. Впервые бомбы остронаправленного действия были успешно применены в битве на Курской дуге, завоевав всеобщее признание. Вскоре ими оснастили воздушные армии Юго-Западного, Степного, Воронежского и Брянского фронтов, а их создатели - И.А. Ларионов и М.А. Лаврентьев - были удостоены Государственной премии СССР. </a:t>
            </a:r>
          </a:p>
          <a:p>
            <a:endParaRPr lang="ru-RU" dirty="0"/>
          </a:p>
        </p:txBody>
      </p:sp>
      <p:pic>
        <p:nvPicPr>
          <p:cNvPr id="21506" name="Picture 2" descr="C:\Documents and Settings\Андрей\Мои документы\Мои рисунки\ADI8CABT5PTXCAW6IAC5CAI1RCHTCAWUYU7MCAE8OLHOCARRFB7BCAJI3RVTCA10TS90CA4XFV9OCAB5AS34CAHVU4WJCA1QKXUVCA5IGG2XCAN5SAT1CA7Z6THQCAHCVBI1CAKYERE3CA0FHTABCAN7U87M.jpg"/>
          <p:cNvPicPr>
            <a:picLocks noChangeAspect="1" noChangeArrowheads="1"/>
          </p:cNvPicPr>
          <p:nvPr/>
        </p:nvPicPr>
        <p:blipFill>
          <a:blip r:embed="rId2"/>
          <a:srcRect/>
          <a:stretch>
            <a:fillRect/>
          </a:stretch>
        </p:blipFill>
        <p:spPr bwMode="auto">
          <a:xfrm>
            <a:off x="2571736" y="5357826"/>
            <a:ext cx="3714776" cy="1143008"/>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p:txBody>
          <a:bodyPr/>
          <a:lstStyle/>
          <a:p>
            <a:pPr algn="ctr"/>
            <a:r>
              <a:rPr lang="ru-RU" b="1" dirty="0" smtClean="0"/>
              <a:t>Битва на Курской дуге</a:t>
            </a:r>
            <a:endParaRPr lang="ru-RU" dirty="0"/>
          </a:p>
        </p:txBody>
      </p:sp>
      <p:sp>
        <p:nvSpPr>
          <p:cNvPr id="9" name="Текст 8"/>
          <p:cNvSpPr>
            <a:spLocks noGrp="1"/>
          </p:cNvSpPr>
          <p:nvPr>
            <p:ph type="body" idx="1"/>
          </p:nvPr>
        </p:nvSpPr>
        <p:spPr>
          <a:xfrm>
            <a:off x="2571736" y="1857364"/>
            <a:ext cx="4040188" cy="659352"/>
          </a:xfrm>
        </p:spPr>
        <p:txBody>
          <a:bodyPr/>
          <a:lstStyle/>
          <a:p>
            <a:r>
              <a:rPr lang="ru-RU" b="0" u="sng" dirty="0" smtClean="0">
                <a:solidFill>
                  <a:schemeClr val="tx1"/>
                </a:solidFill>
                <a:latin typeface="Times New Roman" pitchFamily="18" charset="0"/>
                <a:cs typeface="Times New Roman" pitchFamily="18" charset="0"/>
              </a:rPr>
              <a:t>05.07.1943-23.08.1943.</a:t>
            </a:r>
            <a:endParaRPr lang="ru-RU" b="0" u="sng" dirty="0">
              <a:solidFill>
                <a:schemeClr val="tx1"/>
              </a:solidFill>
              <a:latin typeface="Times New Roman" pitchFamily="18" charset="0"/>
              <a:cs typeface="Times New Roman" pitchFamily="18" charset="0"/>
            </a:endParaRPr>
          </a:p>
        </p:txBody>
      </p:sp>
      <p:pic>
        <p:nvPicPr>
          <p:cNvPr id="14" name="Содержимое 13" descr="56B3CAY3NKH7CANVGUSICAQQ3M63CAKXAKH6CA0SO1RZCACQJWHECAIRES8ACAZ61G3ZCA3OWKY0CAING188CA4GITRPCA67SDNKCA1S1LZ7CAJMMGWQCAQ1V2GMCA5902XYCA5197JUCA6M39Z7CA57SMNS.jpg"/>
          <p:cNvPicPr>
            <a:picLocks noGrp="1" noChangeAspect="1"/>
          </p:cNvPicPr>
          <p:nvPr>
            <p:ph sz="quarter" idx="2"/>
          </p:nvPr>
        </p:nvPicPr>
        <p:blipFill>
          <a:blip r:embed="rId2"/>
          <a:stretch>
            <a:fillRect/>
          </a:stretch>
        </p:blipFill>
        <p:spPr>
          <a:xfrm>
            <a:off x="428596" y="2571744"/>
            <a:ext cx="3357586" cy="1785950"/>
          </a:xfrm>
        </p:spPr>
      </p:pic>
      <p:pic>
        <p:nvPicPr>
          <p:cNvPr id="15" name="Содержимое 14" descr="QIH3CAEN2B1ZCAOANWJYCAU3V2JBCA8RV7SRCAHAO0I4CAI5U4FYCAR6GC2HCAAIFY1ZCA8FJGMZCAIBQX1LCAGWL1DKCAD0TOSECA7W35BOCAOB4Y8NCAIWTR02CAGQQHOICA6QG428CAMNG1KCCANZJK6S.jpg"/>
          <p:cNvPicPr>
            <a:picLocks noGrp="1" noChangeAspect="1"/>
          </p:cNvPicPr>
          <p:nvPr>
            <p:ph sz="quarter" idx="4"/>
          </p:nvPr>
        </p:nvPicPr>
        <p:blipFill>
          <a:blip r:embed="rId3"/>
          <a:stretch>
            <a:fillRect/>
          </a:stretch>
        </p:blipFill>
        <p:spPr>
          <a:xfrm>
            <a:off x="4714876" y="2571744"/>
            <a:ext cx="3214710" cy="1714512"/>
          </a:xfrm>
        </p:spPr>
      </p:pic>
      <p:pic>
        <p:nvPicPr>
          <p:cNvPr id="20482" name="Picture 2" descr="C:\Documents and Settings\Андрей\Мои документы\Мои рисунки\Z7RDCAUWSX1QCAGKSHNWCAW43YR2CAMSMD6YCAB1ATMTCAU3U3K4CAC489ALCAH9L1TDCA3X0HL2CAR2ARATCAQTVMSJCA8C0GFCCAE23UDACAEKF22QCA52F4JKCA45MQ13CATD00HWCASTC2C6CA367H8S.jpg"/>
          <p:cNvPicPr>
            <a:picLocks noChangeAspect="1" noChangeArrowheads="1"/>
          </p:cNvPicPr>
          <p:nvPr/>
        </p:nvPicPr>
        <p:blipFill>
          <a:blip r:embed="rId4"/>
          <a:srcRect/>
          <a:stretch>
            <a:fillRect/>
          </a:stretch>
        </p:blipFill>
        <p:spPr bwMode="auto">
          <a:xfrm>
            <a:off x="428596" y="4714884"/>
            <a:ext cx="3286148" cy="1571636"/>
          </a:xfrm>
          <a:prstGeom prst="rect">
            <a:avLst/>
          </a:prstGeom>
          <a:noFill/>
        </p:spPr>
      </p:pic>
      <p:pic>
        <p:nvPicPr>
          <p:cNvPr id="20484" name="Picture 4" descr="http://t1.gstatic.com/images?q=tbn:nyRVd-omAVggLM%3Ahttp://www.shipmodels.com.ua/images/models/vasiljev/11_b.jpg">
            <a:hlinkClick r:id="rId5"/>
          </p:cNvPr>
          <p:cNvPicPr>
            <a:picLocks noChangeAspect="1" noChangeArrowheads="1"/>
          </p:cNvPicPr>
          <p:nvPr/>
        </p:nvPicPr>
        <p:blipFill>
          <a:blip r:embed="rId6"/>
          <a:srcRect/>
          <a:stretch>
            <a:fillRect/>
          </a:stretch>
        </p:blipFill>
        <p:spPr bwMode="auto">
          <a:xfrm>
            <a:off x="4714876" y="4857760"/>
            <a:ext cx="3214710" cy="142876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4000" u="sng" dirty="0" smtClean="0"/>
              <a:t>Защита кораблей от мин магнитного действия.</a:t>
            </a:r>
            <a:endParaRPr lang="ru-RU" sz="4000" u="sng" dirty="0"/>
          </a:p>
        </p:txBody>
      </p:sp>
      <p:sp>
        <p:nvSpPr>
          <p:cNvPr id="3" name="Содержимое 2"/>
          <p:cNvSpPr>
            <a:spLocks noGrp="1"/>
          </p:cNvSpPr>
          <p:nvPr>
            <p:ph sz="half" idx="1"/>
          </p:nvPr>
        </p:nvSpPr>
        <p:spPr>
          <a:xfrm>
            <a:off x="457200" y="2214553"/>
            <a:ext cx="4471990" cy="4140371"/>
          </a:xfrm>
        </p:spPr>
        <p:txBody>
          <a:bodyPr>
            <a:normAutofit lnSpcReduction="10000"/>
          </a:bodyPr>
          <a:lstStyle/>
          <a:p>
            <a:pPr lvl="0">
              <a:buNone/>
            </a:pPr>
            <a:r>
              <a:rPr lang="ru-RU" sz="1400" dirty="0" smtClean="0"/>
              <a:t>      </a:t>
            </a:r>
            <a:r>
              <a:rPr lang="ru-RU" sz="1600" dirty="0" smtClean="0"/>
              <a:t>Размагничивание кораблей явилось одной из многих важных задач оборонного значения. Противник уже в первые дни войны создал серьезную минную угрозу у выходов из наших военно-морских баз и на основных морских путях. Уже 24 июня 1941 года в устье Финского залива на минах магнитного действия подорвались эсминец "Гневный" и крейсер "Максим Горький". Перед физиками была поставлена задача - создать эффективный метод защиты кораблей от этих мин. Ее решение было возложено на Ленинградский физико-технический институт, а возглавил работы А.П. Александров.</a:t>
            </a:r>
          </a:p>
          <a:p>
            <a:pPr lvl="0">
              <a:buNone/>
            </a:pPr>
            <a:r>
              <a:rPr lang="ru-RU" sz="1600" dirty="0" smtClean="0"/>
              <a:t>  </a:t>
            </a:r>
          </a:p>
          <a:p>
            <a:endParaRPr lang="ru-RU" sz="1400" dirty="0"/>
          </a:p>
        </p:txBody>
      </p:sp>
      <p:pic>
        <p:nvPicPr>
          <p:cNvPr id="5" name="Содержимое 4" descr="295px-Gnevnyy1918Sevastopol.jpg"/>
          <p:cNvPicPr>
            <a:picLocks noGrp="1" noChangeAspect="1"/>
          </p:cNvPicPr>
          <p:nvPr>
            <p:ph sz="half" idx="2"/>
          </p:nvPr>
        </p:nvPicPr>
        <p:blipFill>
          <a:blip r:embed="rId2"/>
          <a:stretch>
            <a:fillRect/>
          </a:stretch>
        </p:blipFill>
        <p:spPr>
          <a:xfrm>
            <a:off x="5214942" y="2000240"/>
            <a:ext cx="3000396" cy="1285884"/>
          </a:xfrm>
        </p:spPr>
      </p:pic>
      <p:sp>
        <p:nvSpPr>
          <p:cNvPr id="6" name="Прямоугольник 5"/>
          <p:cNvSpPr/>
          <p:nvPr/>
        </p:nvSpPr>
        <p:spPr>
          <a:xfrm>
            <a:off x="5286380" y="3429000"/>
            <a:ext cx="1816075" cy="307777"/>
          </a:xfrm>
          <a:prstGeom prst="rect">
            <a:avLst/>
          </a:prstGeom>
        </p:spPr>
        <p:txBody>
          <a:bodyPr wrap="none">
            <a:spAutoFit/>
          </a:bodyPr>
          <a:lstStyle/>
          <a:p>
            <a:r>
              <a:rPr lang="ru-RU" sz="1400" dirty="0" smtClean="0"/>
              <a:t>эсминец "Гневный" </a:t>
            </a:r>
            <a:endParaRPr lang="ru-RU" sz="1400" dirty="0"/>
          </a:p>
        </p:txBody>
      </p:sp>
      <p:pic>
        <p:nvPicPr>
          <p:cNvPr id="1026" name="Picture 2" descr="Крейсер «Максим Горький»"/>
          <p:cNvPicPr>
            <a:picLocks noChangeAspect="1" noChangeArrowheads="1"/>
          </p:cNvPicPr>
          <p:nvPr/>
        </p:nvPicPr>
        <p:blipFill>
          <a:blip r:embed="rId3"/>
          <a:srcRect/>
          <a:stretch>
            <a:fillRect/>
          </a:stretch>
        </p:blipFill>
        <p:spPr bwMode="auto">
          <a:xfrm>
            <a:off x="5286380" y="4000504"/>
            <a:ext cx="2609850" cy="1524001"/>
          </a:xfrm>
          <a:prstGeom prst="rect">
            <a:avLst/>
          </a:prstGeom>
          <a:noFill/>
        </p:spPr>
      </p:pic>
      <p:sp>
        <p:nvSpPr>
          <p:cNvPr id="9" name="Прямоугольник 8"/>
          <p:cNvSpPr/>
          <p:nvPr/>
        </p:nvSpPr>
        <p:spPr>
          <a:xfrm>
            <a:off x="5214942" y="5715016"/>
            <a:ext cx="2427331" cy="307777"/>
          </a:xfrm>
          <a:prstGeom prst="rect">
            <a:avLst/>
          </a:prstGeom>
        </p:spPr>
        <p:txBody>
          <a:bodyPr wrap="none">
            <a:spAutoFit/>
          </a:bodyPr>
          <a:lstStyle/>
          <a:p>
            <a:r>
              <a:rPr lang="ru-RU" sz="1400" dirty="0" smtClean="0"/>
              <a:t>крейсер "Максим Горький" </a:t>
            </a:r>
            <a:endParaRPr lang="ru-RU"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9" presetClass="entr" presetSubtype="0" accel="10000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026"/>
                                        </p:tgtEl>
                                        <p:attrNameLst>
                                          <p:attrName>style.visibility</p:attrName>
                                        </p:attrNameLst>
                                      </p:cBhvr>
                                      <p:to>
                                        <p:strVal val="visible"/>
                                      </p:to>
                                    </p:set>
                                    <p:anim calcmode="lin" valueType="num">
                                      <p:cBhvr additive="base">
                                        <p:cTn id="26" dur="500" fill="hold"/>
                                        <p:tgtEl>
                                          <p:spTgt spid="1026"/>
                                        </p:tgtEl>
                                        <p:attrNameLst>
                                          <p:attrName>ppt_x</p:attrName>
                                        </p:attrNameLst>
                                      </p:cBhvr>
                                      <p:tavLst>
                                        <p:tav tm="0">
                                          <p:val>
                                            <p:strVal val="#ppt_x"/>
                                          </p:val>
                                        </p:tav>
                                        <p:tav tm="100000">
                                          <p:val>
                                            <p:strVal val="#ppt_x"/>
                                          </p:val>
                                        </p:tav>
                                      </p:tavLst>
                                    </p:anim>
                                    <p:anim calcmode="lin" valueType="num">
                                      <p:cBhvr additive="base">
                                        <p:cTn id="27"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9" presetClass="entr" presetSubtype="0" accel="10000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33"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34"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35"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Effect transition="in" filter="checkerboard(across)">
                                      <p:cBhvr>
                                        <p:cTn id="40" dur="500"/>
                                        <p:tgtEl>
                                          <p:spTgt spid="3">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animEffect transition="in" filter="checkerboard(across)">
                                      <p:cBhvr>
                                        <p:cTn id="4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14942" y="928670"/>
            <a:ext cx="3643338" cy="3293209"/>
          </a:xfrm>
          <a:prstGeom prst="rect">
            <a:avLst/>
          </a:prstGeom>
        </p:spPr>
        <p:txBody>
          <a:bodyPr wrap="square">
            <a:spAutoFit/>
          </a:bodyPr>
          <a:lstStyle/>
          <a:p>
            <a:pPr lvl="0"/>
            <a:r>
              <a:rPr lang="ru-RU" sz="1600" dirty="0" smtClean="0"/>
              <a:t>Напряженными творческими поисками в годы Великой Отечественной войны были заняты также ученые и конструкторы-артиллеристы. В начале 1942 года вооружение нашей армии пополнилось новым мощным орудием - 76-миллиметровой пушкой, ставшей самой массовой пушкой Великой Отечественной войны и признанной одной из самых гениальных конструкций в истории ствольной артиллерии. </a:t>
            </a:r>
            <a:endParaRPr lang="ru-RU" sz="1600" dirty="0"/>
          </a:p>
        </p:txBody>
      </p:sp>
      <p:pic>
        <p:nvPicPr>
          <p:cNvPr id="24578" name="Picture 2" descr="http://img15.nnm.ru/9/7/0/4/2/872e5e51062a2c183d4771092fb.jpg"/>
          <p:cNvPicPr>
            <a:picLocks noChangeAspect="1" noChangeArrowheads="1"/>
          </p:cNvPicPr>
          <p:nvPr/>
        </p:nvPicPr>
        <p:blipFill>
          <a:blip r:embed="rId2"/>
          <a:srcRect/>
          <a:stretch>
            <a:fillRect/>
          </a:stretch>
        </p:blipFill>
        <p:spPr bwMode="auto">
          <a:xfrm>
            <a:off x="285720" y="1000108"/>
            <a:ext cx="4929222" cy="3071834"/>
          </a:xfrm>
          <a:prstGeom prst="rect">
            <a:avLst/>
          </a:prstGeom>
          <a:noFill/>
        </p:spPr>
      </p:pic>
      <p:sp>
        <p:nvSpPr>
          <p:cNvPr id="4" name="Прямоугольник 3"/>
          <p:cNvSpPr/>
          <p:nvPr/>
        </p:nvSpPr>
        <p:spPr>
          <a:xfrm>
            <a:off x="357158" y="4286256"/>
            <a:ext cx="8286808" cy="2062103"/>
          </a:xfrm>
          <a:prstGeom prst="rect">
            <a:avLst/>
          </a:prstGeom>
        </p:spPr>
        <p:txBody>
          <a:bodyPr wrap="square">
            <a:spAutoFit/>
          </a:bodyPr>
          <a:lstStyle/>
          <a:p>
            <a:r>
              <a:rPr lang="ru-RU" sz="1600" dirty="0" smtClean="0"/>
              <a:t>Грозным оружием военного периода явился созданный советскими учеными и конструкторами гвардейский миномет БМ-13, широко известный под названием "Катюша". </a:t>
            </a:r>
            <a:r>
              <a:rPr lang="ru-RU" sz="1600" u="sng" dirty="0" smtClean="0"/>
              <a:t>Ни в одной из армий капиталистических государств в то время не было реактивных снарядов и пусковых установок, подобных "Катюшам".</a:t>
            </a:r>
          </a:p>
          <a:p>
            <a:pPr lvl="0"/>
            <a:r>
              <a:rPr lang="ru-RU" sz="1600" dirty="0" smtClean="0"/>
              <a:t>Снаряд этого орудия представлял собой пороховой реактивный двигатель, масса снаряда составляла 42,5 кг, длина его 1,5 м, дальность полета около 8 км. Полк таких реактивных установок за 8-10 секунд обрушивал на врага 384 снаряда, уничтожая живую силу и технику на площади свыше 100 гектаров.</a:t>
            </a:r>
            <a:endParaRPr lang="ru-RU"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idx="2"/>
          </p:nvPr>
        </p:nvSpPr>
        <p:spPr>
          <a:xfrm>
            <a:off x="685800" y="1676400"/>
            <a:ext cx="3814762" cy="3109922"/>
          </a:xfrm>
        </p:spPr>
        <p:txBody>
          <a:bodyPr/>
          <a:lstStyle/>
          <a:p>
            <a:endParaRPr lang="ru-RU" dirty="0" smtClean="0"/>
          </a:p>
          <a:p>
            <a:endParaRPr lang="ru-RU" dirty="0"/>
          </a:p>
        </p:txBody>
      </p:sp>
      <p:sp>
        <p:nvSpPr>
          <p:cNvPr id="6" name="Прямоугольник 5"/>
          <p:cNvSpPr/>
          <p:nvPr/>
        </p:nvSpPr>
        <p:spPr>
          <a:xfrm>
            <a:off x="5643570" y="4429132"/>
            <a:ext cx="875881" cy="369332"/>
          </a:xfrm>
          <a:prstGeom prst="rect">
            <a:avLst/>
          </a:prstGeom>
        </p:spPr>
        <p:txBody>
          <a:bodyPr wrap="none">
            <a:spAutoFit/>
          </a:bodyPr>
          <a:lstStyle/>
          <a:p>
            <a:r>
              <a:rPr lang="ru-RU" dirty="0" smtClean="0"/>
              <a:t>РБМ-1 </a:t>
            </a:r>
            <a:endParaRPr lang="ru-RU" dirty="0"/>
          </a:p>
        </p:txBody>
      </p:sp>
      <p:pic>
        <p:nvPicPr>
          <p:cNvPr id="25602" name="Picture 2" descr="Радиостанция 'РБМ' (Фото Виталия Брусникина)"/>
          <p:cNvPicPr>
            <a:picLocks noGrp="1" noChangeAspect="1" noChangeArrowheads="1"/>
          </p:cNvPicPr>
          <p:nvPr>
            <p:ph sz="half" idx="1"/>
          </p:nvPr>
        </p:nvPicPr>
        <p:blipFill>
          <a:blip r:embed="rId2"/>
          <a:srcRect/>
          <a:stretch>
            <a:fillRect/>
          </a:stretch>
        </p:blipFill>
        <p:spPr bwMode="auto">
          <a:xfrm>
            <a:off x="5000628" y="2357430"/>
            <a:ext cx="3352797" cy="2081932"/>
          </a:xfrm>
          <a:prstGeom prst="rect">
            <a:avLst/>
          </a:prstGeom>
          <a:noFill/>
        </p:spPr>
      </p:pic>
      <p:sp>
        <p:nvSpPr>
          <p:cNvPr id="8" name="Прямоугольник 7"/>
          <p:cNvSpPr/>
          <p:nvPr/>
        </p:nvSpPr>
        <p:spPr>
          <a:xfrm>
            <a:off x="214282" y="4857760"/>
            <a:ext cx="8215370" cy="1569660"/>
          </a:xfrm>
          <a:prstGeom prst="rect">
            <a:avLst/>
          </a:prstGeom>
        </p:spPr>
        <p:txBody>
          <a:bodyPr wrap="square">
            <a:spAutoFit/>
          </a:bodyPr>
          <a:lstStyle/>
          <a:p>
            <a:r>
              <a:rPr lang="ru-RU" sz="1600" i="1" dirty="0" smtClean="0"/>
              <a:t>Радиостанция </a:t>
            </a:r>
            <a:r>
              <a:rPr lang="ru-RU" sz="1600" b="1" i="1" dirty="0" smtClean="0"/>
              <a:t>РБМ</a:t>
            </a:r>
            <a:r>
              <a:rPr lang="ru-RU" sz="1600" i="1" dirty="0" smtClean="0"/>
              <a:t> - переносная, коротковолновая, предназначенная для двухсторонней радиосвязи симплексом. Конструкция радиостанции позволяет вести связь с пункта, удаленного от радиостанции до </a:t>
            </a:r>
            <a:r>
              <a:rPr lang="ru-RU" sz="1600" b="1" i="1" dirty="0" smtClean="0"/>
              <a:t>2</a:t>
            </a:r>
            <a:r>
              <a:rPr lang="ru-RU" sz="1600" i="1" dirty="0" smtClean="0"/>
              <a:t> км и соединенного с ней двухпроводной кабельной линией, а также использовать ее в качестве телефонного аппарата. Радиостанцию </a:t>
            </a:r>
            <a:r>
              <a:rPr lang="ru-RU" sz="1600" b="1" i="1" dirty="0" smtClean="0"/>
              <a:t>РБМ</a:t>
            </a:r>
            <a:r>
              <a:rPr lang="ru-RU" sz="1600" i="1" dirty="0" smtClean="0"/>
              <a:t> по праву можно считать ветераном Великой Отечественной войны. </a:t>
            </a:r>
            <a:endParaRPr lang="ru-RU" sz="1600" i="1" dirty="0"/>
          </a:p>
        </p:txBody>
      </p:sp>
      <p:sp>
        <p:nvSpPr>
          <p:cNvPr id="9" name="Прямоугольник 8"/>
          <p:cNvSpPr/>
          <p:nvPr/>
        </p:nvSpPr>
        <p:spPr>
          <a:xfrm>
            <a:off x="285720" y="1714488"/>
            <a:ext cx="4572000" cy="3139321"/>
          </a:xfrm>
          <a:prstGeom prst="rect">
            <a:avLst/>
          </a:prstGeom>
        </p:spPr>
        <p:txBody>
          <a:bodyPr wrap="square">
            <a:spAutoFit/>
          </a:bodyPr>
          <a:lstStyle/>
          <a:p>
            <a:pPr lvl="0"/>
            <a:r>
              <a:rPr lang="ru-RU" dirty="0" smtClean="0"/>
              <a:t>Он состоял из нескольких термоэлементов, крепившихся к дну солдатского котелка. В котелок наливалась вода, и он ставился на костер. Вода определяла температуру одних спаев, а температуру других "задавало" пламя костра, нагревающее дно котелка. Перепада температур в таком случае в 250-300 градусов хватало для надежного обеспечения питания переносной радиоаппаратуры партизан. </a:t>
            </a:r>
            <a:endParaRPr lang="ru-RU" dirty="0"/>
          </a:p>
        </p:txBody>
      </p:sp>
      <p:sp>
        <p:nvSpPr>
          <p:cNvPr id="10" name="Прямоугольник 9"/>
          <p:cNvSpPr/>
          <p:nvPr/>
        </p:nvSpPr>
        <p:spPr>
          <a:xfrm>
            <a:off x="285720" y="857232"/>
            <a:ext cx="8143932" cy="923330"/>
          </a:xfrm>
          <a:prstGeom prst="rect">
            <a:avLst/>
          </a:prstGeom>
        </p:spPr>
        <p:txBody>
          <a:bodyPr wrap="square">
            <a:spAutoFit/>
          </a:bodyPr>
          <a:lstStyle/>
          <a:p>
            <a:r>
              <a:rPr lang="ru-RU" u="sng" dirty="0" smtClean="0"/>
              <a:t>Специально для партизанских отрядов им был разработан термоэлектрогенератор, служивший источником питания для радиоприемников и передатчиков.</a:t>
            </a:r>
            <a:endParaRPr lang="ru-RU" u="sng"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u="sng" dirty="0" smtClean="0"/>
              <a:t>Дорога Жизни.</a:t>
            </a:r>
            <a:endParaRPr lang="ru-RU" u="sng" dirty="0"/>
          </a:p>
        </p:txBody>
      </p:sp>
      <p:sp>
        <p:nvSpPr>
          <p:cNvPr id="3" name="Содержимое 2"/>
          <p:cNvSpPr>
            <a:spLocks noGrp="1"/>
          </p:cNvSpPr>
          <p:nvPr>
            <p:ph sz="half" idx="1"/>
          </p:nvPr>
        </p:nvSpPr>
        <p:spPr>
          <a:xfrm>
            <a:off x="357158" y="1920085"/>
            <a:ext cx="4714908" cy="2294733"/>
          </a:xfrm>
        </p:spPr>
        <p:txBody>
          <a:bodyPr>
            <a:normAutofit fontScale="92500" lnSpcReduction="10000"/>
          </a:bodyPr>
          <a:lstStyle/>
          <a:p>
            <a:pPr lvl="0">
              <a:buNone/>
            </a:pPr>
            <a:r>
              <a:rPr lang="ru-RU" sz="2100" dirty="0" smtClean="0"/>
              <a:t>     Физико-технический институт АН СССР по заданию Ленинградского правительства участвовал в важнейшей операции начала Великой Отечественной войны - прокладке Дороги Жизни по льду Ладожского озера из Ленинграда, сжатого кольцом блокады, на "Большую землю". </a:t>
            </a:r>
          </a:p>
          <a:p>
            <a:endParaRPr lang="ru-RU" dirty="0"/>
          </a:p>
        </p:txBody>
      </p:sp>
      <p:pic>
        <p:nvPicPr>
          <p:cNvPr id="26628" name="Picture 4" descr="http://victory.mil.ru/lib/reel/01/042.jpg"/>
          <p:cNvPicPr>
            <a:picLocks noGrp="1" noChangeAspect="1" noChangeArrowheads="1"/>
          </p:cNvPicPr>
          <p:nvPr>
            <p:ph sz="half" idx="2"/>
          </p:nvPr>
        </p:nvPicPr>
        <p:blipFill>
          <a:blip r:embed="rId2"/>
          <a:srcRect/>
          <a:stretch>
            <a:fillRect/>
          </a:stretch>
        </p:blipFill>
        <p:spPr bwMode="auto">
          <a:xfrm>
            <a:off x="5449447" y="2000250"/>
            <a:ext cx="2980205" cy="2071692"/>
          </a:xfrm>
          <a:prstGeom prst="rect">
            <a:avLst/>
          </a:prstGeom>
          <a:noFill/>
        </p:spPr>
      </p:pic>
      <p:sp>
        <p:nvSpPr>
          <p:cNvPr id="10" name="Прямоугольник 9"/>
          <p:cNvSpPr/>
          <p:nvPr/>
        </p:nvSpPr>
        <p:spPr>
          <a:xfrm>
            <a:off x="714348" y="4143380"/>
            <a:ext cx="7572428" cy="2031325"/>
          </a:xfrm>
          <a:prstGeom prst="rect">
            <a:avLst/>
          </a:prstGeom>
        </p:spPr>
        <p:txBody>
          <a:bodyPr wrap="square">
            <a:spAutoFit/>
          </a:bodyPr>
          <a:lstStyle/>
          <a:p>
            <a:r>
              <a:rPr lang="ru-RU" dirty="0" smtClean="0"/>
              <a:t>Группа ученых, возглавляемая членом-корреспондентом АН СССР П.П. </a:t>
            </a:r>
            <a:r>
              <a:rPr lang="ru-RU" dirty="0" err="1" smtClean="0"/>
              <a:t>Кобеко</a:t>
            </a:r>
            <a:r>
              <a:rPr lang="ru-RU" dirty="0" smtClean="0"/>
              <a:t>, изучила механические свойства ледового покрова (его прочность, хрупкость, грузоподъемность, условия пролома) и на основе этого разработала правила движения автоколонн по льду. Благодаря строгому выполнению этих правил, дорога действовала без аварий, не было случая разрушения льда из-за деформации или резонанса при движении транспорта.</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3428992" y="1285860"/>
            <a:ext cx="5114932" cy="3286148"/>
          </a:xfrm>
        </p:spPr>
        <p:txBody>
          <a:bodyPr>
            <a:normAutofit fontScale="77500" lnSpcReduction="20000"/>
          </a:bodyPr>
          <a:lstStyle/>
          <a:p>
            <a:pPr lvl="0">
              <a:buNone/>
            </a:pPr>
            <a:r>
              <a:rPr lang="ru-RU" dirty="0" smtClean="0"/>
              <a:t>    В 1942-1943 годах под руководством профессора И.И. Китайгородского была решена сложнейшая научно-техническая задача - разработан рецепт получения бронестекла, прочность которого в 25 раз превосходила прочность обычного стекла. На его основе удалось создать прозрачную пуленепробиваемую броню для кабин самолетов. Наши летчики получили возможность более безопасного обзора пространства во время боя.</a:t>
            </a:r>
          </a:p>
          <a:p>
            <a:endParaRPr lang="ru-RU" dirty="0"/>
          </a:p>
        </p:txBody>
      </p:sp>
      <p:pic>
        <p:nvPicPr>
          <p:cNvPr id="27650" name="Picture 2" descr="http://art-apple.ru/albums/worldwar/thumb_vtmir_kart13.jpg">
            <a:hlinkClick r:id="rId2"/>
          </p:cNvPr>
          <p:cNvPicPr>
            <a:picLocks noChangeAspect="1" noChangeArrowheads="1"/>
          </p:cNvPicPr>
          <p:nvPr/>
        </p:nvPicPr>
        <p:blipFill>
          <a:blip r:embed="rId3"/>
          <a:srcRect/>
          <a:stretch>
            <a:fillRect/>
          </a:stretch>
        </p:blipFill>
        <p:spPr bwMode="auto">
          <a:xfrm>
            <a:off x="214282" y="4643446"/>
            <a:ext cx="2786082" cy="1500198"/>
          </a:xfrm>
          <a:prstGeom prst="rect">
            <a:avLst/>
          </a:prstGeom>
          <a:noFill/>
        </p:spPr>
      </p:pic>
      <p:pic>
        <p:nvPicPr>
          <p:cNvPr id="27652" name="Picture 4" descr="http://art-apple.ru/albums/worldwar/thumb_vtmir_kart15.jpg">
            <a:hlinkClick r:id="rId4"/>
          </p:cNvPr>
          <p:cNvPicPr>
            <a:picLocks noChangeAspect="1" noChangeArrowheads="1"/>
          </p:cNvPicPr>
          <p:nvPr/>
        </p:nvPicPr>
        <p:blipFill>
          <a:blip r:embed="rId5"/>
          <a:srcRect/>
          <a:stretch>
            <a:fillRect/>
          </a:stretch>
        </p:blipFill>
        <p:spPr bwMode="auto">
          <a:xfrm>
            <a:off x="214282" y="2643182"/>
            <a:ext cx="2786082" cy="1571636"/>
          </a:xfrm>
          <a:prstGeom prst="rect">
            <a:avLst/>
          </a:prstGeom>
          <a:noFill/>
        </p:spPr>
      </p:pic>
      <p:pic>
        <p:nvPicPr>
          <p:cNvPr id="27654" name="Picture 6" descr="http://art-apple.ru/albums/worldwar/thumb_vtmir_kart17.jpg">
            <a:hlinkClick r:id="rId6"/>
          </p:cNvPr>
          <p:cNvPicPr>
            <a:picLocks noChangeAspect="1" noChangeArrowheads="1"/>
          </p:cNvPicPr>
          <p:nvPr/>
        </p:nvPicPr>
        <p:blipFill>
          <a:blip r:embed="rId7"/>
          <a:srcRect/>
          <a:stretch>
            <a:fillRect/>
          </a:stretch>
        </p:blipFill>
        <p:spPr bwMode="auto">
          <a:xfrm>
            <a:off x="4786314" y="4572008"/>
            <a:ext cx="3071834" cy="1714512"/>
          </a:xfrm>
          <a:prstGeom prst="rect">
            <a:avLst/>
          </a:prstGeom>
          <a:noFill/>
        </p:spPr>
      </p:pic>
      <p:pic>
        <p:nvPicPr>
          <p:cNvPr id="27656" name="Picture 8" descr="http://art-apple.ru/albums/worldwar/thumb_vtmir_kart14.jpg">
            <a:hlinkClick r:id="rId8"/>
          </p:cNvPr>
          <p:cNvPicPr>
            <a:picLocks noChangeAspect="1" noChangeArrowheads="1"/>
          </p:cNvPicPr>
          <p:nvPr/>
        </p:nvPicPr>
        <p:blipFill>
          <a:blip r:embed="rId9"/>
          <a:srcRect/>
          <a:stretch>
            <a:fillRect/>
          </a:stretch>
        </p:blipFill>
        <p:spPr bwMode="auto">
          <a:xfrm>
            <a:off x="214282" y="1000108"/>
            <a:ext cx="2786082" cy="1357322"/>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85800" y="785794"/>
            <a:ext cx="7315224" cy="714380"/>
          </a:xfrm>
        </p:spPr>
        <p:txBody>
          <a:bodyPr/>
          <a:lstStyle/>
          <a:p>
            <a:r>
              <a:rPr lang="ru-RU" sz="3200" u="sng" dirty="0" smtClean="0">
                <a:latin typeface="Times New Roman" pitchFamily="18" charset="0"/>
                <a:cs typeface="Times New Roman" pitchFamily="18" charset="0"/>
              </a:rPr>
              <a:t>Задачи, на военную тематику:</a:t>
            </a:r>
            <a:endParaRPr lang="ru-RU" sz="3200" u="sng" dirty="0">
              <a:latin typeface="Times New Roman" pitchFamily="18" charset="0"/>
              <a:cs typeface="Times New Roman" pitchFamily="18" charset="0"/>
            </a:endParaRPr>
          </a:p>
        </p:txBody>
      </p:sp>
      <p:sp>
        <p:nvSpPr>
          <p:cNvPr id="6" name="Текст 5"/>
          <p:cNvSpPr>
            <a:spLocks noGrp="1"/>
          </p:cNvSpPr>
          <p:nvPr>
            <p:ph type="body" idx="2"/>
          </p:nvPr>
        </p:nvSpPr>
        <p:spPr>
          <a:xfrm>
            <a:off x="685800" y="1676400"/>
            <a:ext cx="4743456" cy="4572000"/>
          </a:xfrm>
        </p:spPr>
        <p:txBody>
          <a:bodyPr/>
          <a:lstStyle/>
          <a:p>
            <a:r>
              <a:rPr lang="ru-RU" sz="1800" dirty="0" smtClean="0"/>
              <a:t>В годы суровых боев с фашистами использовались артиллерийские тяговые установки. Они применялись для перевозки различных пушек. Какова площадь опоры одной такой установки (АТ-Т), если ее масса 1,5 т?</a:t>
            </a:r>
          </a:p>
          <a:p>
            <a:endParaRPr lang="ru-RU" dirty="0" smtClean="0"/>
          </a:p>
          <a:p>
            <a:r>
              <a:rPr lang="ru-RU" dirty="0" smtClean="0"/>
              <a:t>Дано:         С.И.              Решение:</a:t>
            </a:r>
          </a:p>
          <a:p>
            <a:r>
              <a:rPr lang="en-US" dirty="0" smtClean="0"/>
              <a:t>m</a:t>
            </a:r>
            <a:r>
              <a:rPr lang="ru-RU" dirty="0" smtClean="0"/>
              <a:t>=1,5т       =1500кг         </a:t>
            </a:r>
            <a:r>
              <a:rPr lang="en-US" dirty="0" smtClean="0"/>
              <a:t>p</a:t>
            </a:r>
            <a:r>
              <a:rPr lang="ru-RU" dirty="0" smtClean="0"/>
              <a:t> =</a:t>
            </a:r>
            <a:r>
              <a:rPr lang="en-US" dirty="0" smtClean="0"/>
              <a:t>F</a:t>
            </a:r>
            <a:r>
              <a:rPr lang="ru-RU" dirty="0" smtClean="0"/>
              <a:t>/</a:t>
            </a:r>
            <a:r>
              <a:rPr lang="en-US" dirty="0" smtClean="0"/>
              <a:t>S</a:t>
            </a:r>
            <a:r>
              <a:rPr lang="ru-RU" dirty="0" smtClean="0"/>
              <a:t> =</a:t>
            </a:r>
            <a:r>
              <a:rPr lang="en-US" dirty="0" smtClean="0"/>
              <a:t>mg</a:t>
            </a:r>
            <a:r>
              <a:rPr lang="ru-RU" dirty="0" smtClean="0"/>
              <a:t>/ </a:t>
            </a:r>
            <a:r>
              <a:rPr lang="en-US" dirty="0" smtClean="0"/>
              <a:t>S</a:t>
            </a:r>
            <a:endParaRPr lang="ru-RU" dirty="0" smtClean="0"/>
          </a:p>
          <a:p>
            <a:r>
              <a:rPr lang="en-US" dirty="0" smtClean="0"/>
              <a:t>p</a:t>
            </a:r>
            <a:r>
              <a:rPr lang="ru-RU" dirty="0" smtClean="0"/>
              <a:t>=67кПа   =67000Па   </a:t>
            </a:r>
            <a:r>
              <a:rPr lang="en-US" dirty="0" smtClean="0"/>
              <a:t>S</a:t>
            </a:r>
            <a:r>
              <a:rPr lang="ru-RU" dirty="0" smtClean="0"/>
              <a:t> =</a:t>
            </a:r>
            <a:r>
              <a:rPr lang="en-US" dirty="0" smtClean="0"/>
              <a:t>mg</a:t>
            </a:r>
            <a:r>
              <a:rPr lang="ru-RU" dirty="0" smtClean="0"/>
              <a:t> /</a:t>
            </a:r>
            <a:r>
              <a:rPr lang="en-US" dirty="0" smtClean="0"/>
              <a:t>p</a:t>
            </a:r>
            <a:r>
              <a:rPr lang="ru-RU" dirty="0" smtClean="0"/>
              <a:t> =1500х10/67000=0,22м</a:t>
            </a:r>
            <a:r>
              <a:rPr lang="ru-RU" baseline="30000" dirty="0" smtClean="0"/>
              <a:t>2</a:t>
            </a:r>
            <a:endParaRPr lang="ru-RU" dirty="0" smtClean="0"/>
          </a:p>
          <a:p>
            <a:r>
              <a:rPr lang="ru-RU" dirty="0" smtClean="0"/>
              <a:t> </a:t>
            </a:r>
          </a:p>
          <a:p>
            <a:r>
              <a:rPr lang="en-US" dirty="0" smtClean="0"/>
              <a:t>S</a:t>
            </a:r>
            <a:r>
              <a:rPr lang="ru-RU" dirty="0" smtClean="0"/>
              <a:t>=?</a:t>
            </a:r>
          </a:p>
          <a:p>
            <a:r>
              <a:rPr lang="ru-RU" dirty="0" smtClean="0"/>
              <a:t> </a:t>
            </a:r>
          </a:p>
          <a:p>
            <a:endParaRPr lang="ru-RU" dirty="0"/>
          </a:p>
        </p:txBody>
      </p:sp>
      <p:pic>
        <p:nvPicPr>
          <p:cNvPr id="13" name="Содержимое 12" descr="parad_04.jpg"/>
          <p:cNvPicPr>
            <a:picLocks noGrp="1" noChangeAspect="1"/>
          </p:cNvPicPr>
          <p:nvPr>
            <p:ph sz="half" idx="1"/>
          </p:nvPr>
        </p:nvPicPr>
        <p:blipFill>
          <a:blip r:embed="rId2"/>
          <a:stretch>
            <a:fillRect/>
          </a:stretch>
        </p:blipFill>
        <p:spPr>
          <a:xfrm>
            <a:off x="5786446" y="2357430"/>
            <a:ext cx="2900362" cy="2143140"/>
          </a:xfrm>
        </p:spPr>
      </p:pic>
      <p:cxnSp>
        <p:nvCxnSpPr>
          <p:cNvPr id="8" name="Прямая соединительная линия 7"/>
          <p:cNvCxnSpPr/>
          <p:nvPr/>
        </p:nvCxnSpPr>
        <p:spPr>
          <a:xfrm rot="5400000">
            <a:off x="822299" y="4249743"/>
            <a:ext cx="121444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rot="5400000">
            <a:off x="1822431" y="4249743"/>
            <a:ext cx="121444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642910" y="4500570"/>
            <a:ext cx="78581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642918"/>
            <a:ext cx="7172348" cy="714380"/>
          </a:xfrm>
        </p:spPr>
        <p:txBody>
          <a:bodyPr/>
          <a:lstStyle/>
          <a:p>
            <a:r>
              <a:rPr lang="ru-RU" sz="2800" u="sng" dirty="0" smtClean="0">
                <a:latin typeface="Times New Roman" pitchFamily="18" charset="0"/>
                <a:cs typeface="Times New Roman" pitchFamily="18" charset="0"/>
              </a:rPr>
              <a:t>Задачи, на военную тематику:</a:t>
            </a:r>
            <a:endParaRPr lang="ru-RU" dirty="0"/>
          </a:p>
        </p:txBody>
      </p:sp>
      <p:sp>
        <p:nvSpPr>
          <p:cNvPr id="3" name="Текст 2"/>
          <p:cNvSpPr>
            <a:spLocks noGrp="1"/>
          </p:cNvSpPr>
          <p:nvPr>
            <p:ph type="body" idx="2"/>
          </p:nvPr>
        </p:nvSpPr>
        <p:spPr>
          <a:xfrm>
            <a:off x="685800" y="1676400"/>
            <a:ext cx="5314960" cy="4572000"/>
          </a:xfrm>
        </p:spPr>
        <p:txBody>
          <a:bodyPr/>
          <a:lstStyle/>
          <a:p>
            <a:r>
              <a:rPr lang="ru-RU" sz="2000" dirty="0" smtClean="0"/>
              <a:t>Сила, действующая на снаряд боевой установки БМ-13 образца 1941 года, громившей захватчиков с самого начала Великой Отечественной войны 19,6 кН. Какова мощность данной реактивной установки?</a:t>
            </a:r>
          </a:p>
          <a:p>
            <a:endParaRPr lang="ru-RU" sz="2000" dirty="0" smtClean="0"/>
          </a:p>
          <a:p>
            <a:r>
              <a:rPr lang="ru-RU" dirty="0" smtClean="0">
                <a:latin typeface="Times New Roman" pitchFamily="18" charset="0"/>
                <a:cs typeface="Times New Roman" pitchFamily="18" charset="0"/>
              </a:rPr>
              <a:t>Дано:          С.И.              Решение:</a:t>
            </a:r>
          </a:p>
          <a:p>
            <a:r>
              <a:rPr lang="en-US" dirty="0" smtClean="0">
                <a:latin typeface="Times New Roman" pitchFamily="18" charset="0"/>
                <a:cs typeface="Times New Roman" pitchFamily="18" charset="0"/>
              </a:rPr>
              <a:t>F</a:t>
            </a:r>
            <a:r>
              <a:rPr lang="ru-RU" dirty="0" smtClean="0">
                <a:latin typeface="Times New Roman" pitchFamily="18" charset="0"/>
                <a:cs typeface="Times New Roman" pitchFamily="18" charset="0"/>
              </a:rPr>
              <a:t>=19,6кН   =19600Н      </a:t>
            </a:r>
            <a:r>
              <a:rPr lang="en-US" dirty="0" smtClean="0">
                <a:latin typeface="Times New Roman" pitchFamily="18" charset="0"/>
                <a:cs typeface="Times New Roman" pitchFamily="18" charset="0"/>
              </a:rPr>
              <a:t>N</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F</a:t>
            </a:r>
            <a:r>
              <a:rPr lang="ru-RU"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V</a:t>
            </a:r>
            <a:r>
              <a:rPr lang="ru-RU" dirty="0" smtClean="0">
                <a:latin typeface="Times New Roman" pitchFamily="18" charset="0"/>
                <a:cs typeface="Times New Roman" pitchFamily="18" charset="0"/>
              </a:rPr>
              <a:t> =19600·355=6958кВт</a:t>
            </a:r>
          </a:p>
          <a:p>
            <a:r>
              <a:rPr lang="en-US" dirty="0" smtClean="0">
                <a:latin typeface="Times New Roman" pitchFamily="18" charset="0"/>
                <a:cs typeface="Times New Roman" pitchFamily="18" charset="0"/>
              </a:rPr>
              <a:t>V</a:t>
            </a:r>
            <a:r>
              <a:rPr lang="ru-RU" dirty="0" smtClean="0">
                <a:latin typeface="Times New Roman" pitchFamily="18" charset="0"/>
                <a:cs typeface="Times New Roman" pitchFamily="18" charset="0"/>
              </a:rPr>
              <a:t>=355м/с</a:t>
            </a:r>
          </a:p>
          <a:p>
            <a:r>
              <a:rPr lang="ru-RU" dirty="0" smtClean="0">
                <a:latin typeface="Times New Roman" pitchFamily="18" charset="0"/>
                <a:cs typeface="Times New Roman" pitchFamily="18" charset="0"/>
              </a:rPr>
              <a:t> </a:t>
            </a:r>
            <a:br>
              <a:rPr lang="ru-RU" dirty="0" smtClean="0">
                <a:latin typeface="Times New Roman" pitchFamily="18" charset="0"/>
                <a:cs typeface="Times New Roman" pitchFamily="18" charset="0"/>
              </a:rPr>
            </a:br>
            <a:r>
              <a:rPr lang="en-US" dirty="0" smtClean="0">
                <a:latin typeface="Times New Roman" pitchFamily="18" charset="0"/>
                <a:cs typeface="Times New Roman" pitchFamily="18" charset="0"/>
              </a:rPr>
              <a:t>N</a:t>
            </a:r>
            <a:r>
              <a:rPr lang="ru-RU" dirty="0" smtClean="0">
                <a:latin typeface="Times New Roman" pitchFamily="18" charset="0"/>
                <a:cs typeface="Times New Roman" pitchFamily="18" charset="0"/>
              </a:rPr>
              <a:t>=?</a:t>
            </a:r>
          </a:p>
          <a:p>
            <a:endParaRPr lang="ru-RU" dirty="0"/>
          </a:p>
        </p:txBody>
      </p:sp>
      <p:pic>
        <p:nvPicPr>
          <p:cNvPr id="12" name="Содержимое 11" descr="images1.jpg"/>
          <p:cNvPicPr>
            <a:picLocks noGrp="1" noChangeAspect="1"/>
          </p:cNvPicPr>
          <p:nvPr>
            <p:ph sz="half" idx="1"/>
          </p:nvPr>
        </p:nvPicPr>
        <p:blipFill>
          <a:blip r:embed="rId2"/>
          <a:stretch>
            <a:fillRect/>
          </a:stretch>
        </p:blipFill>
        <p:spPr>
          <a:xfrm>
            <a:off x="5715008" y="1928802"/>
            <a:ext cx="2928958" cy="2471748"/>
          </a:xfrm>
        </p:spPr>
      </p:pic>
      <p:cxnSp>
        <p:nvCxnSpPr>
          <p:cNvPr id="6" name="Прямая соединительная линия 5"/>
          <p:cNvCxnSpPr/>
          <p:nvPr/>
        </p:nvCxnSpPr>
        <p:spPr>
          <a:xfrm rot="5400000">
            <a:off x="892149" y="4536289"/>
            <a:ext cx="1215240"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rot="5400000">
            <a:off x="1750199" y="4536289"/>
            <a:ext cx="121444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714348" y="4786322"/>
            <a:ext cx="78581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7172348" cy="771508"/>
          </a:xfrm>
        </p:spPr>
        <p:txBody>
          <a:bodyPr/>
          <a:lstStyle/>
          <a:p>
            <a:r>
              <a:rPr lang="ru-RU" sz="2400" u="sng" dirty="0" smtClean="0">
                <a:latin typeface="Times New Roman" pitchFamily="18" charset="0"/>
                <a:cs typeface="Times New Roman" pitchFamily="18" charset="0"/>
              </a:rPr>
              <a:t>Задачи, на военную тематику:</a:t>
            </a:r>
            <a:endParaRPr lang="ru-RU" dirty="0"/>
          </a:p>
        </p:txBody>
      </p:sp>
      <p:sp>
        <p:nvSpPr>
          <p:cNvPr id="3" name="Текст 2"/>
          <p:cNvSpPr>
            <a:spLocks noGrp="1"/>
          </p:cNvSpPr>
          <p:nvPr>
            <p:ph type="body" idx="2"/>
          </p:nvPr>
        </p:nvSpPr>
        <p:spPr>
          <a:xfrm>
            <a:off x="685800" y="1676400"/>
            <a:ext cx="4600580" cy="4572000"/>
          </a:xfrm>
        </p:spPr>
        <p:txBody>
          <a:bodyPr/>
          <a:lstStyle/>
          <a:p>
            <a:r>
              <a:rPr lang="ru-RU" dirty="0" smtClean="0"/>
              <a:t>Один из скоростных советских самолетов времен Великой Отечественной войны – истребитель ЛА-5 преодолел 130 км пути. За какое время он совершил этот перелет? </a:t>
            </a:r>
          </a:p>
          <a:p>
            <a:r>
              <a:rPr lang="ru-RU" dirty="0" smtClean="0"/>
              <a:t>Дано:              С.И.             Решение:</a:t>
            </a:r>
          </a:p>
          <a:p>
            <a:r>
              <a:rPr lang="en-US" dirty="0" smtClean="0"/>
              <a:t>V</a:t>
            </a:r>
            <a:r>
              <a:rPr lang="ru-RU" dirty="0" smtClean="0"/>
              <a:t>=648м/с                           </a:t>
            </a:r>
            <a:r>
              <a:rPr lang="en-US" dirty="0" smtClean="0"/>
              <a:t>t</a:t>
            </a:r>
            <a:r>
              <a:rPr lang="ru-RU" dirty="0" smtClean="0"/>
              <a:t> =</a:t>
            </a:r>
            <a:r>
              <a:rPr lang="en-US" dirty="0" smtClean="0"/>
              <a:t>S</a:t>
            </a:r>
            <a:r>
              <a:rPr lang="ru-RU" dirty="0" smtClean="0"/>
              <a:t> /</a:t>
            </a:r>
            <a:r>
              <a:rPr lang="en-US" dirty="0" smtClean="0"/>
              <a:t>V</a:t>
            </a:r>
            <a:r>
              <a:rPr lang="ru-RU" dirty="0" smtClean="0"/>
              <a:t> =130000/648=200,62 с=3,34мин</a:t>
            </a:r>
          </a:p>
          <a:p>
            <a:r>
              <a:rPr lang="en-US" dirty="0" smtClean="0"/>
              <a:t>S</a:t>
            </a:r>
            <a:r>
              <a:rPr lang="ru-RU" dirty="0" smtClean="0"/>
              <a:t>=130км         =130000м</a:t>
            </a:r>
          </a:p>
          <a:p>
            <a:r>
              <a:rPr lang="ru-RU" dirty="0" smtClean="0"/>
              <a:t> </a:t>
            </a:r>
          </a:p>
          <a:p>
            <a:r>
              <a:rPr lang="ru-RU" dirty="0" smtClean="0"/>
              <a:t/>
            </a:r>
            <a:br>
              <a:rPr lang="ru-RU" dirty="0" smtClean="0"/>
            </a:br>
            <a:r>
              <a:rPr lang="en-US" dirty="0" smtClean="0"/>
              <a:t>t</a:t>
            </a:r>
            <a:r>
              <a:rPr lang="ru-RU" dirty="0" smtClean="0"/>
              <a:t>=?</a:t>
            </a:r>
          </a:p>
          <a:p>
            <a:r>
              <a:rPr lang="ru-RU" b="1" dirty="0" smtClean="0"/>
              <a:t> </a:t>
            </a:r>
            <a:endParaRPr lang="ru-RU" dirty="0" smtClean="0"/>
          </a:p>
          <a:p>
            <a:endParaRPr lang="ru-RU" dirty="0"/>
          </a:p>
        </p:txBody>
      </p:sp>
      <p:pic>
        <p:nvPicPr>
          <p:cNvPr id="5" name="Содержимое 4" descr="imageskf.jpg"/>
          <p:cNvPicPr>
            <a:picLocks noGrp="1" noChangeAspect="1"/>
          </p:cNvPicPr>
          <p:nvPr>
            <p:ph sz="half" idx="1"/>
          </p:nvPr>
        </p:nvPicPr>
        <p:blipFill>
          <a:blip r:embed="rId2"/>
          <a:stretch>
            <a:fillRect/>
          </a:stretch>
        </p:blipFill>
        <p:spPr>
          <a:xfrm>
            <a:off x="5429256" y="1500175"/>
            <a:ext cx="2928957" cy="1428759"/>
          </a:xfrm>
        </p:spPr>
      </p:pic>
      <p:pic>
        <p:nvPicPr>
          <p:cNvPr id="2050" name="Picture 2" descr="http://t3.gstatic.com/images?q=tbn:6S4PjBLoIAjVQM:http://img15.nnm.ru/5/a/6/d/4/05dfbbb743e62f4f65657607703.jpg">
            <a:hlinkClick r:id="rId3"/>
          </p:cNvPr>
          <p:cNvPicPr>
            <a:picLocks noChangeAspect="1" noChangeArrowheads="1"/>
          </p:cNvPicPr>
          <p:nvPr/>
        </p:nvPicPr>
        <p:blipFill>
          <a:blip r:embed="rId4"/>
          <a:srcRect/>
          <a:stretch>
            <a:fillRect/>
          </a:stretch>
        </p:blipFill>
        <p:spPr bwMode="auto">
          <a:xfrm>
            <a:off x="5500694" y="3571876"/>
            <a:ext cx="2857520" cy="192882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85800" y="1142984"/>
            <a:ext cx="2743200" cy="533418"/>
          </a:xfrm>
        </p:spPr>
        <p:txBody>
          <a:bodyPr/>
          <a:lstStyle/>
          <a:p>
            <a:r>
              <a:rPr lang="ru-RU" sz="2800" u="sng" dirty="0" smtClean="0"/>
              <a:t>Вместо эпилога….</a:t>
            </a:r>
            <a:endParaRPr lang="ru-RU" sz="2800" u="sng" dirty="0"/>
          </a:p>
        </p:txBody>
      </p:sp>
      <p:sp>
        <p:nvSpPr>
          <p:cNvPr id="6" name="Текст 5"/>
          <p:cNvSpPr>
            <a:spLocks noGrp="1"/>
          </p:cNvSpPr>
          <p:nvPr>
            <p:ph type="body" idx="2"/>
          </p:nvPr>
        </p:nvSpPr>
        <p:spPr>
          <a:xfrm>
            <a:off x="3714744" y="1714488"/>
            <a:ext cx="4743464" cy="4572000"/>
          </a:xfrm>
        </p:spPr>
        <p:txBody>
          <a:bodyPr/>
          <a:lstStyle/>
          <a:p>
            <a:r>
              <a:rPr lang="ru-RU" dirty="0" smtClean="0"/>
              <a:t>   </a:t>
            </a:r>
            <a:r>
              <a:rPr lang="ru-RU" sz="2000" dirty="0" smtClean="0"/>
              <a:t>Память человека слабеет с годами…Память народная наоборот- крепнет. Чем дальше мы отходим во времени от Великой Отечественной Войны, тем выше и значительнее становится в нашем представлении подвиг борцов против гитлеровского фашизма.  Так, нельзя оценить высоту горы, если стоишь слишком близко к ней, и надо отойти на расстояние, чтобы увидеть ее в цепи вершин.</a:t>
            </a:r>
            <a:endParaRPr lang="ru-RU" sz="2000" dirty="0"/>
          </a:p>
        </p:txBody>
      </p:sp>
      <p:pic>
        <p:nvPicPr>
          <p:cNvPr id="7" name="Содержимое 6" descr="62_s.jpg"/>
          <p:cNvPicPr>
            <a:picLocks noGrp="1" noChangeAspect="1"/>
          </p:cNvPicPr>
          <p:nvPr>
            <p:ph sz="half" idx="1"/>
          </p:nvPr>
        </p:nvPicPr>
        <p:blipFill>
          <a:blip r:embed="rId2"/>
          <a:stretch>
            <a:fillRect/>
          </a:stretch>
        </p:blipFill>
        <p:spPr>
          <a:xfrm>
            <a:off x="500034" y="1857364"/>
            <a:ext cx="2500329" cy="4071966"/>
          </a:xfrm>
        </p:spPr>
      </p:pic>
      <p:pic>
        <p:nvPicPr>
          <p:cNvPr id="1026" name="Picture 2" descr="C:\Documents and Settings\Андрей\Мои документы\Мои рисунки\ADI8CABT5PTXCAW6IAC5CAI1RCHTCAWUYU7MCAE8OLHOCARRFB7BCAJI3RVTCA10TS90CA4XFV9OCAB5AS34CAHVU4WJCA1QKXUVCA5IGG2XCAN5SAT1CA7Z6THQCAHCVBI1CAKYERE3CA0FHTABCAN7U87M.jpg"/>
          <p:cNvPicPr>
            <a:picLocks noChangeAspect="1" noChangeArrowheads="1"/>
          </p:cNvPicPr>
          <p:nvPr/>
        </p:nvPicPr>
        <p:blipFill>
          <a:blip r:embed="rId3"/>
          <a:srcRect/>
          <a:stretch>
            <a:fillRect/>
          </a:stretch>
        </p:blipFill>
        <p:spPr bwMode="auto">
          <a:xfrm>
            <a:off x="4786314" y="5429264"/>
            <a:ext cx="2714644" cy="85725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1000"/>
                                        <p:tgtEl>
                                          <p:spTgt spid="6">
                                            <p:txEl>
                                              <p:pRg st="0" end="0"/>
                                            </p:txEl>
                                          </p:spTgt>
                                        </p:tgtEl>
                                      </p:cBhvr>
                                    </p:animEffect>
                                    <p:anim calcmode="lin" valueType="num">
                                      <p:cBhvr>
                                        <p:cTn id="1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9" presetClass="entr" presetSubtype="0" accel="100000" fill="hold" nodeType="clickEffect">
                                  <p:stCondLst>
                                    <p:cond delay="0"/>
                                  </p:stCondLst>
                                  <p:childTnLst>
                                    <p:set>
                                      <p:cBhvr>
                                        <p:cTn id="23" dur="1" fill="hold">
                                          <p:stCondLst>
                                            <p:cond delay="0"/>
                                          </p:stCondLst>
                                        </p:cTn>
                                        <p:tgtEl>
                                          <p:spTgt spid="1026"/>
                                        </p:tgtEl>
                                        <p:attrNameLst>
                                          <p:attrName>style.visibility</p:attrName>
                                        </p:attrNameLst>
                                      </p:cBhvr>
                                      <p:to>
                                        <p:strVal val="visible"/>
                                      </p:to>
                                    </p:set>
                                    <p:anim calcmode="lin" valueType="num">
                                      <p:cBhvr>
                                        <p:cTn id="24" dur="500" fill="hold"/>
                                        <p:tgtEl>
                                          <p:spTgt spid="1026"/>
                                        </p:tgtEl>
                                        <p:attrNameLst>
                                          <p:attrName>ppt_h</p:attrName>
                                        </p:attrNameLst>
                                      </p:cBhvr>
                                      <p:tavLst>
                                        <p:tav tm="0">
                                          <p:val>
                                            <p:strVal val="#ppt_h/20"/>
                                          </p:val>
                                        </p:tav>
                                        <p:tav tm="50000">
                                          <p:val>
                                            <p:strVal val="#ppt_h/20"/>
                                          </p:val>
                                        </p:tav>
                                        <p:tav tm="100000">
                                          <p:val>
                                            <p:strVal val="#ppt_h"/>
                                          </p:val>
                                        </p:tav>
                                      </p:tavLst>
                                    </p:anim>
                                    <p:anim calcmode="lin" valueType="num">
                                      <p:cBhvr>
                                        <p:cTn id="25" dur="500" fill="hold"/>
                                        <p:tgtEl>
                                          <p:spTgt spid="1026"/>
                                        </p:tgtEl>
                                        <p:attrNameLst>
                                          <p:attrName>ppt_w</p:attrName>
                                        </p:attrNameLst>
                                      </p:cBhvr>
                                      <p:tavLst>
                                        <p:tav tm="0">
                                          <p:val>
                                            <p:strVal val="#ppt_w+.3"/>
                                          </p:val>
                                        </p:tav>
                                        <p:tav tm="50000">
                                          <p:val>
                                            <p:strVal val="#ppt_w+.3"/>
                                          </p:val>
                                        </p:tav>
                                        <p:tav tm="100000">
                                          <p:val>
                                            <p:strVal val="#ppt_w"/>
                                          </p:val>
                                        </p:tav>
                                      </p:tavLst>
                                    </p:anim>
                                    <p:anim calcmode="lin" valueType="num">
                                      <p:cBhvr>
                                        <p:cTn id="26" dur="500" fill="hold"/>
                                        <p:tgtEl>
                                          <p:spTgt spid="1026"/>
                                        </p:tgtEl>
                                        <p:attrNameLst>
                                          <p:attrName>ppt_x</p:attrName>
                                        </p:attrNameLst>
                                      </p:cBhvr>
                                      <p:tavLst>
                                        <p:tav tm="0">
                                          <p:val>
                                            <p:strVal val="#ppt_x-.3"/>
                                          </p:val>
                                        </p:tav>
                                        <p:tav tm="50000">
                                          <p:val>
                                            <p:strVal val="#ppt_x"/>
                                          </p:val>
                                        </p:tav>
                                        <p:tav tm="100000">
                                          <p:val>
                                            <p:strVal val="#ppt_x"/>
                                          </p:val>
                                        </p:tav>
                                      </p:tavLst>
                                    </p:anim>
                                    <p:anim calcmode="lin" valueType="num">
                                      <p:cBhvr>
                                        <p:cTn id="27" dur="500" fill="hold"/>
                                        <p:tgtEl>
                                          <p:spTgt spid="10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357158" y="857232"/>
            <a:ext cx="8229600" cy="3000396"/>
          </a:xfrm>
        </p:spPr>
        <p:txBody>
          <a:bodyPr>
            <a:noAutofit/>
          </a:bodyPr>
          <a:lstStyle/>
          <a:p>
            <a:r>
              <a:rPr lang="ru-RU" sz="2000" dirty="0" smtClean="0"/>
              <a:t>Великая Отечественная война 1941-1945 годов, выпавшая на долю нашего народа, явилась для него суровым испытанием силы духа, стойкости и воли к победе. Граждане нашей страны в эти годы проявили невиданный героизм и мужество, вся страна превратилась в единый боевой лагерь. Беспримерные подвиги в сражениях с немецко-фашистскими захватчиками покрыли неувядаемой славой боевые знамена наших доблестных Вооруженных Сил. Героический труд рабочих, колхозников и интеллигенции в тылу дал возможность обеспечить фронт всем необходимым для разгрома врага. Отечественная наука и техника тоже встали на военную вахту. </a:t>
            </a:r>
            <a:endParaRPr lang="ru-RU" sz="2000" dirty="0"/>
          </a:p>
        </p:txBody>
      </p:sp>
      <p:pic>
        <p:nvPicPr>
          <p:cNvPr id="1026" name="Picture 2"/>
          <p:cNvPicPr>
            <a:picLocks noGrp="1" noChangeAspect="1" noChangeArrowheads="1"/>
          </p:cNvPicPr>
          <p:nvPr>
            <p:ph idx="1"/>
          </p:nvPr>
        </p:nvPicPr>
        <p:blipFill>
          <a:blip r:embed="rId2"/>
          <a:stretch>
            <a:fillRect/>
          </a:stretch>
        </p:blipFill>
        <p:spPr bwMode="auto">
          <a:xfrm>
            <a:off x="3071802" y="3786190"/>
            <a:ext cx="4714908" cy="2538410"/>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iterate type="lt">
                                    <p:tmPct val="0"/>
                                  </p:iterate>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linds(horizontal)">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857232"/>
            <a:ext cx="2743200" cy="1914516"/>
          </a:xfrm>
        </p:spPr>
        <p:txBody>
          <a:bodyPr/>
          <a:lstStyle/>
          <a:p>
            <a:r>
              <a:rPr lang="ru-RU" sz="2500" dirty="0" smtClean="0"/>
              <a:t>Как писал выдающийся физик и организатор науки Сергей Иванович Вавилов,</a:t>
            </a:r>
            <a:endParaRPr lang="ru-RU" sz="2500" dirty="0"/>
          </a:p>
        </p:txBody>
      </p:sp>
      <p:sp>
        <p:nvSpPr>
          <p:cNvPr id="3" name="Текст 2"/>
          <p:cNvSpPr>
            <a:spLocks noGrp="1"/>
          </p:cNvSpPr>
          <p:nvPr>
            <p:ph type="body" idx="2"/>
          </p:nvPr>
        </p:nvSpPr>
        <p:spPr>
          <a:xfrm>
            <a:off x="685800" y="2928934"/>
            <a:ext cx="2743200" cy="3319466"/>
          </a:xfrm>
        </p:spPr>
        <p:txBody>
          <a:bodyPr>
            <a:normAutofit/>
          </a:bodyPr>
          <a:lstStyle/>
          <a:p>
            <a:r>
              <a:rPr lang="ru-RU" sz="2000" dirty="0" smtClean="0"/>
              <a:t>"... научная громада - от академика до лаборанта и механика - направила без промедления все свои усилия, знания и умения на прямую или косвенную помощь фронту.</a:t>
            </a:r>
            <a:endParaRPr lang="ru-RU" sz="2000" dirty="0"/>
          </a:p>
        </p:txBody>
      </p:sp>
      <p:pic>
        <p:nvPicPr>
          <p:cNvPr id="5" name="Содержимое 4" descr="vavilov02.jpg"/>
          <p:cNvPicPr>
            <a:picLocks noGrp="1" noChangeAspect="1"/>
          </p:cNvPicPr>
          <p:nvPr>
            <p:ph sz="half" idx="1"/>
          </p:nvPr>
        </p:nvPicPr>
        <p:blipFill>
          <a:blip r:embed="rId2"/>
          <a:stretch>
            <a:fillRect/>
          </a:stretch>
        </p:blipFill>
        <p:spPr>
          <a:xfrm>
            <a:off x="4357686" y="1000108"/>
            <a:ext cx="4000528" cy="4857784"/>
          </a:xfrm>
        </p:spPr>
      </p:pic>
      <p:sp>
        <p:nvSpPr>
          <p:cNvPr id="6" name="Прямоугольник 5"/>
          <p:cNvSpPr/>
          <p:nvPr/>
        </p:nvSpPr>
        <p:spPr>
          <a:xfrm>
            <a:off x="4214810" y="5929330"/>
            <a:ext cx="4334776" cy="369332"/>
          </a:xfrm>
          <a:prstGeom prst="rect">
            <a:avLst/>
          </a:prstGeom>
        </p:spPr>
        <p:txBody>
          <a:bodyPr wrap="none">
            <a:spAutoFit/>
          </a:bodyPr>
          <a:lstStyle/>
          <a:p>
            <a:r>
              <a:rPr lang="ru-RU" b="1" dirty="0" smtClean="0"/>
              <a:t>Вавилов Сергей Иванович (1891-1951)</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strVal val="#ppt_w*0.05"/>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anim calcmode="lin" valueType="num">
                                      <p:cBhvr>
                                        <p:cTn id="9" dur="500" fill="hold"/>
                                        <p:tgtEl>
                                          <p:spTgt spid="5"/>
                                        </p:tgtEl>
                                        <p:attrNameLst>
                                          <p:attrName>ppt_x</p:attrName>
                                        </p:attrNameLst>
                                      </p:cBhvr>
                                      <p:tavLst>
                                        <p:tav tm="0">
                                          <p:val>
                                            <p:strVal val="#ppt_x-.2"/>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animEffect transition="in" filter="fade">
                                      <p:cBhvr>
                                        <p:cTn id="11" dur="500"/>
                                        <p:tgtEl>
                                          <p:spTgt spid="5"/>
                                        </p:tgtEl>
                                      </p:cBhvr>
                                    </p:animEffect>
                                  </p:childTnLst>
                                </p:cTn>
                              </p:par>
                              <p:par>
                                <p:cTn id="12" presetID="39" presetClass="entr" presetSubtype="0" accel="100000" fill="hold" nodeType="with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 calcmode="lin" valueType="num">
                                      <p:cBhvr>
                                        <p:cTn id="14" dur="500" fill="hold"/>
                                        <p:tgtEl>
                                          <p:spTgt spid="6">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6">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6">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additive="base">
                                        <p:cTn id="22" dur="500" fill="hold"/>
                                        <p:tgtEl>
                                          <p:spTgt spid="2"/>
                                        </p:tgtEl>
                                        <p:attrNameLst>
                                          <p:attrName>ppt_x</p:attrName>
                                        </p:attrNameLst>
                                      </p:cBhvr>
                                      <p:tavLst>
                                        <p:tav tm="0">
                                          <p:val>
                                            <p:strVal val="#ppt_x"/>
                                          </p:val>
                                        </p:tav>
                                        <p:tav tm="100000">
                                          <p:val>
                                            <p:strVal val="#ppt_x"/>
                                          </p:val>
                                        </p:tav>
                                      </p:tavLst>
                                    </p:anim>
                                    <p:anim calcmode="lin" valueType="num">
                                      <p:cBhvr additive="base">
                                        <p:cTn id="2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blinds(horizontal)">
                                      <p:cBhvr>
                                        <p:cTn id="2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685800" y="514352"/>
            <a:ext cx="4171952" cy="1162050"/>
          </a:xfrm>
        </p:spPr>
        <p:txBody>
          <a:bodyPr/>
          <a:lstStyle/>
          <a:p>
            <a:endParaRPr lang="ru-RU" dirty="0"/>
          </a:p>
        </p:txBody>
      </p:sp>
      <p:sp>
        <p:nvSpPr>
          <p:cNvPr id="7" name="Текст 6"/>
          <p:cNvSpPr>
            <a:spLocks noGrp="1"/>
          </p:cNvSpPr>
          <p:nvPr>
            <p:ph type="body" idx="2"/>
          </p:nvPr>
        </p:nvSpPr>
        <p:spPr>
          <a:xfrm>
            <a:off x="685800" y="2285992"/>
            <a:ext cx="4672018" cy="3962408"/>
          </a:xfrm>
        </p:spPr>
        <p:txBody>
          <a:bodyPr>
            <a:normAutofit/>
          </a:bodyPr>
          <a:lstStyle/>
          <a:p>
            <a:r>
              <a:rPr lang="ru-RU" sz="1800" dirty="0" smtClean="0"/>
              <a:t>Физики-теоретики от вопросов о внутриядерных силах и квантовой электродинамики перешли к вопросам баллистики, военной акустики, радио. Экспериментаторы, отложив на время острейшие вопросы космической радиации, спектроскопии, занялись дефектоскопией, заводским спектральным анализом, радиолокацией... Во многих случаях физики работали непосредственно на фронте, испытывая свои предложения на деле, немало физиков пало на поле брани, защищая Родину.</a:t>
            </a:r>
            <a:endParaRPr lang="ru-RU" sz="1800" dirty="0"/>
          </a:p>
        </p:txBody>
      </p:sp>
      <p:pic>
        <p:nvPicPr>
          <p:cNvPr id="9" name="Содержимое 8" descr="56B3CAY3NKH7CANVGUSICAQQ3M63CAKXAKH6CA0SO1RZCACQJWHECAIRES8ACAZ61G3ZCA3OWKY0CAING188CA4GITRPCA67SDNKCA1S1LZ7CAJMMGWQCAQ1V2GMCA5902XYCA5197JUCA6M39Z7CA57SMNS.jpg"/>
          <p:cNvPicPr>
            <a:picLocks noGrp="1" noChangeAspect="1"/>
          </p:cNvPicPr>
          <p:nvPr>
            <p:ph sz="half" idx="1"/>
          </p:nvPr>
        </p:nvPicPr>
        <p:blipFill>
          <a:blip r:embed="rId2"/>
          <a:stretch>
            <a:fillRect/>
          </a:stretch>
        </p:blipFill>
        <p:spPr>
          <a:xfrm>
            <a:off x="642910" y="500042"/>
            <a:ext cx="2928958" cy="1500198"/>
          </a:xfrm>
        </p:spPr>
      </p:pic>
      <p:pic>
        <p:nvPicPr>
          <p:cNvPr id="3074" name="Picture 2" descr="C:\Documents and Settings\Андрей\Мои документы\Мои рисунки\EGDFCAQ7HHUDCAJG20RWCAO0YV3GCAWQDQR5CAF544QOCAHH2BCZCA9042H2CA3DFWVICAROT3EACA2J63PTCABF3HFRCA97JZ2XCAWX5J0RCAFNAI8ACAZXF4ELCARNZRFMCAW94OR0CARJQNQ9CAIQR7JC.jpg"/>
          <p:cNvPicPr>
            <a:picLocks noChangeAspect="1" noChangeArrowheads="1"/>
          </p:cNvPicPr>
          <p:nvPr/>
        </p:nvPicPr>
        <p:blipFill>
          <a:blip r:embed="rId3"/>
          <a:srcRect/>
          <a:stretch>
            <a:fillRect/>
          </a:stretch>
        </p:blipFill>
        <p:spPr bwMode="auto">
          <a:xfrm>
            <a:off x="5857884" y="1643050"/>
            <a:ext cx="2643206" cy="442915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linds(horizontal)">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3074"/>
                                        </p:tgtEl>
                                        <p:attrNameLst>
                                          <p:attrName>style.visibility</p:attrName>
                                        </p:attrNameLst>
                                      </p:cBhvr>
                                      <p:to>
                                        <p:strVal val="visible"/>
                                      </p:to>
                                    </p:set>
                                    <p:animEffect transition="in" filter="checkerboard(across)">
                                      <p:cBhvr>
                                        <p:cTn id="19"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r>
              <a:rPr lang="ru-RU" sz="2400" u="sng" dirty="0" smtClean="0"/>
              <a:t>Патриотический лозунг "Все для фронта, все для победы!" определил главный смысл работы каждого нашего человека, каждого ученого, конструктора, инженера.</a:t>
            </a:r>
            <a:endParaRPr lang="ru-RU" sz="2400" u="sng" dirty="0"/>
          </a:p>
        </p:txBody>
      </p:sp>
      <p:pic>
        <p:nvPicPr>
          <p:cNvPr id="4099" name="Picture 3" descr="C:\Documents and Settings\Андрей\Мои документы\Мои рисунки\D37ICAAXCL4CCAG90M8YCAR12UNCCACKTYNOCAI0DQLGCAC6FKPHCAT3ZA0KCARRNHR0CA0ALFC8CAYYCK9SCA7OC7STCAANWLUJCAIDP9JDCAJDQH5HCA24SPFWCA6HNIW6CA5NQXF7CA1K4F0QCAM4L11J.jpg"/>
          <p:cNvPicPr>
            <a:picLocks noGrp="1" noChangeAspect="1" noChangeArrowheads="1"/>
          </p:cNvPicPr>
          <p:nvPr>
            <p:ph idx="1"/>
          </p:nvPr>
        </p:nvPicPr>
        <p:blipFill>
          <a:blip r:embed="rId2"/>
          <a:srcRect/>
          <a:stretch>
            <a:fillRect/>
          </a:stretch>
        </p:blipFill>
        <p:spPr bwMode="auto">
          <a:xfrm>
            <a:off x="500034" y="2357430"/>
            <a:ext cx="2143140" cy="2428892"/>
          </a:xfrm>
          <a:prstGeom prst="rect">
            <a:avLst/>
          </a:prstGeom>
          <a:noFill/>
        </p:spPr>
      </p:pic>
      <p:sp>
        <p:nvSpPr>
          <p:cNvPr id="9" name="Прямоугольник 8"/>
          <p:cNvSpPr/>
          <p:nvPr/>
        </p:nvSpPr>
        <p:spPr>
          <a:xfrm>
            <a:off x="214282" y="5072074"/>
            <a:ext cx="3500462" cy="307777"/>
          </a:xfrm>
          <a:prstGeom prst="rect">
            <a:avLst/>
          </a:prstGeom>
        </p:spPr>
        <p:txBody>
          <a:bodyPr wrap="square">
            <a:spAutoFit/>
          </a:bodyPr>
          <a:lstStyle/>
          <a:p>
            <a:r>
              <a:rPr lang="ru-RU" sz="1400" dirty="0" smtClean="0"/>
              <a:t>КАПИЦА Петр Леонидович (1894-1984)</a:t>
            </a:r>
          </a:p>
        </p:txBody>
      </p:sp>
      <p:pic>
        <p:nvPicPr>
          <p:cNvPr id="4100" name="Picture 4" descr="C:\Documents and Settings\Андрей\Мои документы\Мои рисунки\aleksandrov.jpg"/>
          <p:cNvPicPr>
            <a:picLocks noChangeAspect="1" noChangeArrowheads="1"/>
          </p:cNvPicPr>
          <p:nvPr/>
        </p:nvPicPr>
        <p:blipFill>
          <a:blip r:embed="rId3"/>
          <a:srcRect/>
          <a:stretch>
            <a:fillRect/>
          </a:stretch>
        </p:blipFill>
        <p:spPr bwMode="auto">
          <a:xfrm>
            <a:off x="5357818" y="2357430"/>
            <a:ext cx="1638300" cy="2476500"/>
          </a:xfrm>
          <a:prstGeom prst="rect">
            <a:avLst/>
          </a:prstGeom>
          <a:noFill/>
        </p:spPr>
      </p:pic>
      <p:sp>
        <p:nvSpPr>
          <p:cNvPr id="11" name="Прямоугольник 10"/>
          <p:cNvSpPr/>
          <p:nvPr/>
        </p:nvSpPr>
        <p:spPr>
          <a:xfrm>
            <a:off x="4000496" y="5072074"/>
            <a:ext cx="4572000" cy="307777"/>
          </a:xfrm>
          <a:prstGeom prst="rect">
            <a:avLst/>
          </a:prstGeom>
        </p:spPr>
        <p:txBody>
          <a:bodyPr>
            <a:spAutoFit/>
          </a:bodyPr>
          <a:lstStyle/>
          <a:p>
            <a:r>
              <a:rPr lang="ru-RU" sz="1400" dirty="0" smtClean="0"/>
              <a:t>Александров Анатолий Петрович (1903-1994 гг.). </a:t>
            </a:r>
            <a:endParaRPr lang="ru-RU" sz="1400" dirty="0"/>
          </a:p>
        </p:txBody>
      </p:sp>
      <p:pic>
        <p:nvPicPr>
          <p:cNvPr id="15361" name="Picture 1" descr="C:\Documents and Settings\Андрей\Мои документы\Мои рисунки\lenta_s.jpg"/>
          <p:cNvPicPr>
            <a:picLocks noChangeAspect="1" noChangeArrowheads="1"/>
          </p:cNvPicPr>
          <p:nvPr/>
        </p:nvPicPr>
        <p:blipFill>
          <a:blip r:embed="rId4"/>
          <a:srcRect/>
          <a:stretch>
            <a:fillRect/>
          </a:stretch>
        </p:blipFill>
        <p:spPr bwMode="auto">
          <a:xfrm>
            <a:off x="3071802" y="2428868"/>
            <a:ext cx="1785950" cy="235745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15361"/>
                                        </p:tgtEl>
                                        <p:attrNameLst>
                                          <p:attrName>style.visibility</p:attrName>
                                        </p:attrNameLst>
                                      </p:cBhvr>
                                      <p:to>
                                        <p:strVal val="visible"/>
                                      </p:to>
                                    </p:set>
                                    <p:animEffect transition="in" filter="fade">
                                      <p:cBhvr>
                                        <p:cTn id="12" dur="1000"/>
                                        <p:tgtEl>
                                          <p:spTgt spid="15361"/>
                                        </p:tgtEl>
                                      </p:cBhvr>
                                    </p:animEffect>
                                    <p:anim calcmode="lin" valueType="num">
                                      <p:cBhvr>
                                        <p:cTn id="13" dur="1000" fill="hold"/>
                                        <p:tgtEl>
                                          <p:spTgt spid="15361"/>
                                        </p:tgtEl>
                                        <p:attrNameLst>
                                          <p:attrName>ppt_x</p:attrName>
                                        </p:attrNameLst>
                                      </p:cBhvr>
                                      <p:tavLst>
                                        <p:tav tm="0">
                                          <p:val>
                                            <p:strVal val="#ppt_x"/>
                                          </p:val>
                                        </p:tav>
                                        <p:tav tm="100000">
                                          <p:val>
                                            <p:strVal val="#ppt_x"/>
                                          </p:val>
                                        </p:tav>
                                      </p:tavLst>
                                    </p:anim>
                                    <p:anim calcmode="lin" valueType="num">
                                      <p:cBhvr>
                                        <p:cTn id="14" dur="1000" fill="hold"/>
                                        <p:tgtEl>
                                          <p:spTgt spid="1536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4" presetClass="entr" presetSubtype="0" accel="100000" fill="hold" nodeType="clickEffect">
                                  <p:stCondLst>
                                    <p:cond delay="0"/>
                                  </p:stCondLst>
                                  <p:childTnLst>
                                    <p:set>
                                      <p:cBhvr>
                                        <p:cTn id="18" dur="1" fill="hold">
                                          <p:stCondLst>
                                            <p:cond delay="0"/>
                                          </p:stCondLst>
                                        </p:cTn>
                                        <p:tgtEl>
                                          <p:spTgt spid="4099"/>
                                        </p:tgtEl>
                                        <p:attrNameLst>
                                          <p:attrName>style.visibility</p:attrName>
                                        </p:attrNameLst>
                                      </p:cBhvr>
                                      <p:to>
                                        <p:strVal val="visible"/>
                                      </p:to>
                                    </p:set>
                                    <p:anim calcmode="lin" valueType="num">
                                      <p:cBhvr>
                                        <p:cTn id="19" dur="500" fill="hold"/>
                                        <p:tgtEl>
                                          <p:spTgt spid="4099"/>
                                        </p:tgtEl>
                                        <p:attrNameLst>
                                          <p:attrName>ppt_w</p:attrName>
                                        </p:attrNameLst>
                                      </p:cBhvr>
                                      <p:tavLst>
                                        <p:tav tm="0">
                                          <p:val>
                                            <p:strVal val="#ppt_w*0.05"/>
                                          </p:val>
                                        </p:tav>
                                        <p:tav tm="100000">
                                          <p:val>
                                            <p:strVal val="#ppt_w"/>
                                          </p:val>
                                        </p:tav>
                                      </p:tavLst>
                                    </p:anim>
                                    <p:anim calcmode="lin" valueType="num">
                                      <p:cBhvr>
                                        <p:cTn id="20" dur="500" fill="hold"/>
                                        <p:tgtEl>
                                          <p:spTgt spid="4099"/>
                                        </p:tgtEl>
                                        <p:attrNameLst>
                                          <p:attrName>ppt_h</p:attrName>
                                        </p:attrNameLst>
                                      </p:cBhvr>
                                      <p:tavLst>
                                        <p:tav tm="0">
                                          <p:val>
                                            <p:strVal val="#ppt_h"/>
                                          </p:val>
                                        </p:tav>
                                        <p:tav tm="100000">
                                          <p:val>
                                            <p:strVal val="#ppt_h"/>
                                          </p:val>
                                        </p:tav>
                                      </p:tavLst>
                                    </p:anim>
                                    <p:anim calcmode="lin" valueType="num">
                                      <p:cBhvr>
                                        <p:cTn id="21" dur="500" fill="hold"/>
                                        <p:tgtEl>
                                          <p:spTgt spid="4099"/>
                                        </p:tgtEl>
                                        <p:attrNameLst>
                                          <p:attrName>ppt_x</p:attrName>
                                        </p:attrNameLst>
                                      </p:cBhvr>
                                      <p:tavLst>
                                        <p:tav tm="0">
                                          <p:val>
                                            <p:strVal val="#ppt_x-.2"/>
                                          </p:val>
                                        </p:tav>
                                        <p:tav tm="100000">
                                          <p:val>
                                            <p:strVal val="#ppt_x"/>
                                          </p:val>
                                        </p:tav>
                                      </p:tavLst>
                                    </p:anim>
                                    <p:anim calcmode="lin" valueType="num">
                                      <p:cBhvr>
                                        <p:cTn id="22" dur="500" fill="hold"/>
                                        <p:tgtEl>
                                          <p:spTgt spid="4099"/>
                                        </p:tgtEl>
                                        <p:attrNameLst>
                                          <p:attrName>ppt_y</p:attrName>
                                        </p:attrNameLst>
                                      </p:cBhvr>
                                      <p:tavLst>
                                        <p:tav tm="0">
                                          <p:val>
                                            <p:strVal val="#ppt_y"/>
                                          </p:val>
                                        </p:tav>
                                        <p:tav tm="100000">
                                          <p:val>
                                            <p:strVal val="#ppt_y"/>
                                          </p:val>
                                        </p:tav>
                                      </p:tavLst>
                                    </p:anim>
                                    <p:animEffect transition="in" filter="fade">
                                      <p:cBhvr>
                                        <p:cTn id="23" dur="500"/>
                                        <p:tgtEl>
                                          <p:spTgt spid="4099"/>
                                        </p:tgtEl>
                                      </p:cBhvr>
                                    </p:animEffect>
                                  </p:childTnLst>
                                </p:cTn>
                              </p:par>
                              <p:par>
                                <p:cTn id="24" presetID="54" presetClass="entr" presetSubtype="0" accel="10000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500" fill="hold"/>
                                        <p:tgtEl>
                                          <p:spTgt spid="9"/>
                                        </p:tgtEl>
                                        <p:attrNameLst>
                                          <p:attrName>ppt_w</p:attrName>
                                        </p:attrNameLst>
                                      </p:cBhvr>
                                      <p:tavLst>
                                        <p:tav tm="0">
                                          <p:val>
                                            <p:strVal val="#ppt_w*0.05"/>
                                          </p:val>
                                        </p:tav>
                                        <p:tav tm="100000">
                                          <p:val>
                                            <p:strVal val="#ppt_w"/>
                                          </p:val>
                                        </p:tav>
                                      </p:tavLst>
                                    </p:anim>
                                    <p:anim calcmode="lin" valueType="num">
                                      <p:cBhvr>
                                        <p:cTn id="27" dur="500" fill="hold"/>
                                        <p:tgtEl>
                                          <p:spTgt spid="9"/>
                                        </p:tgtEl>
                                        <p:attrNameLst>
                                          <p:attrName>ppt_h</p:attrName>
                                        </p:attrNameLst>
                                      </p:cBhvr>
                                      <p:tavLst>
                                        <p:tav tm="0">
                                          <p:val>
                                            <p:strVal val="#ppt_h"/>
                                          </p:val>
                                        </p:tav>
                                        <p:tav tm="100000">
                                          <p:val>
                                            <p:strVal val="#ppt_h"/>
                                          </p:val>
                                        </p:tav>
                                      </p:tavLst>
                                    </p:anim>
                                    <p:anim calcmode="lin" valueType="num">
                                      <p:cBhvr>
                                        <p:cTn id="28" dur="500" fill="hold"/>
                                        <p:tgtEl>
                                          <p:spTgt spid="9"/>
                                        </p:tgtEl>
                                        <p:attrNameLst>
                                          <p:attrName>ppt_x</p:attrName>
                                        </p:attrNameLst>
                                      </p:cBhvr>
                                      <p:tavLst>
                                        <p:tav tm="0">
                                          <p:val>
                                            <p:strVal val="#ppt_x-.2"/>
                                          </p:val>
                                        </p:tav>
                                        <p:tav tm="100000">
                                          <p:val>
                                            <p:strVal val="#ppt_x"/>
                                          </p:val>
                                        </p:tav>
                                      </p:tavLst>
                                    </p:anim>
                                    <p:anim calcmode="lin" valueType="num">
                                      <p:cBhvr>
                                        <p:cTn id="29" dur="500" fill="hold"/>
                                        <p:tgtEl>
                                          <p:spTgt spid="9"/>
                                        </p:tgtEl>
                                        <p:attrNameLst>
                                          <p:attrName>ppt_y</p:attrName>
                                        </p:attrNameLst>
                                      </p:cBhvr>
                                      <p:tavLst>
                                        <p:tav tm="0">
                                          <p:val>
                                            <p:strVal val="#ppt_y"/>
                                          </p:val>
                                        </p:tav>
                                        <p:tav tm="100000">
                                          <p:val>
                                            <p:strVal val="#ppt_y"/>
                                          </p:val>
                                        </p:tav>
                                      </p:tavLst>
                                    </p:anim>
                                    <p:animEffect transition="in" filter="fade">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54" presetClass="entr" presetSubtype="0" accel="100000" fill="hold" nodeType="clickEffect">
                                  <p:stCondLst>
                                    <p:cond delay="0"/>
                                  </p:stCondLst>
                                  <p:childTnLst>
                                    <p:set>
                                      <p:cBhvr>
                                        <p:cTn id="34" dur="1" fill="hold">
                                          <p:stCondLst>
                                            <p:cond delay="0"/>
                                          </p:stCondLst>
                                        </p:cTn>
                                        <p:tgtEl>
                                          <p:spTgt spid="4100"/>
                                        </p:tgtEl>
                                        <p:attrNameLst>
                                          <p:attrName>style.visibility</p:attrName>
                                        </p:attrNameLst>
                                      </p:cBhvr>
                                      <p:to>
                                        <p:strVal val="visible"/>
                                      </p:to>
                                    </p:set>
                                    <p:anim calcmode="lin" valueType="num">
                                      <p:cBhvr>
                                        <p:cTn id="35" dur="500" fill="hold"/>
                                        <p:tgtEl>
                                          <p:spTgt spid="4100"/>
                                        </p:tgtEl>
                                        <p:attrNameLst>
                                          <p:attrName>ppt_w</p:attrName>
                                        </p:attrNameLst>
                                      </p:cBhvr>
                                      <p:tavLst>
                                        <p:tav tm="0">
                                          <p:val>
                                            <p:strVal val="#ppt_w*0.05"/>
                                          </p:val>
                                        </p:tav>
                                        <p:tav tm="100000">
                                          <p:val>
                                            <p:strVal val="#ppt_w"/>
                                          </p:val>
                                        </p:tav>
                                      </p:tavLst>
                                    </p:anim>
                                    <p:anim calcmode="lin" valueType="num">
                                      <p:cBhvr>
                                        <p:cTn id="36" dur="500" fill="hold"/>
                                        <p:tgtEl>
                                          <p:spTgt spid="4100"/>
                                        </p:tgtEl>
                                        <p:attrNameLst>
                                          <p:attrName>ppt_h</p:attrName>
                                        </p:attrNameLst>
                                      </p:cBhvr>
                                      <p:tavLst>
                                        <p:tav tm="0">
                                          <p:val>
                                            <p:strVal val="#ppt_h"/>
                                          </p:val>
                                        </p:tav>
                                        <p:tav tm="100000">
                                          <p:val>
                                            <p:strVal val="#ppt_h"/>
                                          </p:val>
                                        </p:tav>
                                      </p:tavLst>
                                    </p:anim>
                                    <p:anim calcmode="lin" valueType="num">
                                      <p:cBhvr>
                                        <p:cTn id="37" dur="500" fill="hold"/>
                                        <p:tgtEl>
                                          <p:spTgt spid="4100"/>
                                        </p:tgtEl>
                                        <p:attrNameLst>
                                          <p:attrName>ppt_x</p:attrName>
                                        </p:attrNameLst>
                                      </p:cBhvr>
                                      <p:tavLst>
                                        <p:tav tm="0">
                                          <p:val>
                                            <p:strVal val="#ppt_x-.2"/>
                                          </p:val>
                                        </p:tav>
                                        <p:tav tm="100000">
                                          <p:val>
                                            <p:strVal val="#ppt_x"/>
                                          </p:val>
                                        </p:tav>
                                      </p:tavLst>
                                    </p:anim>
                                    <p:anim calcmode="lin" valueType="num">
                                      <p:cBhvr>
                                        <p:cTn id="38" dur="500" fill="hold"/>
                                        <p:tgtEl>
                                          <p:spTgt spid="4100"/>
                                        </p:tgtEl>
                                        <p:attrNameLst>
                                          <p:attrName>ppt_y</p:attrName>
                                        </p:attrNameLst>
                                      </p:cBhvr>
                                      <p:tavLst>
                                        <p:tav tm="0">
                                          <p:val>
                                            <p:strVal val="#ppt_y"/>
                                          </p:val>
                                        </p:tav>
                                        <p:tav tm="100000">
                                          <p:val>
                                            <p:strVal val="#ppt_y"/>
                                          </p:val>
                                        </p:tav>
                                      </p:tavLst>
                                    </p:anim>
                                    <p:animEffect transition="in" filter="fade">
                                      <p:cBhvr>
                                        <p:cTn id="39" dur="500"/>
                                        <p:tgtEl>
                                          <p:spTgt spid="4100"/>
                                        </p:tgtEl>
                                      </p:cBhvr>
                                    </p:animEffect>
                                  </p:childTnLst>
                                </p:cTn>
                              </p:par>
                              <p:par>
                                <p:cTn id="40" presetID="54" presetClass="entr" presetSubtype="0" accel="100000"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p:cTn id="42" dur="500" fill="hold"/>
                                        <p:tgtEl>
                                          <p:spTgt spid="11"/>
                                        </p:tgtEl>
                                        <p:attrNameLst>
                                          <p:attrName>ppt_w</p:attrName>
                                        </p:attrNameLst>
                                      </p:cBhvr>
                                      <p:tavLst>
                                        <p:tav tm="0">
                                          <p:val>
                                            <p:strVal val="#ppt_w*0.05"/>
                                          </p:val>
                                        </p:tav>
                                        <p:tav tm="100000">
                                          <p:val>
                                            <p:strVal val="#ppt_w"/>
                                          </p:val>
                                        </p:tav>
                                      </p:tavLst>
                                    </p:anim>
                                    <p:anim calcmode="lin" valueType="num">
                                      <p:cBhvr>
                                        <p:cTn id="43" dur="500" fill="hold"/>
                                        <p:tgtEl>
                                          <p:spTgt spid="11"/>
                                        </p:tgtEl>
                                        <p:attrNameLst>
                                          <p:attrName>ppt_h</p:attrName>
                                        </p:attrNameLst>
                                      </p:cBhvr>
                                      <p:tavLst>
                                        <p:tav tm="0">
                                          <p:val>
                                            <p:strVal val="#ppt_h"/>
                                          </p:val>
                                        </p:tav>
                                        <p:tav tm="100000">
                                          <p:val>
                                            <p:strVal val="#ppt_h"/>
                                          </p:val>
                                        </p:tav>
                                      </p:tavLst>
                                    </p:anim>
                                    <p:anim calcmode="lin" valueType="num">
                                      <p:cBhvr>
                                        <p:cTn id="44" dur="500" fill="hold"/>
                                        <p:tgtEl>
                                          <p:spTgt spid="11"/>
                                        </p:tgtEl>
                                        <p:attrNameLst>
                                          <p:attrName>ppt_x</p:attrName>
                                        </p:attrNameLst>
                                      </p:cBhvr>
                                      <p:tavLst>
                                        <p:tav tm="0">
                                          <p:val>
                                            <p:strVal val="#ppt_x-.2"/>
                                          </p:val>
                                        </p:tav>
                                        <p:tav tm="100000">
                                          <p:val>
                                            <p:strVal val="#ppt_x"/>
                                          </p:val>
                                        </p:tav>
                                      </p:tavLst>
                                    </p:anim>
                                    <p:anim calcmode="lin" valueType="num">
                                      <p:cBhvr>
                                        <p:cTn id="45" dur="500" fill="hold"/>
                                        <p:tgtEl>
                                          <p:spTgt spid="11"/>
                                        </p:tgtEl>
                                        <p:attrNameLst>
                                          <p:attrName>ppt_y</p:attrName>
                                        </p:attrNameLst>
                                      </p:cBhvr>
                                      <p:tavLst>
                                        <p:tav tm="0">
                                          <p:val>
                                            <p:strVal val="#ppt_y"/>
                                          </p:val>
                                        </p:tav>
                                        <p:tav tm="100000">
                                          <p:val>
                                            <p:strVal val="#ppt_y"/>
                                          </p:val>
                                        </p:tav>
                                      </p:tavLst>
                                    </p:anim>
                                    <p:animEffect transition="in" filter="fade">
                                      <p:cBhvr>
                                        <p:cTn id="4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Documents and Settings\Андрей\Мои документы\Мои рисунки\inet_05.jpg"/>
          <p:cNvPicPr>
            <a:picLocks noGrp="1" noChangeAspect="1" noChangeArrowheads="1"/>
          </p:cNvPicPr>
          <p:nvPr>
            <p:ph idx="1"/>
          </p:nvPr>
        </p:nvPicPr>
        <p:blipFill>
          <a:blip r:embed="rId2"/>
          <a:srcRect/>
          <a:stretch>
            <a:fillRect/>
          </a:stretch>
        </p:blipFill>
        <p:spPr bwMode="auto">
          <a:xfrm>
            <a:off x="642910" y="2500306"/>
            <a:ext cx="2143140" cy="2714644"/>
          </a:xfrm>
          <a:prstGeom prst="rect">
            <a:avLst/>
          </a:prstGeom>
          <a:noFill/>
        </p:spPr>
      </p:pic>
      <p:sp>
        <p:nvSpPr>
          <p:cNvPr id="5" name="Прямоугольник 4"/>
          <p:cNvSpPr/>
          <p:nvPr/>
        </p:nvSpPr>
        <p:spPr>
          <a:xfrm>
            <a:off x="0" y="5500702"/>
            <a:ext cx="4572000" cy="307777"/>
          </a:xfrm>
          <a:prstGeom prst="rect">
            <a:avLst/>
          </a:prstGeom>
        </p:spPr>
        <p:txBody>
          <a:bodyPr>
            <a:spAutoFit/>
          </a:bodyPr>
          <a:lstStyle/>
          <a:p>
            <a:r>
              <a:rPr lang="ru-RU" sz="1400" b="1" dirty="0" smtClean="0"/>
              <a:t>ИОФФЕ Абрам Федорович (29.X.1880 - 14.Х.1960)</a:t>
            </a:r>
            <a:endParaRPr lang="ru-RU" sz="1400" dirty="0"/>
          </a:p>
        </p:txBody>
      </p:sp>
      <p:sp>
        <p:nvSpPr>
          <p:cNvPr id="6" name="Заголовок 4"/>
          <p:cNvSpPr>
            <a:spLocks noGrp="1"/>
          </p:cNvSpPr>
          <p:nvPr>
            <p:ph type="title"/>
          </p:nvPr>
        </p:nvSpPr>
        <p:spPr/>
        <p:txBody>
          <a:bodyPr>
            <a:normAutofit/>
          </a:bodyPr>
          <a:lstStyle/>
          <a:p>
            <a:r>
              <a:rPr lang="ru-RU" sz="2400" u="sng" dirty="0" smtClean="0"/>
              <a:t>Патриотический лозунг "Все для фронта, все для победы!" определил главный смысл работы каждого нашего человека, каждого ученого, конструктора, инженера.</a:t>
            </a:r>
            <a:endParaRPr lang="ru-RU" sz="2400" u="sng" dirty="0"/>
          </a:p>
        </p:txBody>
      </p:sp>
      <p:pic>
        <p:nvPicPr>
          <p:cNvPr id="1027" name="Picture 3" descr="C:\Documents and Settings\Андрей\Мои документы\Мои рисунки\kur1.jpg"/>
          <p:cNvPicPr>
            <a:picLocks noChangeAspect="1" noChangeArrowheads="1"/>
          </p:cNvPicPr>
          <p:nvPr/>
        </p:nvPicPr>
        <p:blipFill>
          <a:blip r:embed="rId3"/>
          <a:srcRect/>
          <a:stretch>
            <a:fillRect/>
          </a:stretch>
        </p:blipFill>
        <p:spPr bwMode="auto">
          <a:xfrm>
            <a:off x="5643570" y="2500306"/>
            <a:ext cx="2357454" cy="2643206"/>
          </a:xfrm>
          <a:prstGeom prst="rect">
            <a:avLst/>
          </a:prstGeom>
          <a:noFill/>
        </p:spPr>
      </p:pic>
      <p:sp>
        <p:nvSpPr>
          <p:cNvPr id="8" name="Прямоугольник 7"/>
          <p:cNvSpPr/>
          <p:nvPr/>
        </p:nvSpPr>
        <p:spPr>
          <a:xfrm>
            <a:off x="4429124" y="5500702"/>
            <a:ext cx="4572000" cy="307777"/>
          </a:xfrm>
          <a:prstGeom prst="rect">
            <a:avLst/>
          </a:prstGeom>
        </p:spPr>
        <p:txBody>
          <a:bodyPr>
            <a:spAutoFit/>
          </a:bodyPr>
          <a:lstStyle/>
          <a:p>
            <a:r>
              <a:rPr lang="ru-RU" sz="1400" b="1" dirty="0" smtClean="0"/>
              <a:t>КУРЧАТОВ Игорь Васильевич</a:t>
            </a:r>
            <a:r>
              <a:rPr lang="ru-RU" sz="1400" dirty="0" smtClean="0"/>
              <a:t> </a:t>
            </a:r>
            <a:r>
              <a:rPr lang="ru-RU" sz="1400" b="1" dirty="0" smtClean="0"/>
              <a:t>(12.1 1903 – 7.III 1960) </a:t>
            </a:r>
            <a:endParaRPr lang="ru-RU" sz="1400" b="1" dirty="0"/>
          </a:p>
        </p:txBody>
      </p:sp>
      <p:pic>
        <p:nvPicPr>
          <p:cNvPr id="14337" name="Picture 1" descr="C:\Documents and Settings\Андрей\Мои документы\Мои рисунки\lenta_s.jpg"/>
          <p:cNvPicPr>
            <a:picLocks noChangeAspect="1" noChangeArrowheads="1"/>
          </p:cNvPicPr>
          <p:nvPr/>
        </p:nvPicPr>
        <p:blipFill>
          <a:blip r:embed="rId4"/>
          <a:srcRect/>
          <a:stretch>
            <a:fillRect/>
          </a:stretch>
        </p:blipFill>
        <p:spPr bwMode="auto">
          <a:xfrm>
            <a:off x="3214678" y="2500306"/>
            <a:ext cx="1785950" cy="257176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14337"/>
                                        </p:tgtEl>
                                        <p:attrNameLst>
                                          <p:attrName>style.visibility</p:attrName>
                                        </p:attrNameLst>
                                      </p:cBhvr>
                                      <p:to>
                                        <p:strVal val="visible"/>
                                      </p:to>
                                    </p:set>
                                    <p:animEffect transition="in" filter="fade">
                                      <p:cBhvr>
                                        <p:cTn id="12" dur="1000"/>
                                        <p:tgtEl>
                                          <p:spTgt spid="14337"/>
                                        </p:tgtEl>
                                      </p:cBhvr>
                                    </p:animEffect>
                                    <p:anim calcmode="lin" valueType="num">
                                      <p:cBhvr>
                                        <p:cTn id="13" dur="1000" fill="hold"/>
                                        <p:tgtEl>
                                          <p:spTgt spid="14337"/>
                                        </p:tgtEl>
                                        <p:attrNameLst>
                                          <p:attrName>ppt_x</p:attrName>
                                        </p:attrNameLst>
                                      </p:cBhvr>
                                      <p:tavLst>
                                        <p:tav tm="0">
                                          <p:val>
                                            <p:strVal val="#ppt_x"/>
                                          </p:val>
                                        </p:tav>
                                        <p:tav tm="100000">
                                          <p:val>
                                            <p:strVal val="#ppt_x"/>
                                          </p:val>
                                        </p:tav>
                                      </p:tavLst>
                                    </p:anim>
                                    <p:anim calcmode="lin" valueType="num">
                                      <p:cBhvr>
                                        <p:cTn id="14" dur="1000" fill="hold"/>
                                        <p:tgtEl>
                                          <p:spTgt spid="1433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9" presetClass="entr" presetSubtype="0" accel="10000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20" dur="5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21" dur="5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22"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5122"/>
                                        </p:tgtEl>
                                        <p:attrNameLst>
                                          <p:attrName>style.visibility</p:attrName>
                                        </p:attrNameLst>
                                      </p:cBhvr>
                                      <p:to>
                                        <p:strVal val="visible"/>
                                      </p:to>
                                    </p:set>
                                    <p:animEffect transition="in" filter="checkerboard(across)">
                                      <p:cBhvr>
                                        <p:cTn id="27" dur="500"/>
                                        <p:tgtEl>
                                          <p:spTgt spid="5122"/>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027"/>
                                        </p:tgtEl>
                                        <p:attrNameLst>
                                          <p:attrName>style.visibility</p:attrName>
                                        </p:attrNameLst>
                                      </p:cBhvr>
                                      <p:to>
                                        <p:strVal val="visible"/>
                                      </p:to>
                                    </p:set>
                                    <p:animEffect transition="in" filter="checkerboard(across)">
                                      <p:cBhvr>
                                        <p:cTn id="32" dur="500"/>
                                        <p:tgtEl>
                                          <p:spTgt spid="1027"/>
                                        </p:tgtEl>
                                      </p:cBhvr>
                                    </p:animEffect>
                                  </p:childTnLst>
                                </p:cTn>
                              </p:par>
                            </p:childTnLst>
                          </p:cTn>
                        </p:par>
                      </p:childTnLst>
                    </p:cTn>
                  </p:par>
                  <p:par>
                    <p:cTn id="33" fill="hold">
                      <p:stCondLst>
                        <p:cond delay="indefinite"/>
                      </p:stCondLst>
                      <p:childTnLst>
                        <p:par>
                          <p:cTn id="34" fill="hold">
                            <p:stCondLst>
                              <p:cond delay="0"/>
                            </p:stCondLst>
                            <p:childTnLst>
                              <p:par>
                                <p:cTn id="35" presetID="39" presetClass="entr" presetSubtype="0" accel="10000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p:cTn id="3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3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3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4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857232"/>
            <a:ext cx="8229600" cy="1143000"/>
          </a:xfrm>
        </p:spPr>
        <p:txBody>
          <a:bodyPr>
            <a:normAutofit/>
          </a:bodyPr>
          <a:lstStyle/>
          <a:p>
            <a:r>
              <a:rPr lang="ru-RU" sz="2400" u="sng" dirty="0" smtClean="0"/>
              <a:t>Напряженными творческими поисками в годы Великой Отечественной войны были заняты также ученые и конструкторы-артиллеристы. </a:t>
            </a:r>
            <a:endParaRPr lang="ru-RU" sz="2400" u="sng" dirty="0"/>
          </a:p>
        </p:txBody>
      </p:sp>
      <p:pic>
        <p:nvPicPr>
          <p:cNvPr id="2050" name="Picture 2" descr="C:\Documents and Settings\Андрей\Мои документы\Мои рисунки\images.jpg"/>
          <p:cNvPicPr>
            <a:picLocks noGrp="1" noChangeAspect="1" noChangeArrowheads="1"/>
          </p:cNvPicPr>
          <p:nvPr>
            <p:ph idx="1"/>
          </p:nvPr>
        </p:nvPicPr>
        <p:blipFill>
          <a:blip r:embed="rId2"/>
          <a:srcRect/>
          <a:stretch>
            <a:fillRect/>
          </a:stretch>
        </p:blipFill>
        <p:spPr bwMode="auto">
          <a:xfrm>
            <a:off x="571472" y="2143116"/>
            <a:ext cx="2214578" cy="3286148"/>
          </a:xfrm>
          <a:prstGeom prst="rect">
            <a:avLst/>
          </a:prstGeom>
          <a:noFill/>
        </p:spPr>
      </p:pic>
      <p:sp>
        <p:nvSpPr>
          <p:cNvPr id="2051" name="Rectangle 3"/>
          <p:cNvSpPr>
            <a:spLocks noChangeArrowheads="1"/>
          </p:cNvSpPr>
          <p:nvPr/>
        </p:nvSpPr>
        <p:spPr bwMode="auto">
          <a:xfrm>
            <a:off x="214282" y="5715016"/>
            <a:ext cx="2631297" cy="646331"/>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555555"/>
                </a:solidFill>
                <a:effectLst/>
                <a:latin typeface="Arial" pitchFamily="34" charset="0"/>
              </a:rPr>
              <a:t>Келдыш Мстислав Всеволодович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rgbClr val="555555"/>
                </a:solidFill>
                <a:effectLst/>
                <a:latin typeface="Arial" pitchFamily="34" charset="0"/>
              </a:rPr>
              <a:t>(10.02.1911 - 24.06.1978)</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
        <p:nvSpPr>
          <p:cNvPr id="7" name="Прямоугольник 6"/>
          <p:cNvSpPr/>
          <p:nvPr/>
        </p:nvSpPr>
        <p:spPr>
          <a:xfrm>
            <a:off x="3143240" y="2000240"/>
            <a:ext cx="5357818" cy="3970318"/>
          </a:xfrm>
          <a:prstGeom prst="rect">
            <a:avLst/>
          </a:prstGeom>
        </p:spPr>
        <p:txBody>
          <a:bodyPr wrap="square">
            <a:spAutoFit/>
          </a:bodyPr>
          <a:lstStyle/>
          <a:p>
            <a:r>
              <a:rPr lang="ru-RU" sz="1400" b="1" dirty="0" smtClean="0">
                <a:latin typeface="Times New Roman" pitchFamily="18" charset="0"/>
                <a:cs typeface="Times New Roman" pitchFamily="18" charset="0"/>
              </a:rPr>
              <a:t>Советский учёный в области математики и механики, академик АН СССР (1946; член-корреспондент 1943), с 1953 член Президиума, в 1960—61 вице-президент, в 1961—74 президент, в 1974—78 чл. Президиума АН СССР. Трижды Герой Социалистического Труда (1956, 1961, 1971)... Окончил МГУ (1931), затем работал в ЦАГИ, МГУ (профессор с 1937), Математическом институте им. В. А. Стеклова АН СССР. Директор Института прикладной математики АН СССР (1953—78). Основные труды в области математики, механики и аэрогазодинамики . Келдыш внёс выдающийся вклад в развитие вычислительной и машинной математики в СССР, в создание эффективных методов расчёта задач атомной и космической техники. Он выступил одним из инициаторов развёртывания работ по исследованию космоса и созданию ракетно-космических систем, возглавив с середины 50-х гг. разработку теоретических предпосылок вывода искусственных тел на околоземные орбиты, а в дальнейшем — полётов к Луне и планетам Солнечной системы.</a:t>
            </a:r>
            <a:endParaRPr lang="ru-RU" sz="1400" dirty="0">
              <a:latin typeface="Times New Roman" pitchFamily="18" charset="0"/>
              <a:cs typeface="Times New Roman" pitchFamily="18" charset="0"/>
            </a:endParaRPr>
          </a:p>
        </p:txBody>
      </p:sp>
      <p:pic>
        <p:nvPicPr>
          <p:cNvPr id="6" name="Picture 5" descr="C:\Documents and Settings\Андрей\Мои документы\Мои рисунки\I2DBCA2ULGASCAZ6IIY3CAJ64D7KCA9R7351CAVUPY5PCAJNJ9RMCAPUP7H2CA5WVC68CA0E9OMLCAPXXA3CCAQYV59ICAW3KXCOCAUQVZO9CA4QACDQCATNN521CAF8VT7DCA1LLG7JCA2VIWLFCA0LOU7R.jpg"/>
          <p:cNvPicPr>
            <a:picLocks noChangeAspect="1" noChangeArrowheads="1"/>
          </p:cNvPicPr>
          <p:nvPr/>
        </p:nvPicPr>
        <p:blipFill>
          <a:blip r:embed="rId3"/>
          <a:srcRect/>
          <a:stretch>
            <a:fillRect/>
          </a:stretch>
        </p:blipFill>
        <p:spPr bwMode="auto">
          <a:xfrm>
            <a:off x="285720" y="6072206"/>
            <a:ext cx="8143932" cy="28892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a:xfrm>
            <a:off x="457200" y="928670"/>
            <a:ext cx="3900486" cy="5426255"/>
          </a:xfrm>
        </p:spPr>
        <p:txBody>
          <a:bodyPr>
            <a:normAutofit/>
          </a:bodyPr>
          <a:lstStyle/>
          <a:p>
            <a:pPr lvl="0">
              <a:buNone/>
            </a:pPr>
            <a:r>
              <a:rPr lang="ru-RU" dirty="0" smtClean="0"/>
              <a:t>    </a:t>
            </a:r>
            <a:r>
              <a:rPr lang="ru-RU" sz="1600" dirty="0" smtClean="0"/>
              <a:t>Не менее важную задачу перед учеными поставила военная авиация. В ходе испытания скоростных машин летчики столкнулись с явлением флаттера - внезапного разрушения самолета из-за появления интенсивных вибраций. Группа Мстислава Всеволодовича Келдыша, изучив это явление, разработала надежные меры по предупреждению флаттера. В результате такой работы наша авиация не знала потерь, связанных с этим явлением, и появилась возможность значительно увеличить скорость и маневренность самолетов.</a:t>
            </a:r>
          </a:p>
          <a:p>
            <a:pPr>
              <a:buNone/>
            </a:pPr>
            <a:endParaRPr lang="ru-RU" dirty="0"/>
          </a:p>
        </p:txBody>
      </p:sp>
      <p:sp>
        <p:nvSpPr>
          <p:cNvPr id="9" name="Прямоугольник 8"/>
          <p:cNvSpPr/>
          <p:nvPr/>
        </p:nvSpPr>
        <p:spPr>
          <a:xfrm>
            <a:off x="4286248" y="4000504"/>
            <a:ext cx="4572000" cy="2092881"/>
          </a:xfrm>
          <a:prstGeom prst="rect">
            <a:avLst/>
          </a:prstGeom>
        </p:spPr>
        <p:txBody>
          <a:bodyPr>
            <a:spAutoFit/>
          </a:bodyPr>
          <a:lstStyle/>
          <a:p>
            <a:r>
              <a:rPr lang="ru-RU" sz="1400" b="1" i="1" dirty="0" smtClean="0"/>
              <a:t>ФЛАТТЕР</a:t>
            </a:r>
            <a:r>
              <a:rPr lang="ru-RU" sz="1400" i="1" dirty="0" smtClean="0"/>
              <a:t> незатухающие упругие колебания частей самолета, главным образом крыла в полете, возникающие при достижении некоторой скорости, зависящей от характеристик данного самолета. Причиной флаттера обычно является несовпадение центров жесткости с центром давления и недостаточная жесткость конструкции крыла. Флаттер называют также самоколебаниями.</a:t>
            </a:r>
            <a:r>
              <a:rPr lang="ru-RU" dirty="0" smtClean="0"/>
              <a:t/>
            </a:r>
            <a:br>
              <a:rPr lang="ru-RU" dirty="0" smtClean="0"/>
            </a:br>
            <a:endParaRPr lang="ru-RU" dirty="0"/>
          </a:p>
        </p:txBody>
      </p:sp>
      <p:pic>
        <p:nvPicPr>
          <p:cNvPr id="4098" name="Picture 2" descr="http://t1.gstatic.com/images?q=tbn:UxE1zAeee_YbtM%3Ahttp://img.ngs.ru/news/upload_files/32394/war_by_airforce_com.jpg">
            <a:hlinkClick r:id="rId2"/>
          </p:cNvPr>
          <p:cNvPicPr>
            <a:picLocks noGrp="1" noChangeAspect="1" noChangeArrowheads="1"/>
          </p:cNvPicPr>
          <p:nvPr>
            <p:ph sz="half" idx="2"/>
          </p:nvPr>
        </p:nvPicPr>
        <p:blipFill>
          <a:blip r:embed="rId3"/>
          <a:srcRect/>
          <a:stretch>
            <a:fillRect/>
          </a:stretch>
        </p:blipFill>
        <p:spPr bwMode="auto">
          <a:xfrm>
            <a:off x="5000629" y="1000108"/>
            <a:ext cx="3571900" cy="2786082"/>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812</TotalTime>
  <Words>1416</Words>
  <Application>Microsoft Office PowerPoint</Application>
  <PresentationFormat>Экран (4:3)</PresentationFormat>
  <Paragraphs>64</Paragraphs>
  <Slides>19</Slides>
  <Notes>0</Notes>
  <HiddenSlides>0</HiddenSlides>
  <MMClips>2</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Поток</vt:lpstr>
      <vt:lpstr>…А, значит, нам нужна одна Победа- Одна на всех- мы за ценой не постоим!</vt:lpstr>
      <vt:lpstr>Вместо эпилога….</vt:lpstr>
      <vt:lpstr>Великая Отечественная война 1941-1945 годов, выпавшая на долю нашего народа, явилась для него суровым испытанием силы духа, стойкости и воли к победе. Граждане нашей страны в эти годы проявили невиданный героизм и мужество, вся страна превратилась в единый боевой лагерь. Беспримерные подвиги в сражениях с немецко-фашистскими захватчиками покрыли неувядаемой славой боевые знамена наших доблестных Вооруженных Сил. Героический труд рабочих, колхозников и интеллигенции в тылу дал возможность обеспечить фронт всем необходимым для разгрома врага. Отечественная наука и техника тоже встали на военную вахту. </vt:lpstr>
      <vt:lpstr>Как писал выдающийся физик и организатор науки Сергей Иванович Вавилов,</vt:lpstr>
      <vt:lpstr>Презентация PowerPoint</vt:lpstr>
      <vt:lpstr>Патриотический лозунг "Все для фронта, все для победы!" определил главный смысл работы каждого нашего человека, каждого ученого, конструктора, инженера.</vt:lpstr>
      <vt:lpstr>Патриотический лозунг "Все для фронта, все для победы!" определил главный смысл работы каждого нашего человека, каждого ученого, конструктора, инженера.</vt:lpstr>
      <vt:lpstr>Напряженными творческими поисками в годы Великой Отечественной войны были заняты также ученые и конструкторы-артиллеристы. </vt:lpstr>
      <vt:lpstr>Презентация PowerPoint</vt:lpstr>
      <vt:lpstr>Презентация PowerPoint</vt:lpstr>
      <vt:lpstr>Битва на Курской дуге</vt:lpstr>
      <vt:lpstr>Защита кораблей от мин магнитного действия.</vt:lpstr>
      <vt:lpstr>Презентация PowerPoint</vt:lpstr>
      <vt:lpstr>Презентация PowerPoint</vt:lpstr>
      <vt:lpstr>Дорога Жизни.</vt:lpstr>
      <vt:lpstr>Презентация PowerPoint</vt:lpstr>
      <vt:lpstr>Задачи, на военную тематику:</vt:lpstr>
      <vt:lpstr>Задачи, на военную тематику:</vt:lpstr>
      <vt:lpstr>Задачи, на военную тематику: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Андрей</dc:creator>
  <cp:lastModifiedBy>Пользователь Windows</cp:lastModifiedBy>
  <cp:revision>82</cp:revision>
  <dcterms:created xsi:type="dcterms:W3CDTF">2010-01-07T11:43:04Z</dcterms:created>
  <dcterms:modified xsi:type="dcterms:W3CDTF">2014-10-10T14:37:04Z</dcterms:modified>
</cp:coreProperties>
</file>