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9" r:id="rId2"/>
    <p:sldId id="275" r:id="rId3"/>
    <p:sldId id="256" r:id="rId4"/>
    <p:sldId id="266" r:id="rId5"/>
    <p:sldId id="257" r:id="rId6"/>
    <p:sldId id="264" r:id="rId7"/>
    <p:sldId id="265" r:id="rId8"/>
    <p:sldId id="267" r:id="rId9"/>
    <p:sldId id="278" r:id="rId10"/>
    <p:sldId id="262" r:id="rId11"/>
    <p:sldId id="268" r:id="rId12"/>
    <p:sldId id="269" r:id="rId13"/>
    <p:sldId id="270" r:id="rId14"/>
    <p:sldId id="272" r:id="rId15"/>
    <p:sldId id="276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8FFF1-2FE6-4C6C-A97B-A694361644A7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892D6-FC59-4735-AFC3-1ADBBC834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60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6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7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12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0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1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7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4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5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11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2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8C69B-215D-4668-8298-AEFE2620763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A38BF-504B-465F-8FDB-57EB71552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500" y="381001"/>
            <a:ext cx="10172700" cy="294174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>Фискальная политика государства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500" y="3786389"/>
            <a:ext cx="10172700" cy="253821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smtClean="0"/>
          </a:p>
          <a:p>
            <a:pPr algn="r"/>
            <a:r>
              <a:rPr lang="ru-RU" dirty="0" smtClean="0"/>
              <a:t>Экономика 11 класс.</a:t>
            </a:r>
          </a:p>
          <a:p>
            <a:pPr algn="r"/>
            <a:r>
              <a:rPr lang="ru-RU" dirty="0" smtClean="0"/>
              <a:t>Учитель высшей категории</a:t>
            </a:r>
          </a:p>
          <a:p>
            <a:pPr algn="r"/>
            <a:r>
              <a:rPr lang="ru-RU" dirty="0" smtClean="0"/>
              <a:t>Попова Елена Викторовна.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9205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65125"/>
            <a:ext cx="11341100" cy="8540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/>
              <a:t>      1 вариант                  2 вариант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1800" y="1447800"/>
            <a:ext cx="5588000" cy="4729163"/>
          </a:xfrm>
        </p:spPr>
        <p:txBody>
          <a:bodyPr>
            <a:noAutofit/>
          </a:bodyPr>
          <a:lstStyle/>
          <a:p>
            <a:r>
              <a:rPr lang="ru-RU" sz="1000" dirty="0"/>
              <a:t/>
            </a:r>
            <a:br>
              <a:rPr lang="ru-RU" sz="1000" dirty="0"/>
            </a:br>
            <a:endParaRPr lang="ru-RU" sz="1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0300" y="1447800"/>
            <a:ext cx="5664200" cy="5245100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1. Государственный бюджет на практике – это …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dirty="0"/>
              <a:t>   а) финансовая программа развития государства;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   б) основной финансовый план государства;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dirty="0"/>
              <a:t>   в) прогноз функционирования финансовых ресурсов государства.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2. Государственный бюджет становится </a:t>
            </a:r>
            <a:r>
              <a:rPr lang="ru-RU" sz="7200" b="1" dirty="0" err="1"/>
              <a:t>профицитным</a:t>
            </a:r>
            <a:r>
              <a:rPr lang="ru-RU" sz="7200" b="1" dirty="0"/>
              <a:t>, когда …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dirty="0"/>
              <a:t>   а) налоги увеличиваются;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   б)</a:t>
            </a:r>
            <a:r>
              <a:rPr lang="ru-RU" sz="7200" dirty="0"/>
              <a:t> </a:t>
            </a:r>
            <a:r>
              <a:rPr lang="ru-RU" sz="7200" b="1" dirty="0"/>
              <a:t>государственные доходы превышают расходы;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dirty="0"/>
              <a:t>   в) государственные расходы растут.</a:t>
            </a:r>
            <a:r>
              <a:rPr lang="ru-RU" sz="7200" b="1" dirty="0"/>
              <a:t> 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3. На каком этапе экономического цикла увеличивается уровень безработицы:</a:t>
            </a:r>
            <a:r>
              <a:rPr lang="ru-RU" sz="7200" dirty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200" dirty="0"/>
              <a:t>   а) подъём;</a:t>
            </a:r>
            <a:br>
              <a:rPr lang="ru-RU" sz="7200" dirty="0"/>
            </a:br>
            <a:r>
              <a:rPr lang="ru-RU" sz="7200" dirty="0"/>
              <a:t>   б) пик;</a:t>
            </a:r>
            <a:br>
              <a:rPr lang="ru-RU" sz="7200" dirty="0"/>
            </a:br>
            <a:r>
              <a:rPr lang="ru-RU" sz="7200" b="1" dirty="0"/>
              <a:t>   в) сокращение.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4. Правительственная политика связанная с деятельностью Центрального банка: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dirty="0"/>
              <a:t>   а) политикой, основанной на количественной теории денег;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   б) монетарной политикой;</a:t>
            </a:r>
            <a:endParaRPr lang="ru-RU" sz="7200" dirty="0"/>
          </a:p>
          <a:p>
            <a:pPr marL="0" indent="0">
              <a:spcBef>
                <a:spcPts val="0"/>
              </a:spcBef>
              <a:buNone/>
            </a:pPr>
            <a:r>
              <a:rPr lang="ru-RU" sz="7200" dirty="0"/>
              <a:t>   в) фискальной политикой.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7200" b="1" dirty="0"/>
              <a:t>5. Сбережения – это …</a:t>
            </a:r>
            <a:br>
              <a:rPr lang="ru-RU" sz="7200" b="1" dirty="0"/>
            </a:br>
            <a:r>
              <a:rPr lang="ru-RU" sz="7200" b="1" dirty="0"/>
              <a:t>   а) часть дохода, не израсходованный в данный период времени;</a:t>
            </a:r>
            <a:br>
              <a:rPr lang="ru-RU" sz="7200" b="1" dirty="0"/>
            </a:br>
            <a:r>
              <a:rPr lang="ru-RU" sz="7200" dirty="0"/>
              <a:t>   б) часть дохода, вложенная в ценные бумаги;</a:t>
            </a:r>
            <a:br>
              <a:rPr lang="ru-RU" sz="7200" dirty="0"/>
            </a:br>
            <a:r>
              <a:rPr lang="ru-RU" sz="7200" dirty="0"/>
              <a:t>   в) имущество товаропроизводителей</a:t>
            </a:r>
            <a:r>
              <a:rPr lang="ru-RU" sz="7200" b="1" dirty="0"/>
              <a:t>.</a:t>
            </a:r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1460500"/>
            <a:ext cx="581660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 smtClean="0">
                <a:ea typeface="Times New Roman" panose="02020603050405020304" pitchFamily="18" charset="0"/>
              </a:rPr>
              <a:t>  1</a:t>
            </a:r>
            <a:r>
              <a:rPr lang="ru-RU" b="1" dirty="0">
                <a:ea typeface="Times New Roman" panose="02020603050405020304" pitchFamily="18" charset="0"/>
              </a:rPr>
              <a:t>. Финансовый план правительства называется…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а) его долгом;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б) налогообложением;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   в) бюджетом.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2. Государственный бюджет становится дефицитным, когда …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а) налоги увеличиваются;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б) государственные расходы растут;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   в) государственные расходы превышают доходы.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3. Кривая </a:t>
            </a:r>
            <a:r>
              <a:rPr lang="ru-RU" b="1" dirty="0" err="1">
                <a:ea typeface="Times New Roman" panose="02020603050405020304" pitchFamily="18" charset="0"/>
              </a:rPr>
              <a:t>Лаффера</a:t>
            </a:r>
            <a:r>
              <a:rPr lang="ru-RU" b="1" dirty="0">
                <a:ea typeface="Times New Roman" panose="02020603050405020304" pitchFamily="18" charset="0"/>
              </a:rPr>
              <a:t> показывает связь между: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а) размерами дефицита государственного бюджета и темпом инфляции в стране;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   б) налоговыми ставками и объемом налоговых поступлений;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в) размерами теневой экономики и величиной бюджетного дефицита.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4. Правительственная политика в области расходов и налогообложения называется: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а) политикой, основанной на количественной теории денег;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б) монетарной политикой;</a:t>
            </a: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   в) фискальной политикой.</a:t>
            </a:r>
            <a:endParaRPr lang="ru-RU" dirty="0">
              <a:ea typeface="Times New Roman" panose="02020603050405020304" pitchFamily="18" charset="0"/>
            </a:endParaRPr>
          </a:p>
          <a:p>
            <a:pPr>
              <a:lnSpc>
                <a:spcPct val="70000"/>
              </a:lnSpc>
              <a:spcAft>
                <a:spcPts val="0"/>
              </a:spcAft>
            </a:pPr>
            <a:r>
              <a:rPr lang="ru-RU" b="1" dirty="0" smtClean="0">
                <a:ea typeface="Times New Roman" panose="02020603050405020304" pitchFamily="18" charset="0"/>
              </a:rPr>
              <a:t>5. </a:t>
            </a:r>
            <a:r>
              <a:rPr lang="ru-RU" b="1" dirty="0">
                <a:cs typeface="Times New Roman" panose="02020603050405020304" pitchFamily="18" charset="0"/>
              </a:rPr>
              <a:t>Инвестиции – это …</a:t>
            </a:r>
            <a:br>
              <a:rPr lang="ru-RU" b="1" dirty="0">
                <a:cs typeface="Times New Roman" panose="02020603050405020304" pitchFamily="18" charset="0"/>
              </a:rPr>
            </a:br>
            <a:r>
              <a:rPr lang="ru-RU" b="1" dirty="0">
                <a:cs typeface="Times New Roman" panose="02020603050405020304" pitchFamily="18" charset="0"/>
              </a:rPr>
              <a:t>   </a:t>
            </a:r>
            <a:r>
              <a:rPr lang="ru-RU" dirty="0">
                <a:cs typeface="Times New Roman" panose="02020603050405020304" pitchFamily="18" charset="0"/>
              </a:rPr>
              <a:t>а) доход, не израсходованный в данном периоде;</a:t>
            </a:r>
            <a:br>
              <a:rPr lang="ru-RU" dirty="0">
                <a:cs typeface="Times New Roman" panose="02020603050405020304" pitchFamily="18" charset="0"/>
              </a:rPr>
            </a:br>
            <a:r>
              <a:rPr lang="ru-RU" dirty="0">
                <a:cs typeface="Times New Roman" panose="02020603050405020304" pitchFamily="18" charset="0"/>
              </a:rPr>
              <a:t>   б) доход, использованный для приобретения потребительских товаров;</a:t>
            </a:r>
            <a:r>
              <a:rPr lang="ru-RU" b="1" dirty="0">
                <a:cs typeface="Times New Roman" panose="02020603050405020304" pitchFamily="18" charset="0"/>
              </a:rPr>
              <a:t/>
            </a:r>
            <a:br>
              <a:rPr lang="ru-RU" b="1" dirty="0">
                <a:cs typeface="Times New Roman" panose="02020603050405020304" pitchFamily="18" charset="0"/>
              </a:rPr>
            </a:br>
            <a:r>
              <a:rPr lang="ru-RU" b="1" dirty="0">
                <a:cs typeface="Times New Roman" panose="02020603050405020304" pitchFamily="18" charset="0"/>
              </a:rPr>
              <a:t>   в) вложения во все виды производственных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42131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Подведение итогов</a:t>
            </a:r>
            <a:endParaRPr lang="ru-RU" sz="54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Ошибки:                           Оценка:</a:t>
            </a:r>
          </a:p>
          <a:p>
            <a:pPr marL="0" indent="0" algn="ctr">
              <a:buNone/>
            </a:pPr>
            <a:r>
              <a:rPr lang="ru-RU" dirty="0" smtClean="0"/>
              <a:t>0 ошибок -------------------- «5»</a:t>
            </a:r>
          </a:p>
          <a:p>
            <a:pPr marL="0" indent="0" algn="ctr">
              <a:buNone/>
            </a:pPr>
            <a:r>
              <a:rPr lang="ru-RU" dirty="0" smtClean="0"/>
              <a:t>   1 ------------------------------- «</a:t>
            </a:r>
            <a:r>
              <a:rPr lang="ru-RU" dirty="0"/>
              <a:t>4</a:t>
            </a:r>
            <a:r>
              <a:rPr lang="ru-RU" dirty="0" smtClean="0"/>
              <a:t>»</a:t>
            </a:r>
          </a:p>
          <a:p>
            <a:pPr marL="0" indent="0" algn="ctr">
              <a:buNone/>
            </a:pPr>
            <a:r>
              <a:rPr lang="ru-RU" dirty="0" smtClean="0"/>
              <a:t>   2 ------------------------------- «3»</a:t>
            </a:r>
          </a:p>
          <a:p>
            <a:pPr marL="0" indent="0" algn="ctr">
              <a:buNone/>
            </a:pPr>
            <a:r>
              <a:rPr lang="ru-RU" dirty="0" smtClean="0"/>
              <a:t>   3 ------------------------------- «2»</a:t>
            </a:r>
          </a:p>
          <a:p>
            <a:pPr marL="0" indent="0" algn="ctr">
              <a:buNone/>
            </a:pPr>
            <a:r>
              <a:rPr lang="ru-RU" dirty="0" smtClean="0"/>
              <a:t>    4 ------------------------------- «1»</a:t>
            </a:r>
          </a:p>
          <a:p>
            <a:pPr marL="0" indent="0" algn="ctr">
              <a:buNone/>
            </a:pPr>
            <a:r>
              <a:rPr lang="ru-RU" dirty="0" smtClean="0"/>
              <a:t>    5 ------------------------------- «0»</a:t>
            </a:r>
          </a:p>
          <a:p>
            <a:pPr marL="0" indent="0" algn="ctr">
              <a:buNone/>
            </a:pPr>
            <a:r>
              <a:rPr lang="ru-RU" dirty="0" smtClean="0"/>
              <a:t>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4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030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/>
              <a:t>Использование полученных знаний</a:t>
            </a:r>
            <a:endParaRPr lang="ru-RU" sz="54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14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Подсчитаем</a:t>
            </a:r>
          </a:p>
          <a:p>
            <a:pPr marL="0" indent="0">
              <a:buNone/>
            </a:pPr>
            <a:r>
              <a:rPr lang="ru-RU" dirty="0" smtClean="0"/>
              <a:t> свой бюджет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090362"/>
              </p:ext>
            </p:extLst>
          </p:nvPr>
        </p:nvGraphicFramePr>
        <p:xfrm>
          <a:off x="3060700" y="1741488"/>
          <a:ext cx="8115299" cy="484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Лист" r:id="rId4" imgW="6572137" imgH="3467224" progId="Excel.Sheet.12">
                  <p:embed/>
                </p:oleObj>
              </mc:Choice>
              <mc:Fallback>
                <p:oleObj name="Лист" r:id="rId4" imgW="6572137" imgH="34672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60700" y="1741488"/>
                        <a:ext cx="8115299" cy="4849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55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365125"/>
            <a:ext cx="11036300" cy="12604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Инвестиционный план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825624"/>
            <a:ext cx="11036300" cy="465137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Разработаем личную</a:t>
            </a:r>
          </a:p>
          <a:p>
            <a:pPr marL="0" indent="0">
              <a:buNone/>
            </a:pPr>
            <a:r>
              <a:rPr lang="ru-RU" sz="2000" b="1" dirty="0" smtClean="0"/>
              <a:t> бюджетно-</a:t>
            </a:r>
          </a:p>
          <a:p>
            <a:pPr marL="0" indent="0">
              <a:buNone/>
            </a:pPr>
            <a:r>
              <a:rPr lang="ru-RU" sz="2000" b="1" dirty="0" smtClean="0"/>
              <a:t>финансовую </a:t>
            </a:r>
          </a:p>
          <a:p>
            <a:pPr marL="0" indent="0">
              <a:buNone/>
            </a:pPr>
            <a:r>
              <a:rPr lang="ru-RU" sz="2000" b="1" dirty="0" smtClean="0"/>
              <a:t>политику</a:t>
            </a:r>
            <a:endParaRPr lang="ru-RU" sz="2000" dirty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38029"/>
              </p:ext>
            </p:extLst>
          </p:nvPr>
        </p:nvGraphicFramePr>
        <p:xfrm>
          <a:off x="2870200" y="1825624"/>
          <a:ext cx="8483600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Лист" r:id="rId4" imgW="6572137" imgH="3886268" progId="Excel.Sheet.12">
                  <p:embed/>
                </p:oleObj>
              </mc:Choice>
              <mc:Fallback>
                <p:oleObj name="Лист" r:id="rId4" imgW="6572137" imgH="38862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70200" y="1825624"/>
                        <a:ext cx="8483600" cy="4651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3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65125"/>
            <a:ext cx="11099800" cy="12096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5400" b="1" dirty="0" smtClean="0"/>
              <a:t>Аукцион экономических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714499"/>
            <a:ext cx="11099800" cy="50069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/>
              <a:t>1. Определение суммы кредита.</a:t>
            </a:r>
          </a:p>
          <a:p>
            <a:r>
              <a:rPr lang="ru-RU" sz="3200" dirty="0"/>
              <a:t>2. Продажа лот (вопросов)</a:t>
            </a:r>
          </a:p>
          <a:p>
            <a:r>
              <a:rPr lang="ru-RU" sz="3200" dirty="0"/>
              <a:t>3. Покупка ответа ( стартовая цена.)</a:t>
            </a:r>
          </a:p>
          <a:p>
            <a:r>
              <a:rPr lang="ru-RU" sz="3200" dirty="0"/>
              <a:t>4.Торги ( шаг – </a:t>
            </a:r>
            <a:r>
              <a:rPr lang="ru-RU" sz="3200" dirty="0" smtClean="0"/>
              <a:t>20 </a:t>
            </a:r>
            <a:r>
              <a:rPr lang="ru-RU" sz="3200" dirty="0"/>
              <a:t>руб.)</a:t>
            </a:r>
          </a:p>
          <a:p>
            <a:r>
              <a:rPr lang="ru-RU" sz="3200" smtClean="0"/>
              <a:t>5.Право </a:t>
            </a:r>
            <a:r>
              <a:rPr lang="ru-RU" sz="3200" dirty="0"/>
              <a:t>ответа – приз (стоимость вопроса)</a:t>
            </a:r>
          </a:p>
          <a:p>
            <a:r>
              <a:rPr lang="ru-RU" sz="3200" dirty="0"/>
              <a:t>6. </a:t>
            </a:r>
            <a:r>
              <a:rPr lang="ru-RU" sz="3200" dirty="0" smtClean="0"/>
              <a:t>Подсказка </a:t>
            </a:r>
            <a:r>
              <a:rPr lang="ru-RU" sz="3200" dirty="0"/>
              <a:t>– штраф (стоимость вопроса)</a:t>
            </a:r>
          </a:p>
          <a:p>
            <a:pPr algn="ctr"/>
            <a:r>
              <a:rPr lang="ru-RU" sz="3200" dirty="0" smtClean="0"/>
              <a:t>1 тур – Открытый</a:t>
            </a:r>
          </a:p>
          <a:p>
            <a:pPr algn="ctr"/>
            <a:r>
              <a:rPr lang="ru-RU" sz="3200" dirty="0" smtClean="0"/>
              <a:t>2 тур – Закрытый</a:t>
            </a:r>
          </a:p>
          <a:p>
            <a:pPr algn="ctr"/>
            <a:r>
              <a:rPr lang="ru-RU" sz="3200" dirty="0" smtClean="0"/>
              <a:t>3 тур - Полузакрытый</a:t>
            </a:r>
            <a:endParaRPr lang="ru-RU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37949-9F9C-4F4C-A2E3-4B1FC9E341D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 descr="&amp;Acy;&amp;ucy;&amp;kcy;&amp;tscy;&amp;icy;&amp;ocy;&amp;ncy;&amp;ycy; &amp;vcy; &amp;Kcy;&amp;icy;&amp;iecy;&amp;vcy;&amp;iecy;, &amp;Dcy;&amp;ocy;&amp;ncy;&amp;iecy;&amp;tscy;&amp;kcy;&amp;iecy; &amp;icy; &amp;Kcy;&amp;rcy;&amp;acy;&amp;mcy;&amp;acy;&amp;tcy;&amp;ocy;&amp;rcy;&amp;scy;&amp;kcy;&amp;iecy; &amp;ocy;&amp;pcy;&amp;rcy;&amp;iecy;&amp;dcy;&amp;iecy;&amp;lcy;&amp;yacy;&amp;tcy; &amp;rcy;&amp;ycy;&amp;ncy;&amp;ocy;&amp;chcy;&amp;ncy;&amp;ucy;&amp;yucy; &amp;scy;&amp;tcy;&amp;ocy;&amp;icy;&amp;mcy;&amp;ocy;&amp;scy;&amp;tcy;&amp;softcy; &amp;ocy;&amp;fcy;&amp;icy;&amp;scy;&amp;ncy;&amp;ocy;&amp;jcy; &amp;ncy;&amp;iecy;&amp;dcy;&amp;vcy;&amp;icy;&amp;zhcy;&amp;icy;&amp;mcy;&amp;ocy;&amp;scy;&amp;tcy;&amp;icy; - 6 &amp;Dcy;&amp;iecy;&amp;kcy;&amp;acy;&amp;bcy;&amp;rcy;&amp;yacy; 2013 - &amp;Rcy;&amp;iecy;&amp;kcy;&amp;lcy;&amp;acy;&amp;mcy;&amp;ncy;&amp;ocy;-&amp;icy;&amp;ncy;&amp;fcy;&amp;ocy;&amp;rcy;&amp;mcy;&amp;acy;&amp;tscy;&amp;icy;&amp;o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1714498"/>
            <a:ext cx="2806700" cy="223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8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Прайс-лист</a:t>
            </a:r>
            <a:endParaRPr lang="ru-RU" sz="5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000" y="1574800"/>
            <a:ext cx="9131300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177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42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Благодарю за внимание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00250"/>
            <a:ext cx="106426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Знания – это не только сила,</a:t>
            </a:r>
          </a:p>
          <a:p>
            <a:pPr marL="0" indent="0">
              <a:buNone/>
            </a:pPr>
            <a:r>
              <a:rPr lang="ru-RU" b="1" i="1" dirty="0" smtClean="0"/>
              <a:t> но и деньги!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                </a:t>
            </a:r>
            <a:r>
              <a:rPr lang="ru-RU" i="1" dirty="0" smtClean="0"/>
              <a:t>С уважением</a:t>
            </a:r>
          </a:p>
          <a:p>
            <a:pPr marL="0" indent="0">
              <a:buNone/>
            </a:pPr>
            <a:r>
              <a:rPr lang="ru-RU" i="1" dirty="0" smtClean="0"/>
              <a:t>                  Попова Елена Викторовна</a:t>
            </a:r>
            <a:r>
              <a:rPr lang="ru-RU" b="1" i="1" dirty="0" smtClean="0"/>
              <a:t>.</a:t>
            </a:r>
          </a:p>
          <a:p>
            <a:pPr marL="0" indent="0">
              <a:buNone/>
            </a:pPr>
            <a:endParaRPr lang="ru-RU" i="1" dirty="0"/>
          </a:p>
          <a:p>
            <a:endParaRPr lang="ru-RU" dirty="0"/>
          </a:p>
        </p:txBody>
      </p:sp>
      <p:pic>
        <p:nvPicPr>
          <p:cNvPr id="3078" name="Picture 6" descr="&amp;Ncy;&amp;ocy;&amp;vcy;&amp;ocy;&amp;scy;&amp;tcy;&amp;icy; - &amp;Rcy;&amp;acy;&amp;dcy;&amp;icy;&amp;ucy;&amp;scy; F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298" y="2565400"/>
            <a:ext cx="4697502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6600" y="457201"/>
            <a:ext cx="10439400" cy="113029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/>
              <a:t>Экономика и государство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000" y="1854200"/>
            <a:ext cx="10426700" cy="4699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Бюджет государства на 2015г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bs-life.ru/images/kartinky/k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2438400"/>
            <a:ext cx="7708899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58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Фискальная политика государства</a:t>
            </a:r>
            <a:endParaRPr lang="ru-RU" sz="54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5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Что это  такое?</a:t>
            </a:r>
          </a:p>
          <a:p>
            <a:r>
              <a:rPr lang="ru-RU" sz="4400" dirty="0"/>
              <a:t>Зачем она </a:t>
            </a:r>
            <a:r>
              <a:rPr lang="ru-RU" sz="4400" dirty="0" smtClean="0"/>
              <a:t>нужна?</a:t>
            </a:r>
          </a:p>
          <a:p>
            <a:r>
              <a:rPr lang="ru-RU" sz="4400" dirty="0" smtClean="0"/>
              <a:t>Какая она бывает?</a:t>
            </a:r>
          </a:p>
          <a:p>
            <a:r>
              <a:rPr lang="ru-RU" sz="4400" dirty="0" smtClean="0"/>
              <a:t>Как она работает?</a:t>
            </a:r>
          </a:p>
          <a:p>
            <a:r>
              <a:rPr lang="ru-RU" sz="4400" dirty="0" smtClean="0"/>
              <a:t>Как мы можем использовать эти знания?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23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8188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Фискальная политика</a:t>
            </a:r>
            <a:endParaRPr lang="ru-RU" sz="54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681162"/>
            <a:ext cx="5092700" cy="9318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dirty="0" smtClean="0"/>
              <a:t>Что это?</a:t>
            </a:r>
            <a:endParaRPr lang="ru-RU" sz="36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765800" y="1690688"/>
            <a:ext cx="5589588" cy="9223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Её основные инструменты.</a:t>
            </a:r>
            <a:endParaRPr lang="ru-RU" sz="36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5765800" y="2870199"/>
            <a:ext cx="5589588" cy="35686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Государственный бюджет </a:t>
            </a:r>
            <a:r>
              <a:rPr lang="ru-RU" sz="2400" dirty="0"/>
              <a:t>— документ, расписывающий доходы и расходы конкретного государства, как правило, за год (с 1 января до 31 декабря</a:t>
            </a:r>
            <a:r>
              <a:rPr lang="ru-RU" sz="2400" dirty="0" smtClean="0"/>
              <a:t>)</a:t>
            </a:r>
          </a:p>
          <a:p>
            <a:r>
              <a:rPr lang="ru-RU" sz="2400" b="1" dirty="0"/>
              <a:t>Налоги</a:t>
            </a:r>
            <a:r>
              <a:rPr lang="ru-RU" sz="2400" dirty="0"/>
              <a:t> – это обязательные платежи, взимаемые государством с налогоплательщиков (с ЮЛ и ФЛ) по ставке установленной законодательством.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870199"/>
            <a:ext cx="4837112" cy="35686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Фискальная </a:t>
            </a:r>
            <a:r>
              <a:rPr lang="ru-RU" b="1" i="1" dirty="0"/>
              <a:t>(бюджетно-налоговая)</a:t>
            </a:r>
            <a:r>
              <a:rPr lang="ru-RU" b="1" dirty="0"/>
              <a:t>политика </a:t>
            </a:r>
            <a:r>
              <a:rPr lang="ru-RU" dirty="0"/>
              <a:t>– это совокупность мер, предпринимаемых правительственными органами по изменению государственных расходов и налогообложения для достижения поставленных перед экономикой целей.</a:t>
            </a:r>
          </a:p>
          <a:p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4533900" y="3479800"/>
            <a:ext cx="1486408" cy="994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43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4" grpId="0" build="p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641012" cy="11699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Фискальная политика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4394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Для обеспечения устойчивого экономического развития, увеличения занятости, снижения инфляции.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02112" cy="4394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/>
              <a:t>Зачем она нужна?</a:t>
            </a:r>
          </a:p>
          <a:p>
            <a:endParaRPr lang="ru-RU" sz="4000" b="1" dirty="0" smtClean="0"/>
          </a:p>
          <a:p>
            <a:r>
              <a:rPr lang="ru-RU" sz="4000" b="1" dirty="0"/>
              <a:t> </a:t>
            </a:r>
            <a:r>
              <a:rPr lang="ru-RU" sz="4000" dirty="0" smtClean="0"/>
              <a:t>Стабилизировать темпы  экономического развития.</a:t>
            </a:r>
            <a:endParaRPr lang="ru-RU" sz="4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368800" y="3009900"/>
            <a:ext cx="1651508" cy="1028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8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9300" y="538163"/>
            <a:ext cx="10325100" cy="117633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Фискальная политика государства</a:t>
            </a:r>
            <a:endParaRPr lang="ru-RU" sz="5400" b="1" dirty="0"/>
          </a:p>
        </p:txBody>
      </p:sp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749300" y="1968500"/>
            <a:ext cx="10414000" cy="46609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4100" b="1" dirty="0" smtClean="0"/>
              <a:t>Какая она бывает?</a:t>
            </a:r>
          </a:p>
          <a:p>
            <a:pPr marL="514350" indent="-514350">
              <a:buAutoNum type="arabicPeriod"/>
            </a:pPr>
            <a:r>
              <a:rPr lang="ru-RU" sz="3300" b="1" dirty="0" smtClean="0"/>
              <a:t>Дискреционная </a:t>
            </a:r>
          </a:p>
          <a:p>
            <a:pPr marL="0" indent="0">
              <a:buNone/>
            </a:pPr>
            <a:r>
              <a:rPr lang="ru-RU" dirty="0" smtClean="0"/>
              <a:t>преднамеренная, целенаправленная политика государства по стабилизации экономики.</a:t>
            </a:r>
          </a:p>
          <a:p>
            <a:pPr marL="0" indent="0">
              <a:buNone/>
            </a:pPr>
            <a:r>
              <a:rPr lang="ru-RU" sz="3300" dirty="0" smtClean="0"/>
              <a:t>А) </a:t>
            </a:r>
            <a:r>
              <a:rPr lang="ru-RU" sz="3300" dirty="0"/>
              <a:t>Сдерживающая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Б) Стимулирующая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3300" dirty="0" smtClean="0"/>
              <a:t>2. </a:t>
            </a:r>
            <a:r>
              <a:rPr lang="ru-RU" sz="3300" b="1" dirty="0" smtClean="0"/>
              <a:t>Автоматическая  </a:t>
            </a:r>
          </a:p>
          <a:p>
            <a:pPr marL="0" indent="0">
              <a:buNone/>
            </a:pPr>
            <a:r>
              <a:rPr lang="ru-RU" dirty="0" smtClean="0"/>
              <a:t>работает в режиме саморегулирования и автоматически реагирует на изменения состояния экономики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6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4" y="365125"/>
            <a:ext cx="11566526" cy="11858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Дискреционная фискальная политика</a:t>
            </a:r>
            <a:endParaRPr lang="ru-RU" sz="5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33376" y="1825625"/>
            <a:ext cx="5203824" cy="462597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Сдерживающая</a:t>
            </a:r>
          </a:p>
          <a:p>
            <a:pPr marL="0" indent="0">
              <a:buNone/>
            </a:pPr>
            <a:r>
              <a:rPr lang="ru-RU" sz="2400" i="1" dirty="0" smtClean="0"/>
              <a:t>на подъёме</a:t>
            </a:r>
          </a:p>
          <a:p>
            <a:pPr marL="0" indent="0">
              <a:buNone/>
            </a:pPr>
            <a:r>
              <a:rPr lang="ru-RU" sz="2400" i="1" dirty="0" smtClean="0"/>
              <a:t> экономики</a:t>
            </a:r>
          </a:p>
          <a:p>
            <a:pPr marL="0" indent="0">
              <a:buNone/>
            </a:pPr>
            <a:endParaRPr lang="ru-RU" sz="2400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905500" y="1825624"/>
            <a:ext cx="5994400" cy="462597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Стимулирующая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</a:t>
            </a:r>
            <a:r>
              <a:rPr lang="ru-RU" sz="2400" i="1" dirty="0" smtClean="0"/>
              <a:t>при спаде 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                                           экономики</a:t>
            </a: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333375" y="2260600"/>
            <a:ext cx="5203825" cy="4191000"/>
          </a:xfrm>
          <a:prstGeom prst="up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Рост потребительских доходов и расходов.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Уменьшение безработицы.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Увеличить налоги.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Сократить государственные расходы и закупки.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Сократить трансферты.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       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Профицит бюджета.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28" name="Picture 4" descr="http://forexaw.com/NEWs/WorldEconomy/Opinion_analysts_experts/fimg1466126_po_kanat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4" y="5126493"/>
            <a:ext cx="2032000" cy="159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 со стрелкой вниз 7"/>
          <p:cNvSpPr/>
          <p:nvPr/>
        </p:nvSpPr>
        <p:spPr>
          <a:xfrm>
            <a:off x="5905500" y="2260600"/>
            <a:ext cx="5994400" cy="4191000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Снижение </a:t>
            </a:r>
            <a:r>
              <a:rPr lang="ru-RU" sz="2000" dirty="0">
                <a:solidFill>
                  <a:schemeClr val="tx1"/>
                </a:solidFill>
              </a:rPr>
              <a:t>потребительских доходов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и расходов.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Увеличение безработицы.</a:t>
            </a:r>
            <a:endParaRPr lang="ru-RU" sz="2000" dirty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Уменьшить налоги.</a:t>
            </a:r>
            <a:endParaRPr lang="ru-RU" sz="2000" b="1" dirty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Увеличить государственные расходы и закупки.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Увеличить трансферты.</a:t>
            </a:r>
          </a:p>
          <a:p>
            <a:pPr algn="r"/>
            <a:endParaRPr lang="ru-RU" sz="20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Дефицит бюджета.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www.gazetairkutsk.ru/wp-content/uploads/sites/14/2011/10/123245_image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1825624"/>
            <a:ext cx="1841500" cy="130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2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365125"/>
            <a:ext cx="114173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Автоматическая фискальная политика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6700" y="1825625"/>
            <a:ext cx="57531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Рост ВВП</a:t>
            </a:r>
          </a:p>
          <a:p>
            <a:pPr marL="0" indent="0">
              <a:buNone/>
            </a:pPr>
            <a:r>
              <a:rPr lang="ru-RU" b="1" dirty="0" smtClean="0"/>
              <a:t>                       Налоги растут</a:t>
            </a:r>
          </a:p>
          <a:p>
            <a:pPr marL="0" indent="0" algn="r">
              <a:buNone/>
            </a:pPr>
            <a:r>
              <a:rPr lang="ru-RU" b="1" dirty="0" smtClean="0"/>
              <a:t>                                 Минимальные пособия по</a:t>
            </a:r>
          </a:p>
          <a:p>
            <a:pPr marL="0" indent="0" algn="r">
              <a:buNone/>
            </a:pPr>
            <a:r>
              <a:rPr lang="ru-RU" b="1" dirty="0" smtClean="0"/>
              <a:t>  безработице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039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ru-RU" sz="2400" b="1" dirty="0" smtClean="0"/>
              <a:t>Снижение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2400" b="1" dirty="0" smtClean="0"/>
              <a:t> налогов  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Рост пособий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по безработице         </a:t>
            </a:r>
          </a:p>
          <a:p>
            <a:pPr marL="0" indent="0" algn="r">
              <a:buNone/>
            </a:pPr>
            <a:r>
              <a:rPr lang="ru-RU" sz="2400" b="1" dirty="0" smtClean="0"/>
              <a:t>                                        Рост частных                         инвестиций                                  </a:t>
            </a:r>
          </a:p>
        </p:txBody>
      </p:sp>
      <p:pic>
        <p:nvPicPr>
          <p:cNvPr id="6" name="Picture 6" descr="http://www.gazetairkutsk.ru/wp-content/uploads/sites/14/2011/10/123245_ima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300" y="1825625"/>
            <a:ext cx="1701800" cy="120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 со стрелкой вверх 6"/>
          <p:cNvSpPr/>
          <p:nvPr/>
        </p:nvSpPr>
        <p:spPr>
          <a:xfrm>
            <a:off x="2225675" y="2802069"/>
            <a:ext cx="1619250" cy="2722431"/>
          </a:xfrm>
          <a:prstGeom prst="up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Рост доходов населения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forexaw.com/NEWs/WorldEconomy/Opinion_analysts_experts/fimg1466126_po_kanat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12" y="5127057"/>
            <a:ext cx="1898198" cy="149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3917950" y="4127500"/>
            <a:ext cx="2057400" cy="2049463"/>
          </a:xfrm>
          <a:prstGeom prst="up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Уменьшение безработицы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266699" y="2219324"/>
            <a:ext cx="1774825" cy="2797176"/>
          </a:xfrm>
          <a:prstGeom prst="up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Рост прибыли и доходной части бюджета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9931852" y="3045968"/>
            <a:ext cx="1930400" cy="2249930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Уменьшение доходной части бюджета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146800" y="1825625"/>
            <a:ext cx="1701800" cy="2085975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Уменьше-ние</a:t>
            </a:r>
            <a:r>
              <a:rPr lang="ru-RU" sz="2400" b="1" dirty="0" smtClean="0">
                <a:solidFill>
                  <a:schemeClr val="tx1"/>
                </a:solidFill>
              </a:rPr>
              <a:t> доходов населения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7904614" y="2492946"/>
            <a:ext cx="1971223" cy="1901254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Увеличение безработицы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0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150" y="469901"/>
            <a:ext cx="10915648" cy="9334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Стабилизация экономики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5150" y="1562101"/>
            <a:ext cx="10915649" cy="48767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http://s46.radikal.ru/i114/0905/32/e2073718d0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5500" y="3937001"/>
            <a:ext cx="290195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 со стрелкой вправо 4"/>
          <p:cNvSpPr/>
          <p:nvPr/>
        </p:nvSpPr>
        <p:spPr>
          <a:xfrm>
            <a:off x="565150" y="4902200"/>
            <a:ext cx="1485900" cy="157480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Спад в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эконо-мике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2051050" y="4286250"/>
            <a:ext cx="2117726" cy="143510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Увеличение цен (инфляция)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168776" y="3467100"/>
            <a:ext cx="1927224" cy="156210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Уменьше-ние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доходов населения</a:t>
            </a: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6124575" y="2813050"/>
            <a:ext cx="1924050" cy="143510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Снижение налогов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8077200" y="2279650"/>
            <a:ext cx="1593850" cy="125095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Рост инвестиций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9671049" y="1739900"/>
            <a:ext cx="1809749" cy="1165225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Выход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 рецессии</a:t>
            </a: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565149" y="1403350"/>
            <a:ext cx="7740651" cy="1231901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Поддержка правительства: социальные программы, субсидии, индексация доходов, льготное кредитование и т. д.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4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700</Words>
  <Application>Microsoft Office PowerPoint</Application>
  <PresentationFormat>Широкоэкранный</PresentationFormat>
  <Paragraphs>187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Лист</vt:lpstr>
      <vt:lpstr>Фискальная политика государства</vt:lpstr>
      <vt:lpstr>Экономика и государство</vt:lpstr>
      <vt:lpstr>Фискальная политика государства</vt:lpstr>
      <vt:lpstr>Фискальная политика</vt:lpstr>
      <vt:lpstr>Фискальная политика</vt:lpstr>
      <vt:lpstr>Фискальная политика государства</vt:lpstr>
      <vt:lpstr>Дискреционная фискальная политика</vt:lpstr>
      <vt:lpstr>Автоматическая фискальная политика</vt:lpstr>
      <vt:lpstr>Стабилизация экономики</vt:lpstr>
      <vt:lpstr>      1 вариант                  2 вариант</vt:lpstr>
      <vt:lpstr>Подведение итогов</vt:lpstr>
      <vt:lpstr>Использование полученных знаний</vt:lpstr>
      <vt:lpstr>Инвестиционный план</vt:lpstr>
      <vt:lpstr>Аукцион экономических знаний</vt:lpstr>
      <vt:lpstr>Прайс-лист</vt:lpstr>
      <vt:lpstr>Благодарю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Фискальная политика государства.</dc:title>
  <dc:creator>Win_8.1</dc:creator>
  <cp:lastModifiedBy>пк</cp:lastModifiedBy>
  <cp:revision>92</cp:revision>
  <cp:lastPrinted>2015-01-21T16:53:43Z</cp:lastPrinted>
  <dcterms:created xsi:type="dcterms:W3CDTF">2014-12-30T05:17:25Z</dcterms:created>
  <dcterms:modified xsi:type="dcterms:W3CDTF">2015-10-25T15:46:14Z</dcterms:modified>
</cp:coreProperties>
</file>