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0" r:id="rId3"/>
    <p:sldId id="268" r:id="rId4"/>
    <p:sldId id="264" r:id="rId5"/>
    <p:sldId id="260" r:id="rId6"/>
    <p:sldId id="262" r:id="rId7"/>
    <p:sldId id="276" r:id="rId8"/>
    <p:sldId id="261" r:id="rId9"/>
    <p:sldId id="256" r:id="rId10"/>
    <p:sldId id="277" r:id="rId11"/>
    <p:sldId id="274" r:id="rId12"/>
    <p:sldId id="273" r:id="rId13"/>
    <p:sldId id="272" r:id="rId14"/>
    <p:sldId id="275" r:id="rId15"/>
    <p:sldId id="269" r:id="rId16"/>
    <p:sldId id="265" r:id="rId17"/>
    <p:sldId id="259" r:id="rId18"/>
    <p:sldId id="258" r:id="rId19"/>
    <p:sldId id="267" r:id="rId20"/>
    <p:sldId id="26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9616CA-89EB-442E-9662-5E5B144241C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76F5F36C-3E9C-4540-838B-283A30B6EFB2}">
      <dgm:prSet/>
      <dgm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Arial" charset="0"/>
            </a:rPr>
            <a:t>Способы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Arial" charset="0"/>
            </a:rPr>
            <a:t>изменения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Arial" charset="0"/>
            </a:rPr>
            <a:t>давления</a:t>
          </a:r>
        </a:p>
      </dgm:t>
    </dgm:pt>
    <dgm:pt modelId="{2A1F42EF-B99A-4DC5-90B6-A7FC0736F0AC}" type="parTrans" cxnId="{F66EEB21-DEBB-47B2-A349-C7125E78437F}">
      <dgm:prSet/>
      <dgm:spPr/>
      <dgm:t>
        <a:bodyPr/>
        <a:lstStyle/>
        <a:p>
          <a:endParaRPr lang="ru-RU"/>
        </a:p>
      </dgm:t>
    </dgm:pt>
    <dgm:pt modelId="{7B7433C9-9975-4259-8815-A9EE047F04A1}" type="sibTrans" cxnId="{F66EEB21-DEBB-47B2-A349-C7125E78437F}">
      <dgm:prSet/>
      <dgm:spPr/>
      <dgm:t>
        <a:bodyPr/>
        <a:lstStyle/>
        <a:p>
          <a:endParaRPr lang="ru-RU"/>
        </a:p>
      </dgm:t>
    </dgm:pt>
    <dgm:pt modelId="{673B4C49-91D5-49FD-B1A7-ABDCA5539863}">
      <dgm:prSet/>
      <dgm:spPr>
        <a:gradFill flip="none" rotWithShape="0">
          <a:gsLst>
            <a:gs pos="0">
              <a:schemeClr val="accent1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tint val="23500"/>
                <a:satMod val="160000"/>
              </a:schemeClr>
            </a:gs>
          </a:gsLst>
          <a:lin ang="0" scaled="1"/>
          <a:tileRect/>
        </a:gra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Arial" charset="0"/>
            </a:rPr>
            <a:t>При постоянной силе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Arial" charset="0"/>
            </a:rPr>
            <a:t>давление</a:t>
          </a:r>
          <a:r>
            <a: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Arial" charset="0"/>
            </a:rPr>
            <a:t> тем </a:t>
          </a:r>
          <a:r>
            <a: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Arial" charset="0"/>
            </a:rPr>
            <a:t>больше</a:t>
          </a:r>
          <a:r>
            <a: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Arial" charset="0"/>
            </a:rPr>
            <a:t>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Arial" charset="0"/>
            </a:rPr>
            <a:t>чем </a:t>
          </a:r>
          <a:r>
            <a: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Arial" charset="0"/>
            </a:rPr>
            <a:t>меньше</a:t>
          </a: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Arial" charset="0"/>
            </a:rPr>
            <a:t> </a:t>
          </a:r>
          <a:r>
            <a: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Arial" charset="0"/>
            </a:rPr>
            <a:t>площадь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Arial" charset="0"/>
            </a:rPr>
            <a:t>контакта.</a:t>
          </a:r>
        </a:p>
      </dgm:t>
    </dgm:pt>
    <dgm:pt modelId="{5F4F29CA-7965-4F23-9195-67A430EE0232}" type="parTrans" cxnId="{D3702E5B-8786-4B2D-B7D2-F031AA01C037}">
      <dgm:prSet/>
      <dgm:spPr/>
      <dgm:t>
        <a:bodyPr/>
        <a:lstStyle/>
        <a:p>
          <a:endParaRPr lang="ru-RU"/>
        </a:p>
      </dgm:t>
    </dgm:pt>
    <dgm:pt modelId="{57512182-634F-4B29-9F7A-CB540D4FB0F0}" type="sibTrans" cxnId="{D3702E5B-8786-4B2D-B7D2-F031AA01C037}">
      <dgm:prSet/>
      <dgm:spPr/>
      <dgm:t>
        <a:bodyPr/>
        <a:lstStyle/>
        <a:p>
          <a:endParaRPr lang="ru-RU"/>
        </a:p>
      </dgm:t>
    </dgm:pt>
    <dgm:pt modelId="{A4983F33-260D-46E6-AA9D-DB977D576EC4}">
      <dgm:prSet/>
      <dgm:spPr>
        <a:gradFill flip="none" rotWithShape="0">
          <a:gsLst>
            <a:gs pos="0">
              <a:schemeClr val="accent1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tint val="23500"/>
                <a:satMod val="160000"/>
              </a:schemeClr>
            </a:gs>
          </a:gsLst>
          <a:lin ang="10800000" scaled="1"/>
          <a:tileRect/>
        </a:gra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Arial" charset="0"/>
            </a:rPr>
            <a:t>При постоянной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Arial" charset="0"/>
            </a:rPr>
            <a:t>площади контакта тел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Arial" charset="0"/>
            </a:rPr>
            <a:t>давление</a:t>
          </a:r>
          <a:r>
            <a: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Arial" charset="0"/>
            </a:rPr>
            <a:t> тем </a:t>
          </a:r>
          <a:r>
            <a: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Arial" charset="0"/>
            </a:rPr>
            <a:t>больше</a:t>
          </a:r>
          <a:r>
            <a: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Arial" charset="0"/>
            </a:rPr>
            <a:t>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Arial" charset="0"/>
            </a:rPr>
            <a:t>чем </a:t>
          </a:r>
          <a:r>
            <a: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Arial" charset="0"/>
            </a:rPr>
            <a:t>больше</a:t>
          </a: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Arial" charset="0"/>
            </a:rPr>
            <a:t> </a:t>
          </a:r>
          <a:r>
            <a: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Arial" charset="0"/>
            </a:rPr>
            <a:t>сила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Arial" charset="0"/>
            </a:rPr>
            <a:t>давления.</a:t>
          </a:r>
        </a:p>
      </dgm:t>
    </dgm:pt>
    <dgm:pt modelId="{425C8456-4B63-4D84-890D-7D1DB0CC5103}" type="parTrans" cxnId="{B45AED4B-81BD-4B92-BB4D-C51F9833F154}">
      <dgm:prSet/>
      <dgm:spPr/>
      <dgm:t>
        <a:bodyPr/>
        <a:lstStyle/>
        <a:p>
          <a:endParaRPr lang="ru-RU"/>
        </a:p>
      </dgm:t>
    </dgm:pt>
    <dgm:pt modelId="{F31A637E-98B3-40EF-BA7C-E92656BAEC22}" type="sibTrans" cxnId="{B45AED4B-81BD-4B92-BB4D-C51F9833F154}">
      <dgm:prSet/>
      <dgm:spPr/>
      <dgm:t>
        <a:bodyPr/>
        <a:lstStyle/>
        <a:p>
          <a:endParaRPr lang="ru-RU"/>
        </a:p>
      </dgm:t>
    </dgm:pt>
    <dgm:pt modelId="{01064FB3-CF40-4F45-AD1F-94A6AA5D1526}" type="pres">
      <dgm:prSet presAssocID="{669616CA-89EB-442E-9662-5E5B144241C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5A25E74-7606-43D4-8E4E-341E97741C42}" type="pres">
      <dgm:prSet presAssocID="{76F5F36C-3E9C-4540-838B-283A30B6EFB2}" presName="hierRoot1" presStyleCnt="0">
        <dgm:presLayoutVars>
          <dgm:hierBranch/>
        </dgm:presLayoutVars>
      </dgm:prSet>
      <dgm:spPr/>
    </dgm:pt>
    <dgm:pt modelId="{6D81DF43-EB2C-4DBF-A8C5-58D205BC0456}" type="pres">
      <dgm:prSet presAssocID="{76F5F36C-3E9C-4540-838B-283A30B6EFB2}" presName="rootComposite1" presStyleCnt="0"/>
      <dgm:spPr/>
    </dgm:pt>
    <dgm:pt modelId="{C3E4C0BC-A788-404E-9E00-DEE29BD60A54}" type="pres">
      <dgm:prSet presAssocID="{76F5F36C-3E9C-4540-838B-283A30B6EFB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412EE4-9097-46B1-BF2C-4BF18DBCB07E}" type="pres">
      <dgm:prSet presAssocID="{76F5F36C-3E9C-4540-838B-283A30B6EFB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5884CC6-BF7B-476A-9CF7-DCA86621FAF6}" type="pres">
      <dgm:prSet presAssocID="{76F5F36C-3E9C-4540-838B-283A30B6EFB2}" presName="hierChild2" presStyleCnt="0"/>
      <dgm:spPr/>
    </dgm:pt>
    <dgm:pt modelId="{BB79FC5A-E5A0-48D4-9ED0-9D8EC62E2E26}" type="pres">
      <dgm:prSet presAssocID="{5F4F29CA-7965-4F23-9195-67A430EE0232}" presName="Name35" presStyleLbl="parChTrans1D2" presStyleIdx="0" presStyleCnt="2"/>
      <dgm:spPr/>
      <dgm:t>
        <a:bodyPr/>
        <a:lstStyle/>
        <a:p>
          <a:endParaRPr lang="ru-RU"/>
        </a:p>
      </dgm:t>
    </dgm:pt>
    <dgm:pt modelId="{8CE6ECE4-42E6-4070-AE88-B5F228442AD7}" type="pres">
      <dgm:prSet presAssocID="{673B4C49-91D5-49FD-B1A7-ABDCA5539863}" presName="hierRoot2" presStyleCnt="0">
        <dgm:presLayoutVars>
          <dgm:hierBranch/>
        </dgm:presLayoutVars>
      </dgm:prSet>
      <dgm:spPr/>
    </dgm:pt>
    <dgm:pt modelId="{24D45587-50B6-4D61-AE4A-95D08B0ACB04}" type="pres">
      <dgm:prSet presAssocID="{673B4C49-91D5-49FD-B1A7-ABDCA5539863}" presName="rootComposite" presStyleCnt="0"/>
      <dgm:spPr/>
    </dgm:pt>
    <dgm:pt modelId="{F3C37370-5A00-4959-900F-F48EA5700445}" type="pres">
      <dgm:prSet presAssocID="{673B4C49-91D5-49FD-B1A7-ABDCA5539863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32B6EC-F543-45D2-BE5F-4948FC9C2E08}" type="pres">
      <dgm:prSet presAssocID="{673B4C49-91D5-49FD-B1A7-ABDCA5539863}" presName="rootConnector" presStyleLbl="node2" presStyleIdx="0" presStyleCnt="2"/>
      <dgm:spPr/>
      <dgm:t>
        <a:bodyPr/>
        <a:lstStyle/>
        <a:p>
          <a:endParaRPr lang="ru-RU"/>
        </a:p>
      </dgm:t>
    </dgm:pt>
    <dgm:pt modelId="{F94E7B86-8BF9-4F7B-98E5-0F4BEDCFAE95}" type="pres">
      <dgm:prSet presAssocID="{673B4C49-91D5-49FD-B1A7-ABDCA5539863}" presName="hierChild4" presStyleCnt="0"/>
      <dgm:spPr/>
    </dgm:pt>
    <dgm:pt modelId="{8432122C-92CB-4FF5-B219-7BE6B1B7B69E}" type="pres">
      <dgm:prSet presAssocID="{673B4C49-91D5-49FD-B1A7-ABDCA5539863}" presName="hierChild5" presStyleCnt="0"/>
      <dgm:spPr/>
    </dgm:pt>
    <dgm:pt modelId="{2687B3FE-17FF-4D35-AE4E-D22FA05B2044}" type="pres">
      <dgm:prSet presAssocID="{425C8456-4B63-4D84-890D-7D1DB0CC5103}" presName="Name35" presStyleLbl="parChTrans1D2" presStyleIdx="1" presStyleCnt="2"/>
      <dgm:spPr/>
      <dgm:t>
        <a:bodyPr/>
        <a:lstStyle/>
        <a:p>
          <a:endParaRPr lang="ru-RU"/>
        </a:p>
      </dgm:t>
    </dgm:pt>
    <dgm:pt modelId="{4D6FFB8C-73B7-4CE9-B2ED-2F34F6F9F030}" type="pres">
      <dgm:prSet presAssocID="{A4983F33-260D-46E6-AA9D-DB977D576EC4}" presName="hierRoot2" presStyleCnt="0">
        <dgm:presLayoutVars>
          <dgm:hierBranch/>
        </dgm:presLayoutVars>
      </dgm:prSet>
      <dgm:spPr/>
    </dgm:pt>
    <dgm:pt modelId="{5F2DC88C-4DED-4889-A38A-9FB8220699AF}" type="pres">
      <dgm:prSet presAssocID="{A4983F33-260D-46E6-AA9D-DB977D576EC4}" presName="rootComposite" presStyleCnt="0"/>
      <dgm:spPr/>
    </dgm:pt>
    <dgm:pt modelId="{2935CCEC-3048-45E4-9F8A-D8EC16D8F0F6}" type="pres">
      <dgm:prSet presAssocID="{A4983F33-260D-46E6-AA9D-DB977D576EC4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459A62-6F35-49C2-B70F-9B3CECE45497}" type="pres">
      <dgm:prSet presAssocID="{A4983F33-260D-46E6-AA9D-DB977D576EC4}" presName="rootConnector" presStyleLbl="node2" presStyleIdx="1" presStyleCnt="2"/>
      <dgm:spPr/>
      <dgm:t>
        <a:bodyPr/>
        <a:lstStyle/>
        <a:p>
          <a:endParaRPr lang="ru-RU"/>
        </a:p>
      </dgm:t>
    </dgm:pt>
    <dgm:pt modelId="{3A85D6E5-2393-42F4-AB16-B1561DAB7018}" type="pres">
      <dgm:prSet presAssocID="{A4983F33-260D-46E6-AA9D-DB977D576EC4}" presName="hierChild4" presStyleCnt="0"/>
      <dgm:spPr/>
    </dgm:pt>
    <dgm:pt modelId="{2B393EE7-C0A8-481D-B1D1-3871B9251B79}" type="pres">
      <dgm:prSet presAssocID="{A4983F33-260D-46E6-AA9D-DB977D576EC4}" presName="hierChild5" presStyleCnt="0"/>
      <dgm:spPr/>
    </dgm:pt>
    <dgm:pt modelId="{AB22811B-E290-4DE3-8B54-D271BA993A6F}" type="pres">
      <dgm:prSet presAssocID="{76F5F36C-3E9C-4540-838B-283A30B6EFB2}" presName="hierChild3" presStyleCnt="0"/>
      <dgm:spPr/>
    </dgm:pt>
  </dgm:ptLst>
  <dgm:cxnLst>
    <dgm:cxn modelId="{41552379-7A1A-42D6-B813-93A78A7F9DE0}" type="presOf" srcId="{669616CA-89EB-442E-9662-5E5B144241C2}" destId="{01064FB3-CF40-4F45-AD1F-94A6AA5D1526}" srcOrd="0" destOrd="0" presId="urn:microsoft.com/office/officeart/2005/8/layout/orgChart1"/>
    <dgm:cxn modelId="{D3702E5B-8786-4B2D-B7D2-F031AA01C037}" srcId="{76F5F36C-3E9C-4540-838B-283A30B6EFB2}" destId="{673B4C49-91D5-49FD-B1A7-ABDCA5539863}" srcOrd="0" destOrd="0" parTransId="{5F4F29CA-7965-4F23-9195-67A430EE0232}" sibTransId="{57512182-634F-4B29-9F7A-CB540D4FB0F0}"/>
    <dgm:cxn modelId="{C624DB7A-611C-462C-A332-962F95AC6C24}" type="presOf" srcId="{A4983F33-260D-46E6-AA9D-DB977D576EC4}" destId="{56459A62-6F35-49C2-B70F-9B3CECE45497}" srcOrd="1" destOrd="0" presId="urn:microsoft.com/office/officeart/2005/8/layout/orgChart1"/>
    <dgm:cxn modelId="{F66EEB21-DEBB-47B2-A349-C7125E78437F}" srcId="{669616CA-89EB-442E-9662-5E5B144241C2}" destId="{76F5F36C-3E9C-4540-838B-283A30B6EFB2}" srcOrd="0" destOrd="0" parTransId="{2A1F42EF-B99A-4DC5-90B6-A7FC0736F0AC}" sibTransId="{7B7433C9-9975-4259-8815-A9EE047F04A1}"/>
    <dgm:cxn modelId="{A94F4DDA-008A-41D5-84D9-9F08B71D4F38}" type="presOf" srcId="{5F4F29CA-7965-4F23-9195-67A430EE0232}" destId="{BB79FC5A-E5A0-48D4-9ED0-9D8EC62E2E26}" srcOrd="0" destOrd="0" presId="urn:microsoft.com/office/officeart/2005/8/layout/orgChart1"/>
    <dgm:cxn modelId="{CE95B915-5B82-4A86-99A2-17F3F389B334}" type="presOf" srcId="{673B4C49-91D5-49FD-B1A7-ABDCA5539863}" destId="{9D32B6EC-F543-45D2-BE5F-4948FC9C2E08}" srcOrd="1" destOrd="0" presId="urn:microsoft.com/office/officeart/2005/8/layout/orgChart1"/>
    <dgm:cxn modelId="{B45AED4B-81BD-4B92-BB4D-C51F9833F154}" srcId="{76F5F36C-3E9C-4540-838B-283A30B6EFB2}" destId="{A4983F33-260D-46E6-AA9D-DB977D576EC4}" srcOrd="1" destOrd="0" parTransId="{425C8456-4B63-4D84-890D-7D1DB0CC5103}" sibTransId="{F31A637E-98B3-40EF-BA7C-E92656BAEC22}"/>
    <dgm:cxn modelId="{A2E3C0C5-82E5-44E6-BCF2-63BAD48ACE13}" type="presOf" srcId="{76F5F36C-3E9C-4540-838B-283A30B6EFB2}" destId="{C8412EE4-9097-46B1-BF2C-4BF18DBCB07E}" srcOrd="1" destOrd="0" presId="urn:microsoft.com/office/officeart/2005/8/layout/orgChart1"/>
    <dgm:cxn modelId="{461D3C4C-DFD6-4082-A33B-345DAA836729}" type="presOf" srcId="{76F5F36C-3E9C-4540-838B-283A30B6EFB2}" destId="{C3E4C0BC-A788-404E-9E00-DEE29BD60A54}" srcOrd="0" destOrd="0" presId="urn:microsoft.com/office/officeart/2005/8/layout/orgChart1"/>
    <dgm:cxn modelId="{7B0C4D00-BE08-4357-A44E-BB31785CE84A}" type="presOf" srcId="{A4983F33-260D-46E6-AA9D-DB977D576EC4}" destId="{2935CCEC-3048-45E4-9F8A-D8EC16D8F0F6}" srcOrd="0" destOrd="0" presId="urn:microsoft.com/office/officeart/2005/8/layout/orgChart1"/>
    <dgm:cxn modelId="{870755E3-CECA-466E-BDB5-F43EE97F6BA8}" type="presOf" srcId="{425C8456-4B63-4D84-890D-7D1DB0CC5103}" destId="{2687B3FE-17FF-4D35-AE4E-D22FA05B2044}" srcOrd="0" destOrd="0" presId="urn:microsoft.com/office/officeart/2005/8/layout/orgChart1"/>
    <dgm:cxn modelId="{80CDF8B2-11D0-4488-AA30-A63A38163D2D}" type="presOf" srcId="{673B4C49-91D5-49FD-B1A7-ABDCA5539863}" destId="{F3C37370-5A00-4959-900F-F48EA5700445}" srcOrd="0" destOrd="0" presId="urn:microsoft.com/office/officeart/2005/8/layout/orgChart1"/>
    <dgm:cxn modelId="{C8AA9D3F-6FC5-484C-B79E-8EA70AF04615}" type="presParOf" srcId="{01064FB3-CF40-4F45-AD1F-94A6AA5D1526}" destId="{A5A25E74-7606-43D4-8E4E-341E97741C42}" srcOrd="0" destOrd="0" presId="urn:microsoft.com/office/officeart/2005/8/layout/orgChart1"/>
    <dgm:cxn modelId="{C5862792-1DA6-4F87-8926-70DF072CD4D8}" type="presParOf" srcId="{A5A25E74-7606-43D4-8E4E-341E97741C42}" destId="{6D81DF43-EB2C-4DBF-A8C5-58D205BC0456}" srcOrd="0" destOrd="0" presId="urn:microsoft.com/office/officeart/2005/8/layout/orgChart1"/>
    <dgm:cxn modelId="{00A5BEDC-BD6E-4C7E-914A-F6886FD5371C}" type="presParOf" srcId="{6D81DF43-EB2C-4DBF-A8C5-58D205BC0456}" destId="{C3E4C0BC-A788-404E-9E00-DEE29BD60A54}" srcOrd="0" destOrd="0" presId="urn:microsoft.com/office/officeart/2005/8/layout/orgChart1"/>
    <dgm:cxn modelId="{AD67F3B7-6DE4-4C99-A196-20A615A6517A}" type="presParOf" srcId="{6D81DF43-EB2C-4DBF-A8C5-58D205BC0456}" destId="{C8412EE4-9097-46B1-BF2C-4BF18DBCB07E}" srcOrd="1" destOrd="0" presId="urn:microsoft.com/office/officeart/2005/8/layout/orgChart1"/>
    <dgm:cxn modelId="{C6C2C3AC-CA34-4FDA-8ED2-801C67610A31}" type="presParOf" srcId="{A5A25E74-7606-43D4-8E4E-341E97741C42}" destId="{B5884CC6-BF7B-476A-9CF7-DCA86621FAF6}" srcOrd="1" destOrd="0" presId="urn:microsoft.com/office/officeart/2005/8/layout/orgChart1"/>
    <dgm:cxn modelId="{1CB10C4D-6688-4C0E-87D4-BE758B060835}" type="presParOf" srcId="{B5884CC6-BF7B-476A-9CF7-DCA86621FAF6}" destId="{BB79FC5A-E5A0-48D4-9ED0-9D8EC62E2E26}" srcOrd="0" destOrd="0" presId="urn:microsoft.com/office/officeart/2005/8/layout/orgChart1"/>
    <dgm:cxn modelId="{C2DEC8DD-F3BA-48FB-8412-04C0557D86E0}" type="presParOf" srcId="{B5884CC6-BF7B-476A-9CF7-DCA86621FAF6}" destId="{8CE6ECE4-42E6-4070-AE88-B5F228442AD7}" srcOrd="1" destOrd="0" presId="urn:microsoft.com/office/officeart/2005/8/layout/orgChart1"/>
    <dgm:cxn modelId="{3C03933E-72FD-44F3-A52C-02547AD8D4A3}" type="presParOf" srcId="{8CE6ECE4-42E6-4070-AE88-B5F228442AD7}" destId="{24D45587-50B6-4D61-AE4A-95D08B0ACB04}" srcOrd="0" destOrd="0" presId="urn:microsoft.com/office/officeart/2005/8/layout/orgChart1"/>
    <dgm:cxn modelId="{72400F1B-1C3A-42F4-A435-EB46A4F86581}" type="presParOf" srcId="{24D45587-50B6-4D61-AE4A-95D08B0ACB04}" destId="{F3C37370-5A00-4959-900F-F48EA5700445}" srcOrd="0" destOrd="0" presId="urn:microsoft.com/office/officeart/2005/8/layout/orgChart1"/>
    <dgm:cxn modelId="{94C4A45C-0BC8-453F-80F0-684FBBDD0B9B}" type="presParOf" srcId="{24D45587-50B6-4D61-AE4A-95D08B0ACB04}" destId="{9D32B6EC-F543-45D2-BE5F-4948FC9C2E08}" srcOrd="1" destOrd="0" presId="urn:microsoft.com/office/officeart/2005/8/layout/orgChart1"/>
    <dgm:cxn modelId="{FA2EF815-1BF7-46A4-BC0B-DB8C9D45C07C}" type="presParOf" srcId="{8CE6ECE4-42E6-4070-AE88-B5F228442AD7}" destId="{F94E7B86-8BF9-4F7B-98E5-0F4BEDCFAE95}" srcOrd="1" destOrd="0" presId="urn:microsoft.com/office/officeart/2005/8/layout/orgChart1"/>
    <dgm:cxn modelId="{CE173FE7-0225-4D5E-9A1D-3CAF8D14C1E5}" type="presParOf" srcId="{8CE6ECE4-42E6-4070-AE88-B5F228442AD7}" destId="{8432122C-92CB-4FF5-B219-7BE6B1B7B69E}" srcOrd="2" destOrd="0" presId="urn:microsoft.com/office/officeart/2005/8/layout/orgChart1"/>
    <dgm:cxn modelId="{CC2B852D-67F7-4922-B05D-D8442638DA05}" type="presParOf" srcId="{B5884CC6-BF7B-476A-9CF7-DCA86621FAF6}" destId="{2687B3FE-17FF-4D35-AE4E-D22FA05B2044}" srcOrd="2" destOrd="0" presId="urn:microsoft.com/office/officeart/2005/8/layout/orgChart1"/>
    <dgm:cxn modelId="{37F4FC0E-3C82-4E25-9FFF-49C2250214B5}" type="presParOf" srcId="{B5884CC6-BF7B-476A-9CF7-DCA86621FAF6}" destId="{4D6FFB8C-73B7-4CE9-B2ED-2F34F6F9F030}" srcOrd="3" destOrd="0" presId="urn:microsoft.com/office/officeart/2005/8/layout/orgChart1"/>
    <dgm:cxn modelId="{CAEEE20B-337F-4CB4-ABFB-68F329D88CC1}" type="presParOf" srcId="{4D6FFB8C-73B7-4CE9-B2ED-2F34F6F9F030}" destId="{5F2DC88C-4DED-4889-A38A-9FB8220699AF}" srcOrd="0" destOrd="0" presId="urn:microsoft.com/office/officeart/2005/8/layout/orgChart1"/>
    <dgm:cxn modelId="{7F6EFD97-3759-4395-832C-D3F546D9A793}" type="presParOf" srcId="{5F2DC88C-4DED-4889-A38A-9FB8220699AF}" destId="{2935CCEC-3048-45E4-9F8A-D8EC16D8F0F6}" srcOrd="0" destOrd="0" presId="urn:microsoft.com/office/officeart/2005/8/layout/orgChart1"/>
    <dgm:cxn modelId="{8E7A4BDA-FBA0-4E90-A782-479EB8AE45E8}" type="presParOf" srcId="{5F2DC88C-4DED-4889-A38A-9FB8220699AF}" destId="{56459A62-6F35-49C2-B70F-9B3CECE45497}" srcOrd="1" destOrd="0" presId="urn:microsoft.com/office/officeart/2005/8/layout/orgChart1"/>
    <dgm:cxn modelId="{A04B4B09-2069-4B7B-B5AD-48739D733F69}" type="presParOf" srcId="{4D6FFB8C-73B7-4CE9-B2ED-2F34F6F9F030}" destId="{3A85D6E5-2393-42F4-AB16-B1561DAB7018}" srcOrd="1" destOrd="0" presId="urn:microsoft.com/office/officeart/2005/8/layout/orgChart1"/>
    <dgm:cxn modelId="{B3BEFD02-722E-47D2-A67E-0A1100F5F3D5}" type="presParOf" srcId="{4D6FFB8C-73B7-4CE9-B2ED-2F34F6F9F030}" destId="{2B393EE7-C0A8-481D-B1D1-3871B9251B79}" srcOrd="2" destOrd="0" presId="urn:microsoft.com/office/officeart/2005/8/layout/orgChart1"/>
    <dgm:cxn modelId="{2B0697CC-B465-44F5-8163-55D33C959FC8}" type="presParOf" srcId="{A5A25E74-7606-43D4-8E4E-341E97741C42}" destId="{AB22811B-E290-4DE3-8B54-D271BA993A6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87B3FE-17FF-4D35-AE4E-D22FA05B2044}">
      <dsp:nvSpPr>
        <dsp:cNvPr id="0" name=""/>
        <dsp:cNvSpPr/>
      </dsp:nvSpPr>
      <dsp:spPr>
        <a:xfrm>
          <a:off x="4230687" y="2557282"/>
          <a:ext cx="2315232" cy="803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1817"/>
              </a:lnTo>
              <a:lnTo>
                <a:pt x="2315232" y="401817"/>
              </a:lnTo>
              <a:lnTo>
                <a:pt x="2315232" y="803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79FC5A-E5A0-48D4-9ED0-9D8EC62E2E26}">
      <dsp:nvSpPr>
        <dsp:cNvPr id="0" name=""/>
        <dsp:cNvSpPr/>
      </dsp:nvSpPr>
      <dsp:spPr>
        <a:xfrm>
          <a:off x="1915455" y="2557282"/>
          <a:ext cx="2315232" cy="803634"/>
        </a:xfrm>
        <a:custGeom>
          <a:avLst/>
          <a:gdLst/>
          <a:ahLst/>
          <a:cxnLst/>
          <a:rect l="0" t="0" r="0" b="0"/>
          <a:pathLst>
            <a:path>
              <a:moveTo>
                <a:pt x="2315232" y="0"/>
              </a:moveTo>
              <a:lnTo>
                <a:pt x="2315232" y="401817"/>
              </a:lnTo>
              <a:lnTo>
                <a:pt x="0" y="401817"/>
              </a:lnTo>
              <a:lnTo>
                <a:pt x="0" y="803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E4C0BC-A788-404E-9E00-DEE29BD60A54}">
      <dsp:nvSpPr>
        <dsp:cNvPr id="0" name=""/>
        <dsp:cNvSpPr/>
      </dsp:nvSpPr>
      <dsp:spPr>
        <a:xfrm>
          <a:off x="2317272" y="643867"/>
          <a:ext cx="3826830" cy="1913415"/>
        </a:xfrm>
        <a:prstGeom prst="rect">
          <a:avLst/>
        </a:prstGeom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500" b="1" i="1" u="none" strike="noStrike" kern="1200" cap="none" normalizeH="0" baseline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Arial" charset="0"/>
            </a:rPr>
            <a:t>Способы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500" b="1" i="1" u="none" strike="noStrike" kern="1200" cap="none" normalizeH="0" baseline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Arial" charset="0"/>
            </a:rPr>
            <a:t>изменения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500" b="1" i="1" u="none" strike="noStrike" kern="1200" cap="none" normalizeH="0" baseline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Arial" charset="0"/>
            </a:rPr>
            <a:t>давления</a:t>
          </a:r>
        </a:p>
      </dsp:txBody>
      <dsp:txXfrm>
        <a:off x="2317272" y="643867"/>
        <a:ext cx="3826830" cy="1913415"/>
      </dsp:txXfrm>
    </dsp:sp>
    <dsp:sp modelId="{F3C37370-5A00-4959-900F-F48EA5700445}">
      <dsp:nvSpPr>
        <dsp:cNvPr id="0" name=""/>
        <dsp:cNvSpPr/>
      </dsp:nvSpPr>
      <dsp:spPr>
        <a:xfrm>
          <a:off x="2039" y="3360917"/>
          <a:ext cx="3826830" cy="1913415"/>
        </a:xfrm>
        <a:prstGeom prst="rect">
          <a:avLst/>
        </a:prstGeom>
        <a:gradFill flip="none" rotWithShape="0">
          <a:gsLst>
            <a:gs pos="0">
              <a:schemeClr val="accent1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tint val="23500"/>
                <a:satMod val="160000"/>
              </a:schemeClr>
            </a:gs>
          </a:gsLst>
          <a:lin ang="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500" b="1" i="1" u="none" strike="noStrike" kern="1200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Arial" charset="0"/>
            </a:rPr>
            <a:t>При постоянной силе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500" b="1" i="1" u="none" strike="noStrike" kern="1200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Arial" charset="0"/>
            </a:rPr>
            <a:t>давление</a:t>
          </a:r>
          <a:r>
            <a:rPr kumimoji="0" lang="ru-RU" altLang="ru-RU" sz="2500" b="1" i="1" u="none" strike="noStrike" kern="1200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Arial" charset="0"/>
            </a:rPr>
            <a:t> тем </a:t>
          </a:r>
          <a:r>
            <a:rPr kumimoji="0" lang="ru-RU" altLang="ru-RU" sz="2500" b="1" i="1" u="none" strike="noStrike" kern="1200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Arial" charset="0"/>
            </a:rPr>
            <a:t>больше</a:t>
          </a:r>
          <a:r>
            <a:rPr kumimoji="0" lang="ru-RU" altLang="ru-RU" sz="2500" b="1" i="1" u="none" strike="noStrike" kern="1200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Arial" charset="0"/>
            </a:rPr>
            <a:t>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500" b="1" i="1" u="none" strike="noStrike" kern="1200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Arial" charset="0"/>
            </a:rPr>
            <a:t>чем </a:t>
          </a:r>
          <a:r>
            <a:rPr kumimoji="0" lang="ru-RU" altLang="ru-RU" sz="2500" b="1" i="1" u="none" strike="noStrike" kern="1200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Arial" charset="0"/>
            </a:rPr>
            <a:t>меньше</a:t>
          </a:r>
          <a:r>
            <a:rPr kumimoji="0" lang="ru-RU" altLang="ru-RU" sz="2500" b="0" i="0" u="none" strike="noStrike" kern="1200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Arial" charset="0"/>
            </a:rPr>
            <a:t> </a:t>
          </a:r>
          <a:r>
            <a:rPr kumimoji="0" lang="ru-RU" altLang="ru-RU" sz="2500" b="1" i="1" u="none" strike="noStrike" kern="1200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Arial" charset="0"/>
            </a:rPr>
            <a:t>площадь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500" b="1" i="1" u="none" strike="noStrike" kern="1200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Arial" charset="0"/>
            </a:rPr>
            <a:t>контакта.</a:t>
          </a:r>
        </a:p>
      </dsp:txBody>
      <dsp:txXfrm>
        <a:off x="2039" y="3360917"/>
        <a:ext cx="3826830" cy="1913415"/>
      </dsp:txXfrm>
    </dsp:sp>
    <dsp:sp modelId="{2935CCEC-3048-45E4-9F8A-D8EC16D8F0F6}">
      <dsp:nvSpPr>
        <dsp:cNvPr id="0" name=""/>
        <dsp:cNvSpPr/>
      </dsp:nvSpPr>
      <dsp:spPr>
        <a:xfrm>
          <a:off x="4632504" y="3360917"/>
          <a:ext cx="3826830" cy="1913415"/>
        </a:xfrm>
        <a:prstGeom prst="rect">
          <a:avLst/>
        </a:prstGeom>
        <a:gradFill flip="none" rotWithShape="0">
          <a:gsLst>
            <a:gs pos="0">
              <a:schemeClr val="accent1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1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tint val="23500"/>
                <a:satMod val="160000"/>
              </a:schemeClr>
            </a:gs>
          </a:gsLst>
          <a:lin ang="108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500" b="1" i="1" u="none" strike="noStrike" kern="1200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Arial" charset="0"/>
            </a:rPr>
            <a:t>При постоянной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500" b="1" i="1" u="none" strike="noStrike" kern="1200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Arial" charset="0"/>
            </a:rPr>
            <a:t>площади контакта тел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500" b="1" i="1" u="none" strike="noStrike" kern="1200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Arial" charset="0"/>
            </a:rPr>
            <a:t>давление</a:t>
          </a:r>
          <a:r>
            <a:rPr kumimoji="0" lang="ru-RU" altLang="ru-RU" sz="2500" b="1" i="1" u="none" strike="noStrike" kern="1200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Arial" charset="0"/>
            </a:rPr>
            <a:t> тем </a:t>
          </a:r>
          <a:r>
            <a:rPr kumimoji="0" lang="ru-RU" altLang="ru-RU" sz="2500" b="1" i="1" u="none" strike="noStrike" kern="1200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Arial" charset="0"/>
            </a:rPr>
            <a:t>больше</a:t>
          </a:r>
          <a:r>
            <a:rPr kumimoji="0" lang="ru-RU" altLang="ru-RU" sz="2500" b="1" i="1" u="none" strike="noStrike" kern="1200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Arial" charset="0"/>
            </a:rPr>
            <a:t>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500" b="1" i="1" u="none" strike="noStrike" kern="1200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Arial" charset="0"/>
            </a:rPr>
            <a:t>чем </a:t>
          </a:r>
          <a:r>
            <a:rPr kumimoji="0" lang="ru-RU" altLang="ru-RU" sz="2500" b="1" i="1" u="none" strike="noStrike" kern="1200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Arial" charset="0"/>
            </a:rPr>
            <a:t>больше</a:t>
          </a:r>
          <a:r>
            <a:rPr kumimoji="0" lang="ru-RU" altLang="ru-RU" sz="2500" b="0" i="0" u="none" strike="noStrike" kern="1200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Arial" charset="0"/>
            </a:rPr>
            <a:t> </a:t>
          </a:r>
          <a:r>
            <a:rPr kumimoji="0" lang="ru-RU" altLang="ru-RU" sz="2500" b="1" i="1" u="none" strike="noStrike" kern="1200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Arial" charset="0"/>
            </a:rPr>
            <a:t>сила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500" b="1" i="1" u="none" strike="noStrike" kern="1200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Arial" charset="0"/>
            </a:rPr>
            <a:t>давления.</a:t>
          </a:r>
        </a:p>
      </dsp:txBody>
      <dsp:txXfrm>
        <a:off x="4632504" y="3360917"/>
        <a:ext cx="3826830" cy="19134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0C0C-BBF8-41E0-AE80-7ED34D87D1C0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E3E5-324C-4B6E-BB0B-C5893A08C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0C0C-BBF8-41E0-AE80-7ED34D87D1C0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E3E5-324C-4B6E-BB0B-C5893A08C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0C0C-BBF8-41E0-AE80-7ED34D87D1C0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E3E5-324C-4B6E-BB0B-C5893A08C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BBCA6-0418-412B-82B9-7F0583AEEE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702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97AF4-9484-4242-8627-04650695B2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0395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B972E-34D4-4CFC-9E1C-B17922B694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680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0C0C-BBF8-41E0-AE80-7ED34D87D1C0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E3E5-324C-4B6E-BB0B-C5893A08C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0C0C-BBF8-41E0-AE80-7ED34D87D1C0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E3E5-324C-4B6E-BB0B-C5893A08C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0C0C-BBF8-41E0-AE80-7ED34D87D1C0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E3E5-324C-4B6E-BB0B-C5893A08C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0C0C-BBF8-41E0-AE80-7ED34D87D1C0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E3E5-324C-4B6E-BB0B-C5893A08C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0C0C-BBF8-41E0-AE80-7ED34D87D1C0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E3E5-324C-4B6E-BB0B-C5893A08C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0C0C-BBF8-41E0-AE80-7ED34D87D1C0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E3E5-324C-4B6E-BB0B-C5893A08C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0C0C-BBF8-41E0-AE80-7ED34D87D1C0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E3E5-324C-4B6E-BB0B-C5893A08C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0C0C-BBF8-41E0-AE80-7ED34D87D1C0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E3E5-324C-4B6E-BB0B-C5893A08C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90C0C-BBF8-41E0-AE80-7ED34D87D1C0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3E3E5-324C-4B6E-BB0B-C5893A08C15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0.w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jpeg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&#1091;&#1074;&#1077;&#1083;&#1080;&#1095;&#1077;&#1085;&#1080;&#1077;%20&#1076;&#1072;&#1074;&#1083;&#1077;&#1085;&#1080;&#1103;.swf" TargetMode="External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4.xml"/><Relationship Id="rId6" Type="http://schemas.openxmlformats.org/officeDocument/2006/relationships/image" Target="../media/image21.png"/><Relationship Id="rId5" Type="http://schemas.openxmlformats.org/officeDocument/2006/relationships/image" Target="../media/image20.wmf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34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hyperlink" Target="&#1090;&#1077;&#1089;&#1090;%20&#1089;&#1087;&#1086;&#1089;&#1086;&#1073;&#1099;%20&#1091;&#1084;&#1077;&#1085;&#1100;&#1096;&#1077;&#1085;&#1080;&#1103;%20&#1076;&#1072;&#1074;&#1083;&#1077;&#1085;&#1080;&#1103;" TargetMode="Externa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test%20&#1077;&#1076;&#1080;&#1085;&#1080;&#1094;&#1099;%20&#1076;&#1072;&#1074;&#1083;&#1077;&#1085;&#1080;&#1103;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снегу в ботинках.</a:t>
            </a:r>
            <a:b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Глубина погружения в снег – 16 см</a:t>
            </a:r>
          </a:p>
        </p:txBody>
      </p:sp>
      <p:pic>
        <p:nvPicPr>
          <p:cNvPr id="7171" name="Picture 9" descr="DSC0233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9463" y="1600200"/>
            <a:ext cx="3394075" cy="4525963"/>
          </a:xfrm>
        </p:spPr>
      </p:pic>
      <p:pic>
        <p:nvPicPr>
          <p:cNvPr id="7172" name="Picture 12" descr="DSC0233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411186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00200"/>
            <a:ext cx="8640960" cy="492514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Поработали мы с вами хорошо, надо отдохнуть.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можно быстро удвоить давление на пол?</a:t>
            </a:r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Поднимает руки класс – это раз!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Повернулась голова – это два!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Руки вниз, вперёд смотри,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Чуть  глазами подмигни –это три!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Руки в стороны  по - шире  - на четыре.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силой их к плечам прижать – это пять!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Всем ребятам тихо сесть  - это шесть!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76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dirty="0" smtClean="0">
                <a:cs typeface="Arial" charset="0"/>
              </a:rPr>
              <a:t/>
            </a:r>
            <a:br>
              <a:rPr lang="ru-RU" sz="2800" dirty="0" smtClean="0">
                <a:cs typeface="Arial" charset="0"/>
              </a:rPr>
            </a:br>
            <a:r>
              <a:rPr lang="ru-RU" sz="2800" dirty="0" smtClean="0">
                <a:cs typeface="Arial" charset="0"/>
              </a:rPr>
              <a:t/>
            </a:r>
            <a:br>
              <a:rPr lang="ru-RU" sz="2800" dirty="0" smtClean="0">
                <a:cs typeface="Arial" charset="0"/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Клювы, когти, жала, зубы, клыки, 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рога-</a:t>
            </a:r>
            <a:r>
              <a:rPr lang="ru-RU" sz="3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острые</a:t>
            </a:r>
            <a:r>
              <a:rPr lang="ru-RU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39914" y="1565275"/>
            <a:ext cx="3240360" cy="1143000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buFontTx/>
              <a:buNone/>
            </a:pPr>
            <a:r>
              <a:rPr lang="en-US" altLang="ru-RU" sz="4400" b="1" dirty="0" smtClean="0"/>
              <a:t>S</a:t>
            </a:r>
            <a:r>
              <a:rPr lang="en-US" altLang="ru-RU" sz="4400" b="1" dirty="0" smtClean="0">
                <a:cs typeface="Arial" charset="0"/>
              </a:rPr>
              <a:t>↓ ═&gt;</a:t>
            </a:r>
            <a:r>
              <a:rPr lang="ru-RU" altLang="ru-RU" sz="4400" b="1" dirty="0" smtClean="0">
                <a:cs typeface="Arial" charset="0"/>
              </a:rPr>
              <a:t> р↑</a:t>
            </a:r>
            <a:br>
              <a:rPr lang="ru-RU" altLang="ru-RU" sz="4400" b="1" dirty="0" smtClean="0">
                <a:cs typeface="Arial" charset="0"/>
              </a:rPr>
            </a:br>
            <a:endParaRPr lang="ru-RU" altLang="ru-RU" sz="4400" b="1" dirty="0" smtClean="0">
              <a:cs typeface="Arial" charset="0"/>
            </a:endParaRPr>
          </a:p>
        </p:txBody>
      </p:sp>
      <p:graphicFrame>
        <p:nvGraphicFramePr>
          <p:cNvPr id="67588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571500" y="1066800"/>
          <a:ext cx="2255838" cy="249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r:id="rId4" imgW="2965010" imgH="3468986" progId="MS_ClipArt_Gallery.5">
                  <p:embed/>
                </p:oleObj>
              </mc:Choice>
              <mc:Fallback>
                <p:oleObj r:id="rId4" imgW="2965010" imgH="3468986" progId="MS_ClipArt_Gallery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1066800"/>
                        <a:ext cx="2255838" cy="2492375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D9DAFB"/>
                          </a:gs>
                          <a:gs pos="100000">
                            <a:schemeClr val="bg1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7589" name="Picture 5" descr="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8250">
            <a:off x="5865813" y="1450975"/>
            <a:ext cx="26670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0" name="Picture 6" descr="j033236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100" y="3962400"/>
            <a:ext cx="312737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1" name="Picture 7" descr="j014962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69512">
            <a:off x="1154113" y="3352800"/>
            <a:ext cx="3346450" cy="25908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774340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25450" y="2286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dirty="0" smtClean="0">
                <a:cs typeface="Arial" charset="0"/>
              </a:rPr>
              <a:t/>
            </a:r>
            <a:br>
              <a:rPr lang="ru-RU" sz="2800" dirty="0" smtClean="0">
                <a:cs typeface="Arial" charset="0"/>
              </a:rPr>
            </a:br>
            <a:r>
              <a:rPr lang="ru-RU" sz="2800" dirty="0" smtClean="0">
                <a:cs typeface="Arial" charset="0"/>
              </a:rPr>
              <a:t/>
            </a:r>
            <a:br>
              <a:rPr lang="ru-RU" sz="2800" dirty="0" smtClean="0">
                <a:cs typeface="Arial" charset="0"/>
              </a:rPr>
            </a:br>
            <a:r>
              <a:rPr lang="ru-RU" sz="27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Задние колеса грузовиков обычно сдвоенные, гусеницы вездеходов, танков, тракторов и лыжи делают </a:t>
            </a:r>
            <a:r>
              <a:rPr lang="ru-RU" sz="27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широкими</a:t>
            </a:r>
            <a:r>
              <a:rPr lang="ru-RU" sz="27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/>
            </a:r>
            <a:br>
              <a:rPr 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</a:br>
            <a:endParaRPr lang="ru-RU" sz="2800" dirty="0" smtClean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89632" y="1438672"/>
            <a:ext cx="2448272" cy="66828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US" altLang="ru-RU" sz="4400" b="1" dirty="0" smtClean="0"/>
              <a:t>S</a:t>
            </a:r>
            <a:r>
              <a:rPr lang="ru-RU" altLang="ru-RU" sz="4400" b="1" dirty="0" smtClean="0">
                <a:cs typeface="Arial" charset="0"/>
              </a:rPr>
              <a:t>↑ </a:t>
            </a:r>
            <a:r>
              <a:rPr lang="en-US" altLang="ru-RU" sz="4400" b="1" dirty="0" smtClean="0">
                <a:cs typeface="Arial" charset="0"/>
              </a:rPr>
              <a:t>═&gt;</a:t>
            </a:r>
            <a:r>
              <a:rPr lang="ru-RU" altLang="ru-RU" sz="4400" b="1" dirty="0" smtClean="0">
                <a:cs typeface="Arial" charset="0"/>
              </a:rPr>
              <a:t> р </a:t>
            </a:r>
            <a:r>
              <a:rPr lang="en-US" altLang="ru-RU" sz="4400" b="1" dirty="0" smtClean="0">
                <a:cs typeface="Arial" charset="0"/>
              </a:rPr>
              <a:t>↓</a:t>
            </a:r>
            <a:endParaRPr lang="ru-RU" altLang="ru-RU" sz="4400" b="1" dirty="0" smtClean="0">
              <a:cs typeface="Arial" charset="0"/>
            </a:endParaRPr>
          </a:p>
        </p:txBody>
      </p:sp>
      <p:pic>
        <p:nvPicPr>
          <p:cNvPr id="66564" name="Picture 4" descr="танк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649" y="1772816"/>
            <a:ext cx="3015990" cy="2494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5" name="Picture 5" descr="лыж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315" y="4437111"/>
            <a:ext cx="2290763" cy="226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6" name="Picture 6" descr="resA975DCAD-264D-4ACE-88FE-8EEB520ED82A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7963" y="1772816"/>
            <a:ext cx="2851869" cy="2037184"/>
          </a:xfrm>
          <a:noFill/>
        </p:spPr>
      </p:pic>
      <p:pic>
        <p:nvPicPr>
          <p:cNvPr id="66567" name="Picture 7" descr="resB297BB82-E860-4705-944A-21890FE156F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648" y="4791074"/>
            <a:ext cx="30734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14169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627" y="4080668"/>
            <a:ext cx="3313112" cy="2354262"/>
          </a:xfrm>
          <a:prstGeom prst="rect">
            <a:avLst/>
          </a:prstGeom>
          <a:noFill/>
        </p:spPr>
      </p:pic>
      <p:pic>
        <p:nvPicPr>
          <p:cNvPr id="9" name="Picture 5" descr="3d791751673b0ed3a21cb0a71d09a13e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94960" y="2269495"/>
            <a:ext cx="2449637" cy="1800125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020372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75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1347" y="227345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Режущие, колющие инструменты мы </a:t>
            </a:r>
            <a:r>
              <a:rPr lang="ru-RU" sz="32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остро</a:t>
            </a:r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затачиваем</a:t>
            </a:r>
            <a:r>
              <a:rPr lang="ru-RU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dirty="0" smtClean="0">
                <a:cs typeface="Arial" charset="0"/>
              </a:rPr>
              <a:t/>
            </a:r>
            <a:br>
              <a:rPr lang="ru-RU" sz="3200" dirty="0" smtClean="0">
                <a:cs typeface="Arial" charset="0"/>
              </a:rPr>
            </a:br>
            <a:endParaRPr lang="ru-RU" sz="3200" dirty="0" smtClean="0">
              <a:cs typeface="Arial" charset="0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12160" y="1484784"/>
            <a:ext cx="2520280" cy="533400"/>
          </a:xfrm>
        </p:spPr>
        <p:txBody>
          <a:bodyPr>
            <a:normAutofit fontScale="85000" lnSpcReduction="20000"/>
          </a:bodyPr>
          <a:lstStyle/>
          <a:p>
            <a:pPr algn="ctr" eaLnBrk="1" hangingPunct="1">
              <a:buFontTx/>
              <a:buNone/>
            </a:pPr>
            <a:r>
              <a:rPr lang="en-US" altLang="ru-RU" sz="4000" b="1" dirty="0" smtClean="0"/>
              <a:t>S</a:t>
            </a:r>
            <a:r>
              <a:rPr lang="en-US" altLang="ru-RU" sz="4000" b="1" dirty="0" smtClean="0">
                <a:cs typeface="Arial" charset="0"/>
              </a:rPr>
              <a:t>↓ ═&gt;</a:t>
            </a:r>
            <a:r>
              <a:rPr lang="ru-RU" altLang="ru-RU" sz="4000" b="1" dirty="0" smtClean="0">
                <a:cs typeface="Arial" charset="0"/>
              </a:rPr>
              <a:t> р↑</a:t>
            </a:r>
          </a:p>
        </p:txBody>
      </p:sp>
      <p:pic>
        <p:nvPicPr>
          <p:cNvPr id="65540" name="Picture 4" descr="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7549" y="908719"/>
            <a:ext cx="2751137" cy="2841551"/>
          </a:xfrm>
          <a:gradFill rotWithShape="1">
            <a:gsLst>
              <a:gs pos="0">
                <a:schemeClr val="hlink"/>
              </a:gs>
              <a:gs pos="100000">
                <a:schemeClr val="bg1"/>
              </a:gs>
            </a:gsLst>
            <a:lin ang="5400000" scaled="1"/>
          </a:gradFill>
        </p:spPr>
      </p:pic>
      <p:pic>
        <p:nvPicPr>
          <p:cNvPr id="65541" name="Picture 5" descr="штык -нож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298171"/>
            <a:ext cx="2398713" cy="3505200"/>
          </a:xfrm>
          <a:prstGeom prst="rect">
            <a:avLst/>
          </a:prstGeom>
          <a:solidFill>
            <a:srgbClr val="FFFF99">
              <a:alpha val="5686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5542" name="Picture 6" descr="j029865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43" y="4005063"/>
            <a:ext cx="2419350" cy="2673047"/>
          </a:xfrm>
          <a:prstGeom prst="rect">
            <a:avLst/>
          </a:prstGeom>
          <a:gradFill rotWithShape="1">
            <a:gsLst>
              <a:gs pos="0">
                <a:srgbClr val="3366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88125" y="4221163"/>
            <a:ext cx="2303463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6405525" y="2590800"/>
            <a:ext cx="249974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000" b="1" i="1" dirty="0">
                <a:solidFill>
                  <a:schemeClr val="tx2"/>
                </a:solidFill>
                <a:latin typeface="Times New Roman" pitchFamily="18" charset="0"/>
              </a:rPr>
              <a:t>Давление режущей кромки сверла может достигать 2,5 МПа</a:t>
            </a:r>
          </a:p>
        </p:txBody>
      </p:sp>
      <p:pic>
        <p:nvPicPr>
          <p:cNvPr id="9" name="Picture 6" descr="resA7CA8060-906B-4E95-A059-10513D14483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63888" y="1370345"/>
            <a:ext cx="2381250" cy="1905000"/>
          </a:xfrm>
          <a:prstGeom prst="rect">
            <a:avLst/>
          </a:prstGeom>
          <a:noFill/>
        </p:spPr>
      </p:pic>
      <p:sp>
        <p:nvSpPr>
          <p:cNvPr id="3" name="Стрелка вправо 2">
            <a:hlinkClick r:id="rId8" action="ppaction://hlinkfile"/>
          </p:cNvPr>
          <p:cNvSpPr/>
          <p:nvPr/>
        </p:nvSpPr>
        <p:spPr>
          <a:xfrm>
            <a:off x="8344994" y="6542416"/>
            <a:ext cx="244602" cy="1211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39589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  <p:bldP spid="2" grpId="0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558800"/>
          </a:xfrm>
        </p:spPr>
        <p:txBody>
          <a:bodyPr>
            <a:normAutofit fontScale="90000"/>
          </a:bodyPr>
          <a:lstStyle/>
          <a:p>
            <a:r>
              <a:rPr lang="ru-RU" sz="4000" b="1" i="1" dirty="0">
                <a:latin typeface="Times New Roman" pitchFamily="18" charset="0"/>
              </a:rPr>
              <a:t>Проверь себя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765175"/>
            <a:ext cx="8229600" cy="18002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 i="1" dirty="0">
                <a:latin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</a:rPr>
              <a:t>Почему </a:t>
            </a:r>
            <a:r>
              <a:rPr lang="ru-RU" sz="2800" b="1" i="1" dirty="0">
                <a:latin typeface="Times New Roman" pitchFamily="18" charset="0"/>
              </a:rPr>
              <a:t>лось может сравнительно легко бегать по топким болотам, где другие большие животные вязнут?</a:t>
            </a:r>
          </a:p>
        </p:txBody>
      </p:sp>
      <p:pic>
        <p:nvPicPr>
          <p:cNvPr id="173060" name="Picture 4" descr="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2349500"/>
            <a:ext cx="4752975" cy="4154488"/>
          </a:xfrm>
          <a:prstGeom prst="rect">
            <a:avLst/>
          </a:prstGeom>
          <a:noFill/>
        </p:spPr>
      </p:pic>
      <p:pic>
        <p:nvPicPr>
          <p:cNvPr id="173061" name="Picture 5" descr="02791580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2349500"/>
            <a:ext cx="3111500" cy="41767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8555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1000"/>
                                        <p:tgtEl>
                                          <p:spTgt spid="173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1000"/>
                                        <p:tgtEl>
                                          <p:spTgt spid="173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6466" y="260648"/>
            <a:ext cx="86540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2400" b="1" i="1" dirty="0" smtClean="0">
                <a:latin typeface="Times New Roman" pitchFamily="18" charset="0"/>
              </a:rPr>
              <a:t>Для </a:t>
            </a:r>
            <a:r>
              <a:rPr lang="ru-RU" sz="2400" b="1" i="1" dirty="0">
                <a:latin typeface="Times New Roman" pitchFamily="18" charset="0"/>
              </a:rPr>
              <a:t>чего шины грузовых автомобилей и шасси самолётов делают значительно шире, чем легковых? </a:t>
            </a:r>
          </a:p>
        </p:txBody>
      </p:sp>
      <p:pic>
        <p:nvPicPr>
          <p:cNvPr id="6" name="Picture 8" descr="res60704316-F1ED-4EE6-B85E-BCCC81E5BA5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1340768"/>
            <a:ext cx="2736850" cy="2073275"/>
          </a:xfrm>
          <a:prstGeom prst="rect">
            <a:avLst/>
          </a:prstGeom>
          <a:noFill/>
        </p:spPr>
      </p:pic>
      <p:pic>
        <p:nvPicPr>
          <p:cNvPr id="7" name="Picture 4" descr="shassi_f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8144" y="1091645"/>
            <a:ext cx="2484438" cy="214153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66466" y="3591360"/>
            <a:ext cx="86540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2400" b="1" i="1" dirty="0" smtClean="0">
                <a:latin typeface="Times New Roman" pitchFamily="18" charset="0"/>
              </a:rPr>
              <a:t>Почему </a:t>
            </a:r>
            <a:r>
              <a:rPr lang="ru-RU" sz="2400" b="1" i="1" dirty="0">
                <a:latin typeface="Times New Roman" pitchFamily="18" charset="0"/>
              </a:rPr>
              <a:t>человек провалился в сугроб, а стоящий рядом вездеход нет?</a:t>
            </a:r>
          </a:p>
        </p:txBody>
      </p:sp>
      <p:pic>
        <p:nvPicPr>
          <p:cNvPr id="9" name="Picture 4" descr="4x4-04-mam04-5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5816" y="4422357"/>
            <a:ext cx="3437456" cy="23787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54555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2400" b="1" i="1" dirty="0" smtClean="0">
                <a:latin typeface="Times New Roman" pitchFamily="18" charset="0"/>
              </a:rPr>
              <a:t>Почему </a:t>
            </a:r>
            <a:r>
              <a:rPr lang="ru-RU" sz="2400" b="1" i="1" dirty="0">
                <a:latin typeface="Times New Roman" pitchFamily="18" charset="0"/>
              </a:rPr>
              <a:t>у лопаты верхний край, на который наступают, изгибают, а лезвие лопаты заостряют?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1330784"/>
            <a:ext cx="3024188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7221" y="1235661"/>
            <a:ext cx="2869589" cy="2664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08000" y="5403808"/>
            <a:ext cx="4176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2400" b="1" i="1" dirty="0" smtClean="0">
                <a:latin typeface="Times New Roman" pitchFamily="18" charset="0"/>
              </a:rPr>
              <a:t>Для </a:t>
            </a:r>
            <a:r>
              <a:rPr lang="ru-RU" sz="2400" b="1" i="1" dirty="0">
                <a:latin typeface="Times New Roman" pitchFamily="18" charset="0"/>
              </a:rPr>
              <a:t>чего под рельсы укладывают шпалы?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92488" y="3900279"/>
            <a:ext cx="4283968" cy="2908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9418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pic1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764" y="3514092"/>
            <a:ext cx="4176464" cy="3132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" descr="Почему у маяка увеличена площадь опоры?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4573" y="249797"/>
            <a:ext cx="4439435" cy="3322417"/>
          </a:xfrm>
          <a:prstGeom prst="rect">
            <a:avLst/>
          </a:prstGeom>
          <a:noFill/>
        </p:spPr>
      </p:pic>
      <p:sp>
        <p:nvSpPr>
          <p:cNvPr id="2" name="Стрелка вправо 1">
            <a:hlinkClick r:id="rId5" action="ppaction://hlinkfile"/>
          </p:cNvPr>
          <p:cNvSpPr/>
          <p:nvPr/>
        </p:nvSpPr>
        <p:spPr>
          <a:xfrm>
            <a:off x="8532440" y="6197584"/>
            <a:ext cx="34137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pic0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05232"/>
            <a:ext cx="4355976" cy="3266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pic0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98" y="3415943"/>
            <a:ext cx="4340010" cy="3251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Пошли два друга Саша и Серёжа на речку кататься на коньках. А надо сказать, что Серёжа был не в ладах с физикой, считал, что она ему не пригодится в жизни. Серёжа с увлечением скользил по гладкому льду и не заметил, как выехал на тонкий лёд. Лёд треснул, и Серёжа провалился в полынью. Ему уже удалось было вырваться из её плена, но он сразу же встал на ноги, и лёд опять проломился. Саша закричал ему, что надо выбираться ползком. 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Ответьте, почему Саша посоветовал Серёже выбираться ползком?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sz="4000" dirty="0" smtClean="0"/>
              <a:t>Рекомендации по изменению давления:</a:t>
            </a:r>
          </a:p>
        </p:txBody>
      </p:sp>
      <p:sp>
        <p:nvSpPr>
          <p:cNvPr id="21507" name="Rectangle 11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altLang="ru-RU" dirty="0" smtClean="0"/>
              <a:t>Для </a:t>
            </a:r>
            <a:r>
              <a:rPr lang="ru-RU" altLang="ru-RU" dirty="0" smtClean="0">
                <a:solidFill>
                  <a:srgbClr val="CC0000"/>
                </a:solidFill>
              </a:rPr>
              <a:t>увеличения</a:t>
            </a:r>
            <a:r>
              <a:rPr lang="ru-RU" altLang="ru-RU" dirty="0" smtClean="0"/>
              <a:t> давления нужно   </a:t>
            </a:r>
            <a:r>
              <a:rPr lang="ru-RU" altLang="ru-RU" dirty="0" smtClean="0">
                <a:solidFill>
                  <a:srgbClr val="CC0000"/>
                </a:solidFill>
              </a:rPr>
              <a:t>увеличить</a:t>
            </a:r>
            <a:r>
              <a:rPr lang="ru-RU" altLang="ru-RU" dirty="0" smtClean="0"/>
              <a:t> силу давления или </a:t>
            </a:r>
            <a:r>
              <a:rPr lang="ru-RU" altLang="ru-RU" dirty="0" smtClean="0">
                <a:solidFill>
                  <a:srgbClr val="CC0000"/>
                </a:solidFill>
              </a:rPr>
              <a:t>уменьшить</a:t>
            </a:r>
            <a:r>
              <a:rPr lang="ru-RU" altLang="ru-RU" dirty="0" smtClean="0"/>
              <a:t> площадь опоры.</a:t>
            </a:r>
          </a:p>
          <a:p>
            <a:pPr marL="609600" indent="-609600">
              <a:buFontTx/>
              <a:buAutoNum type="arabicPeriod"/>
            </a:pPr>
            <a:endParaRPr lang="ru-RU" altLang="ru-RU" dirty="0" smtClean="0"/>
          </a:p>
          <a:p>
            <a:pPr marL="609600" indent="-609600">
              <a:buFontTx/>
              <a:buAutoNum type="arabicPeriod"/>
            </a:pPr>
            <a:r>
              <a:rPr lang="ru-RU" altLang="ru-RU" dirty="0" smtClean="0"/>
              <a:t>Для </a:t>
            </a:r>
            <a:r>
              <a:rPr lang="ru-RU" altLang="ru-RU" dirty="0" smtClean="0">
                <a:solidFill>
                  <a:srgbClr val="CC0000"/>
                </a:solidFill>
              </a:rPr>
              <a:t>уменьшения</a:t>
            </a:r>
            <a:r>
              <a:rPr lang="ru-RU" altLang="ru-RU" dirty="0" smtClean="0"/>
              <a:t> давления нужно </a:t>
            </a:r>
            <a:r>
              <a:rPr lang="ru-RU" altLang="ru-RU" dirty="0" smtClean="0">
                <a:solidFill>
                  <a:srgbClr val="CC0000"/>
                </a:solidFill>
              </a:rPr>
              <a:t>уменьшить</a:t>
            </a:r>
            <a:r>
              <a:rPr lang="ru-RU" altLang="ru-RU" dirty="0" smtClean="0"/>
              <a:t> силу давления или </a:t>
            </a:r>
            <a:r>
              <a:rPr lang="ru-RU" altLang="ru-RU" dirty="0" smtClean="0">
                <a:solidFill>
                  <a:srgbClr val="CC0000"/>
                </a:solidFill>
              </a:rPr>
              <a:t>увеличить</a:t>
            </a:r>
            <a:r>
              <a:rPr lang="ru-RU" altLang="ru-RU" dirty="0" smtClean="0"/>
              <a:t> площадь опоры.</a:t>
            </a:r>
          </a:p>
          <a:p>
            <a:pPr marL="609600" indent="-609600">
              <a:buFontTx/>
              <a:buAutoNum type="arabicPeriod"/>
            </a:pPr>
            <a:endParaRPr lang="ru-RU" altLang="ru-RU" dirty="0" smtClean="0"/>
          </a:p>
          <a:p>
            <a:pPr marL="609600" indent="-609600"/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11783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снегу на лыжах.</a:t>
            </a:r>
            <a:b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Глубина погружения в снег – 1,5 см</a:t>
            </a:r>
          </a:p>
        </p:txBody>
      </p:sp>
      <p:pic>
        <p:nvPicPr>
          <p:cNvPr id="8195" name="Picture 7" descr="DSC0233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9463" y="1600200"/>
            <a:ext cx="3394075" cy="4525963"/>
          </a:xfrm>
        </p:spPr>
      </p:pic>
      <p:pic>
        <p:nvPicPr>
          <p:cNvPr id="8196" name="Picture 8" descr="DSC0233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70463" y="1600200"/>
            <a:ext cx="3394075" cy="4525963"/>
          </a:xfrm>
        </p:spPr>
      </p:pic>
    </p:spTree>
    <p:extLst>
      <p:ext uri="{BB962C8B-B14F-4D97-AF65-F5344CB8AC3E}">
        <p14:creationId xmlns:p14="http://schemas.microsoft.com/office/powerpoint/2010/main" val="11593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17487"/>
          </a:xfrm>
        </p:spPr>
        <p:txBody>
          <a:bodyPr>
            <a:normAutofit fontScale="90000"/>
          </a:bodyPr>
          <a:lstStyle/>
          <a:p>
            <a:r>
              <a:rPr lang="ru-RU" altLang="ru-RU" sz="4000" smtClean="0"/>
              <a:t>Что вы узнали на уроке?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836712"/>
            <a:ext cx="7315919" cy="5562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  <a:defRPr/>
            </a:pPr>
            <a:endParaRPr lang="en-US" sz="2800" b="1" i="1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800" b="1" i="1" dirty="0" smtClean="0"/>
              <a:t>				</a:t>
            </a:r>
            <a:r>
              <a:rPr lang="en-US" sz="1600" b="1" i="1" dirty="0" smtClean="0"/>
              <a:t>min </a:t>
            </a:r>
            <a:r>
              <a:rPr lang="ru-RU" sz="1600" b="1" i="1" dirty="0" smtClean="0"/>
              <a:t>                                           </a:t>
            </a:r>
            <a:r>
              <a:rPr lang="en-US" sz="1600" b="1" i="1" dirty="0" smtClean="0"/>
              <a:t>m</a:t>
            </a:r>
            <a:r>
              <a:rPr lang="el-GR" sz="1600" b="1" i="1" dirty="0" smtClean="0"/>
              <a:t>α</a:t>
            </a:r>
            <a:r>
              <a:rPr lang="en-US" sz="1600" b="1" i="1" dirty="0" smtClean="0"/>
              <a:t>x                   </a:t>
            </a:r>
            <a:endParaRPr lang="en-US" sz="2800" b="1" i="1" dirty="0" smtClean="0"/>
          </a:p>
          <a:p>
            <a:pPr>
              <a:lnSpc>
                <a:spcPct val="80000"/>
              </a:lnSpc>
              <a:buFontTx/>
              <a:buBlip>
                <a:blip r:embed="rId3"/>
              </a:buBlip>
              <a:defRPr/>
            </a:pPr>
            <a:r>
              <a:rPr lang="ru-RU" sz="28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ТРУДНО?</a:t>
            </a:r>
            <a:r>
              <a:rPr lang="ru-RU" sz="2800" b="1" i="1" dirty="0" smtClean="0">
                <a:solidFill>
                  <a:schemeClr val="accent6"/>
                </a:solidFill>
              </a:rPr>
              <a:t>	</a:t>
            </a:r>
            <a:r>
              <a:rPr lang="ru-RU" sz="2800" b="1" i="1" dirty="0" smtClean="0"/>
              <a:t>	</a:t>
            </a:r>
            <a:r>
              <a:rPr lang="en-US" sz="2800" dirty="0" smtClean="0"/>
              <a:t>|---|---|---|---|---|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800" dirty="0" smtClean="0"/>
              <a:t>       			0  </a:t>
            </a:r>
            <a:r>
              <a:rPr lang="ru-RU" sz="2800" dirty="0" smtClean="0"/>
              <a:t>  </a:t>
            </a:r>
            <a:r>
              <a:rPr lang="en-US" sz="2800" dirty="0" smtClean="0"/>
              <a:t>1   2  </a:t>
            </a:r>
            <a:r>
              <a:rPr lang="ru-RU" sz="2800" dirty="0" smtClean="0"/>
              <a:t>   </a:t>
            </a:r>
            <a:r>
              <a:rPr lang="en-US" sz="2800" dirty="0" smtClean="0"/>
              <a:t>3   4   </a:t>
            </a:r>
            <a:r>
              <a:rPr lang="ru-RU" sz="2800" dirty="0" smtClean="0"/>
              <a:t> </a:t>
            </a:r>
            <a:r>
              <a:rPr lang="en-US" sz="2800" dirty="0" smtClean="0"/>
              <a:t>5</a:t>
            </a:r>
            <a:endParaRPr lang="ru-RU" sz="2800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ru-RU" sz="2800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ru-RU" sz="2800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ru-RU" sz="2800" dirty="0" smtClean="0"/>
              <a:t>	</a:t>
            </a:r>
            <a:r>
              <a:rPr lang="en-US" sz="2800" dirty="0" smtClean="0"/>
              <a:t>	                           </a:t>
            </a:r>
            <a:r>
              <a:rPr lang="en-US" sz="1600" b="1" i="1" dirty="0" smtClean="0"/>
              <a:t>min  </a:t>
            </a:r>
            <a:r>
              <a:rPr lang="en-US" sz="2800" b="1" i="1" dirty="0" smtClean="0"/>
              <a:t>              </a:t>
            </a:r>
            <a:r>
              <a:rPr lang="ru-RU" sz="2800" b="1" i="1" dirty="0" smtClean="0"/>
              <a:t>        </a:t>
            </a:r>
            <a:r>
              <a:rPr lang="en-US" sz="2800" b="1" i="1" dirty="0" smtClean="0"/>
              <a:t> </a:t>
            </a:r>
            <a:r>
              <a:rPr lang="en-US" sz="1600" b="1" i="1" dirty="0" smtClean="0"/>
              <a:t>m</a:t>
            </a:r>
            <a:r>
              <a:rPr lang="el-GR" sz="1600" b="1" i="1" dirty="0" smtClean="0"/>
              <a:t>α</a:t>
            </a:r>
            <a:r>
              <a:rPr lang="en-US" sz="1600" b="1" i="1" dirty="0" smtClean="0"/>
              <a:t>x </a:t>
            </a:r>
            <a:endParaRPr lang="en-US" sz="2800" dirty="0" smtClean="0"/>
          </a:p>
          <a:p>
            <a:pPr>
              <a:lnSpc>
                <a:spcPct val="80000"/>
              </a:lnSpc>
              <a:buFontTx/>
              <a:buBlip>
                <a:blip r:embed="rId3"/>
              </a:buBlip>
              <a:defRPr/>
            </a:pPr>
            <a:r>
              <a:rPr lang="ru-RU" sz="28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ИНТЕРЕСНО?</a:t>
            </a:r>
            <a:r>
              <a:rPr lang="ru-RU" sz="2800" dirty="0" smtClean="0">
                <a:solidFill>
                  <a:schemeClr val="accent6"/>
                </a:solidFill>
              </a:rPr>
              <a:t>   </a:t>
            </a:r>
            <a:r>
              <a:rPr lang="en-US" sz="2800" dirty="0" smtClean="0">
                <a:solidFill>
                  <a:schemeClr val="accent6"/>
                </a:solidFill>
              </a:rPr>
              <a:t>      </a:t>
            </a:r>
            <a:r>
              <a:rPr lang="en-US" sz="2800" dirty="0" smtClean="0"/>
              <a:t>|---|---|---|---|---|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800" dirty="0" smtClean="0"/>
              <a:t>                                     0  </a:t>
            </a:r>
            <a:r>
              <a:rPr lang="ru-RU" sz="2800" dirty="0" smtClean="0"/>
              <a:t>  </a:t>
            </a:r>
            <a:r>
              <a:rPr lang="en-US" sz="2800" dirty="0" smtClean="0"/>
              <a:t> 1  </a:t>
            </a:r>
            <a:r>
              <a:rPr lang="ru-RU" sz="2800" dirty="0" smtClean="0"/>
              <a:t>  </a:t>
            </a:r>
            <a:r>
              <a:rPr lang="en-US" sz="2800" dirty="0" smtClean="0"/>
              <a:t>2   3  </a:t>
            </a:r>
            <a:r>
              <a:rPr lang="ru-RU" sz="2800" dirty="0" smtClean="0"/>
              <a:t>  </a:t>
            </a:r>
            <a:r>
              <a:rPr lang="en-US" sz="2800" dirty="0" smtClean="0"/>
              <a:t>4  </a:t>
            </a:r>
            <a:r>
              <a:rPr lang="ru-RU" sz="2800" dirty="0" smtClean="0"/>
              <a:t> </a:t>
            </a:r>
            <a:r>
              <a:rPr lang="en-US" sz="2800" dirty="0" smtClean="0"/>
              <a:t> 5</a:t>
            </a:r>
            <a:endParaRPr lang="ru-RU" sz="2800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ru-RU" sz="2800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1600" b="1" i="1" dirty="0" smtClean="0"/>
              <a:t>                                         </a:t>
            </a:r>
            <a:r>
              <a:rPr lang="ru-RU" sz="1600" b="1" i="1" dirty="0" smtClean="0"/>
              <a:t>                         </a:t>
            </a:r>
            <a:r>
              <a:rPr lang="en-US" sz="1600" b="1" i="1" dirty="0" smtClean="0"/>
              <a:t> min  </a:t>
            </a:r>
            <a:r>
              <a:rPr lang="en-US" sz="2800" b="1" i="1" dirty="0" smtClean="0"/>
              <a:t>             </a:t>
            </a:r>
            <a:r>
              <a:rPr lang="ru-RU" sz="2800" b="1" i="1" dirty="0" smtClean="0"/>
              <a:t>          </a:t>
            </a:r>
            <a:r>
              <a:rPr lang="en-US" sz="2800" b="1" i="1" dirty="0" smtClean="0"/>
              <a:t>  </a:t>
            </a:r>
            <a:r>
              <a:rPr lang="en-US" sz="1600" b="1" i="1" dirty="0" smtClean="0"/>
              <a:t>m</a:t>
            </a:r>
            <a:r>
              <a:rPr lang="el-GR" sz="1600" b="1" i="1" dirty="0" smtClean="0"/>
              <a:t>α</a:t>
            </a:r>
            <a:r>
              <a:rPr lang="en-US" sz="1600" b="1" i="1" dirty="0" smtClean="0"/>
              <a:t>x</a:t>
            </a:r>
            <a:endParaRPr lang="en-US" sz="2800" dirty="0" smtClean="0"/>
          </a:p>
          <a:p>
            <a:pPr>
              <a:lnSpc>
                <a:spcPct val="80000"/>
              </a:lnSpc>
              <a:buFontTx/>
              <a:buBlip>
                <a:blip r:embed="rId3"/>
              </a:buBlip>
              <a:defRPr/>
            </a:pPr>
            <a:r>
              <a:rPr lang="ru-RU" sz="28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КОМФОРТНО ?</a:t>
            </a:r>
            <a:r>
              <a:rPr lang="ru-RU" sz="2800" i="1" dirty="0" smtClean="0">
                <a:solidFill>
                  <a:schemeClr val="accent6"/>
                </a:solidFill>
              </a:rPr>
              <a:t>  </a:t>
            </a:r>
            <a:r>
              <a:rPr lang="en-US" sz="2800" i="1" dirty="0" smtClean="0">
                <a:solidFill>
                  <a:schemeClr val="accent6"/>
                </a:solidFill>
              </a:rPr>
              <a:t>    </a:t>
            </a:r>
            <a:r>
              <a:rPr lang="en-US" sz="2800" dirty="0" smtClean="0"/>
              <a:t>|---|---|---|---|---|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800" dirty="0" smtClean="0"/>
              <a:t>                                    </a:t>
            </a:r>
            <a:r>
              <a:rPr lang="ru-RU" sz="2800" dirty="0" smtClean="0"/>
              <a:t>   </a:t>
            </a:r>
            <a:r>
              <a:rPr lang="en-US" sz="2800" dirty="0" smtClean="0"/>
              <a:t>0   </a:t>
            </a:r>
            <a:r>
              <a:rPr lang="ru-RU" sz="2800" dirty="0" smtClean="0"/>
              <a:t> </a:t>
            </a:r>
            <a:r>
              <a:rPr lang="en-US" sz="2800" dirty="0" smtClean="0"/>
              <a:t>1 </a:t>
            </a:r>
            <a:r>
              <a:rPr lang="ru-RU" sz="2800" dirty="0" smtClean="0"/>
              <a:t>  </a:t>
            </a:r>
            <a:r>
              <a:rPr lang="en-US" sz="2800" dirty="0" smtClean="0"/>
              <a:t> 2   3  </a:t>
            </a:r>
            <a:r>
              <a:rPr lang="ru-RU" sz="2800" dirty="0" smtClean="0"/>
              <a:t>  </a:t>
            </a:r>
            <a:r>
              <a:rPr lang="en-US" sz="2800" dirty="0" smtClean="0"/>
              <a:t>4  </a:t>
            </a:r>
            <a:r>
              <a:rPr lang="ru-RU" sz="2800" dirty="0" smtClean="0"/>
              <a:t> </a:t>
            </a:r>
            <a:r>
              <a:rPr lang="en-US" sz="2800" dirty="0" smtClean="0"/>
              <a:t> 5</a:t>
            </a:r>
            <a:endParaRPr lang="ru-RU" sz="2800" dirty="0" smtClean="0"/>
          </a:p>
        </p:txBody>
      </p:sp>
      <p:sp>
        <p:nvSpPr>
          <p:cNvPr id="49156" name="Line 4"/>
          <p:cNvSpPr>
            <a:spLocks noChangeShapeType="1"/>
          </p:cNvSpPr>
          <p:nvPr/>
        </p:nvSpPr>
        <p:spPr bwMode="auto">
          <a:xfrm>
            <a:off x="4427538" y="1066800"/>
            <a:ext cx="20367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57" name="Line 5"/>
          <p:cNvSpPr>
            <a:spLocks noChangeShapeType="1"/>
          </p:cNvSpPr>
          <p:nvPr/>
        </p:nvSpPr>
        <p:spPr bwMode="auto">
          <a:xfrm>
            <a:off x="4500563" y="3200400"/>
            <a:ext cx="21097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58" name="Line 6"/>
          <p:cNvSpPr>
            <a:spLocks noChangeShapeType="1"/>
          </p:cNvSpPr>
          <p:nvPr/>
        </p:nvSpPr>
        <p:spPr bwMode="auto">
          <a:xfrm>
            <a:off x="4427538" y="4953000"/>
            <a:ext cx="21828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1744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1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9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9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9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91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91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91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91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91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1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10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91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91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91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animBg="1"/>
      <p:bldP spid="49157" grpId="0" animBg="1"/>
      <p:bldP spid="4915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Разный результат действия силы – </a:t>
            </a:r>
            <a:r>
              <a:rPr lang="ru-RU" altLang="ru-RU" sz="36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разное давление!</a:t>
            </a:r>
          </a:p>
        </p:txBody>
      </p:sp>
      <p:pic>
        <p:nvPicPr>
          <p:cNvPr id="10243" name="Picture 7" descr="DSC0233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9463" y="1600200"/>
            <a:ext cx="3394075" cy="4525963"/>
          </a:xfrm>
        </p:spPr>
      </p:pic>
      <p:pic>
        <p:nvPicPr>
          <p:cNvPr id="10244" name="Picture 8" descr="DSC0233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70463" y="1600200"/>
            <a:ext cx="3394075" cy="4525963"/>
          </a:xfrm>
        </p:spPr>
      </p:pic>
    </p:spTree>
    <p:extLst>
      <p:ext uri="{BB962C8B-B14F-4D97-AF65-F5344CB8AC3E}">
        <p14:creationId xmlns:p14="http://schemas.microsoft.com/office/powerpoint/2010/main" val="364922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ru-RU" altLang="ru-RU" dirty="0" smtClean="0"/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609600" y="1524000"/>
            <a:ext cx="3419475" cy="190500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  <a:tileRect/>
          </a:gra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действия силы    зависит от</a:t>
            </a:r>
          </a:p>
        </p:txBody>
      </p:sp>
      <p:sp>
        <p:nvSpPr>
          <p:cNvPr id="49156" name="Line 4"/>
          <p:cNvSpPr>
            <a:spLocks noChangeShapeType="1"/>
          </p:cNvSpPr>
          <p:nvPr/>
        </p:nvSpPr>
        <p:spPr bwMode="auto">
          <a:xfrm>
            <a:off x="4038600" y="3124200"/>
            <a:ext cx="17462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ru-RU" dirty="0"/>
          </a:p>
        </p:txBody>
      </p:sp>
      <p:sp>
        <p:nvSpPr>
          <p:cNvPr id="49157" name="Line 5"/>
          <p:cNvSpPr>
            <a:spLocks noChangeShapeType="1"/>
          </p:cNvSpPr>
          <p:nvPr/>
        </p:nvSpPr>
        <p:spPr bwMode="auto">
          <a:xfrm flipV="1">
            <a:off x="5791200" y="3124200"/>
            <a:ext cx="0" cy="2438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ru-RU" dirty="0"/>
          </a:p>
        </p:txBody>
      </p:sp>
      <p:sp>
        <p:nvSpPr>
          <p:cNvPr id="49158" name="Line 6"/>
          <p:cNvSpPr>
            <a:spLocks noChangeShapeType="1"/>
          </p:cNvSpPr>
          <p:nvPr/>
        </p:nvSpPr>
        <p:spPr bwMode="auto">
          <a:xfrm>
            <a:off x="5791200" y="1219200"/>
            <a:ext cx="7270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ru-RU" dirty="0"/>
          </a:p>
        </p:txBody>
      </p:sp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6477000" y="762000"/>
            <a:ext cx="2133600" cy="914400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значения самой </a:t>
            </a:r>
          </a:p>
          <a:p>
            <a:pPr algn="ctr" eaLnBrk="1" hangingPunct="1"/>
            <a:r>
              <a:rPr lang="ru-RU" alt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силы</a:t>
            </a:r>
          </a:p>
        </p:txBody>
      </p:sp>
      <p:sp>
        <p:nvSpPr>
          <p:cNvPr id="49160" name="Line 8"/>
          <p:cNvSpPr>
            <a:spLocks noChangeShapeType="1"/>
          </p:cNvSpPr>
          <p:nvPr/>
        </p:nvSpPr>
        <p:spPr bwMode="auto">
          <a:xfrm>
            <a:off x="5791200" y="1219200"/>
            <a:ext cx="0" cy="1981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ru-RU" dirty="0"/>
          </a:p>
        </p:txBody>
      </p:sp>
      <p:sp>
        <p:nvSpPr>
          <p:cNvPr id="49161" name="Line 9"/>
          <p:cNvSpPr>
            <a:spLocks noChangeShapeType="1"/>
          </p:cNvSpPr>
          <p:nvPr/>
        </p:nvSpPr>
        <p:spPr bwMode="auto">
          <a:xfrm>
            <a:off x="5791200" y="5562600"/>
            <a:ext cx="654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ru-RU" dirty="0"/>
          </a:p>
        </p:txBody>
      </p:sp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6391275" y="4495800"/>
            <a:ext cx="2255838" cy="1600200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площади</a:t>
            </a:r>
          </a:p>
          <a:p>
            <a:pPr algn="ctr" eaLnBrk="1" hangingPunct="1"/>
            <a:r>
              <a:rPr lang="ru-RU" alt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поверхности, на </a:t>
            </a:r>
          </a:p>
          <a:p>
            <a:pPr algn="ctr" eaLnBrk="1" hangingPunct="1"/>
            <a:r>
              <a:rPr lang="ru-RU" alt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которую эта сила</a:t>
            </a:r>
          </a:p>
          <a:p>
            <a:pPr algn="ctr" eaLnBrk="1" hangingPunct="1"/>
            <a:r>
              <a:rPr lang="ru-RU" alt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действует</a:t>
            </a:r>
          </a:p>
        </p:txBody>
      </p:sp>
      <p:sp>
        <p:nvSpPr>
          <p:cNvPr id="49163" name="Rectangle 11"/>
          <p:cNvSpPr>
            <a:spLocks noChangeArrowheads="1"/>
          </p:cNvSpPr>
          <p:nvPr/>
        </p:nvSpPr>
        <p:spPr bwMode="auto">
          <a:xfrm>
            <a:off x="914400" y="3429000"/>
            <a:ext cx="2836863" cy="762000"/>
          </a:xfrm>
          <a:prstGeom prst="rect">
            <a:avLst/>
          </a:prstGeom>
          <a:solidFill>
            <a:srgbClr val="99CCFF">
              <a:alpha val="49019"/>
            </a:srgbClr>
          </a:solidFill>
          <a:ln w="381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давление</a:t>
            </a:r>
          </a:p>
        </p:txBody>
      </p:sp>
      <p:sp>
        <p:nvSpPr>
          <p:cNvPr id="49164" name="Rectangle 12"/>
          <p:cNvSpPr>
            <a:spLocks noChangeArrowheads="1"/>
          </p:cNvSpPr>
          <p:nvPr/>
        </p:nvSpPr>
        <p:spPr bwMode="auto">
          <a:xfrm>
            <a:off x="6858000" y="1676400"/>
            <a:ext cx="1382713" cy="1143000"/>
          </a:xfrm>
          <a:prstGeom prst="rect">
            <a:avLst/>
          </a:prstGeom>
          <a:solidFill>
            <a:srgbClr val="CC99FF">
              <a:alpha val="38039"/>
            </a:srgbClr>
          </a:solidFill>
          <a:ln w="381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ru-RU" sz="4800" b="1" dirty="0">
                <a:solidFill>
                  <a:schemeClr val="tx2"/>
                </a:solidFill>
              </a:rPr>
              <a:t>F</a:t>
            </a:r>
            <a:endParaRPr lang="ru-RU" altLang="ru-RU" sz="4800" b="1" dirty="0">
              <a:solidFill>
                <a:schemeClr val="tx2"/>
              </a:solidFill>
            </a:endParaRPr>
          </a:p>
        </p:txBody>
      </p:sp>
      <p:sp>
        <p:nvSpPr>
          <p:cNvPr id="49165" name="Rectangle 13"/>
          <p:cNvSpPr>
            <a:spLocks noChangeArrowheads="1"/>
          </p:cNvSpPr>
          <p:nvPr/>
        </p:nvSpPr>
        <p:spPr bwMode="auto">
          <a:xfrm>
            <a:off x="6827838" y="3352800"/>
            <a:ext cx="1382712" cy="1143000"/>
          </a:xfrm>
          <a:prstGeom prst="rect">
            <a:avLst/>
          </a:prstGeom>
          <a:solidFill>
            <a:srgbClr val="0070C0">
              <a:alpha val="49019"/>
            </a:srgbClr>
          </a:solidFill>
          <a:ln w="381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ru-RU" sz="4800" b="1" dirty="0">
                <a:solidFill>
                  <a:schemeClr val="tx2"/>
                </a:solidFill>
              </a:rPr>
              <a:t>S</a:t>
            </a:r>
            <a:endParaRPr lang="ru-RU" altLang="ru-RU" sz="4800" b="1" dirty="0">
              <a:solidFill>
                <a:schemeClr val="tx2"/>
              </a:solidFill>
            </a:endParaRPr>
          </a:p>
        </p:txBody>
      </p:sp>
      <p:sp>
        <p:nvSpPr>
          <p:cNvPr id="49166" name="Rectangle 14"/>
          <p:cNvSpPr>
            <a:spLocks noChangeArrowheads="1"/>
          </p:cNvSpPr>
          <p:nvPr/>
        </p:nvSpPr>
        <p:spPr bwMode="auto">
          <a:xfrm>
            <a:off x="1312862" y="4152900"/>
            <a:ext cx="2039938" cy="1143000"/>
          </a:xfrm>
          <a:prstGeom prst="rect">
            <a:avLst/>
          </a:prstGeom>
          <a:solidFill>
            <a:schemeClr val="bg2">
              <a:lumMod val="75000"/>
              <a:alpha val="32941"/>
            </a:schemeClr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400" b="1" dirty="0">
                <a:solidFill>
                  <a:schemeClr val="tx2"/>
                </a:solidFill>
              </a:rPr>
              <a:t>р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0544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with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20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withGroup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200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withGroup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20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withGroup">
                            <p:stCondLst>
                              <p:cond delay="14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20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animBg="1"/>
      <p:bldP spid="49156" grpId="0" animBg="1"/>
      <p:bldP spid="49157" grpId="0" animBg="1"/>
      <p:bldP spid="49158" grpId="0" animBg="1"/>
      <p:bldP spid="49159" grpId="0" animBg="1"/>
      <p:bldP spid="49160" grpId="0" animBg="1"/>
      <p:bldP spid="49161" grpId="0" animBg="1"/>
      <p:bldP spid="49162" grpId="0" animBg="1"/>
      <p:bldP spid="49163" grpId="0" animBg="1"/>
      <p:bldP spid="49164" grpId="0" animBg="1"/>
      <p:bldP spid="49165" grpId="0" animBg="1"/>
      <p:bldP spid="4916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680" y="939088"/>
            <a:ext cx="85689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latin typeface="Times New Roman" pitchFamily="18" charset="0"/>
              </a:rPr>
              <a:t>Способы уменьшения и увеличения давления.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8992" y="2924944"/>
            <a:ext cx="8274072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ctr">
              <a:lnSpc>
                <a:spcPct val="90000"/>
              </a:lnSpc>
            </a:pPr>
            <a:r>
              <a:rPr lang="ru-RU" sz="3600" b="1" i="1" dirty="0">
                <a:solidFill>
                  <a:schemeClr val="accent6"/>
                </a:solidFill>
                <a:latin typeface="Times New Roman" pitchFamily="18" charset="0"/>
              </a:rPr>
              <a:t>Цель: </a:t>
            </a:r>
          </a:p>
          <a:p>
            <a:pPr marL="609600" indent="-609600" algn="just">
              <a:lnSpc>
                <a:spcPct val="90000"/>
              </a:lnSpc>
            </a:pPr>
            <a:r>
              <a:rPr lang="ru-RU" sz="3600" b="1" i="1" dirty="0">
                <a:latin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</a:rPr>
              <a:t>- выяснить </a:t>
            </a:r>
            <a:r>
              <a:rPr lang="ru-RU" sz="3600" b="1" i="1" dirty="0">
                <a:latin typeface="Times New Roman" pitchFamily="18" charset="0"/>
              </a:rPr>
              <a:t>от каких параметров </a:t>
            </a:r>
            <a:r>
              <a:rPr lang="ru-RU" sz="3600" b="1" i="1" dirty="0" smtClean="0">
                <a:latin typeface="Times New Roman" pitchFamily="18" charset="0"/>
              </a:rPr>
              <a:t>зависит давление</a:t>
            </a:r>
            <a:r>
              <a:rPr lang="ru-RU" sz="3600" b="1" i="1" dirty="0">
                <a:latin typeface="Times New Roman" pitchFamily="18" charset="0"/>
              </a:rPr>
              <a:t>;</a:t>
            </a:r>
          </a:p>
          <a:p>
            <a:pPr marL="609600" indent="-609600" algn="just">
              <a:lnSpc>
                <a:spcPct val="90000"/>
              </a:lnSpc>
            </a:pPr>
            <a:r>
              <a:rPr lang="ru-RU" sz="3600" b="1" i="1" dirty="0">
                <a:latin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</a:rPr>
              <a:t>- рассмотреть </a:t>
            </a:r>
            <a:r>
              <a:rPr lang="ru-RU" sz="3600" b="1" i="1" dirty="0">
                <a:latin typeface="Times New Roman" pitchFamily="18" charset="0"/>
              </a:rPr>
              <a:t>способы изменения давления и их использование в быту и технике.</a:t>
            </a:r>
          </a:p>
        </p:txBody>
      </p:sp>
      <p:sp>
        <p:nvSpPr>
          <p:cNvPr id="4" name="Стрелка вправо 3">
            <a:hlinkClick r:id="rId2" action="ppaction://hlinkfile"/>
          </p:cNvPr>
          <p:cNvSpPr/>
          <p:nvPr/>
        </p:nvSpPr>
        <p:spPr>
          <a:xfrm>
            <a:off x="8117154" y="6479628"/>
            <a:ext cx="489204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99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187562" y="2680133"/>
            <a:ext cx="4392612" cy="37417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tint val="66000"/>
                  <a:satMod val="160000"/>
                </a:schemeClr>
              </a:gs>
              <a:gs pos="62000">
                <a:schemeClr val="accent1">
                  <a:tint val="66000"/>
                  <a:satMod val="160000"/>
                  <a:tint val="44500"/>
                  <a:satMod val="160000"/>
                </a:schemeClr>
              </a:gs>
              <a:gs pos="100000">
                <a:schemeClr val="accent1">
                  <a:tint val="66000"/>
                  <a:satMod val="160000"/>
                  <a:tint val="23500"/>
                  <a:satMod val="160000"/>
                </a:scheme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11560" y="1268760"/>
            <a:ext cx="55446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Одинаковое ли давление оказывает брусок на стол при его различных положениях?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7020272" y="1268760"/>
            <a:ext cx="1673225" cy="1143000"/>
          </a:xfrm>
          <a:prstGeom prst="cube">
            <a:avLst>
              <a:gd name="adj" fmla="val 17361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dirty="0"/>
              <a:t>А.</a:t>
            </a: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6864349" y="3019402"/>
            <a:ext cx="1746250" cy="914400"/>
          </a:xfrm>
          <a:prstGeom prst="cube">
            <a:avLst>
              <a:gd name="adj" fmla="val 5694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dirty="0"/>
              <a:t>Б.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 rot="16200000">
            <a:off x="6942484" y="4836006"/>
            <a:ext cx="1828800" cy="800100"/>
          </a:xfrm>
          <a:prstGeom prst="cube">
            <a:avLst>
              <a:gd name="adj" fmla="val 5694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dirty="0"/>
              <a:t>В.</a:t>
            </a:r>
          </a:p>
        </p:txBody>
      </p:sp>
    </p:spTree>
    <p:extLst>
      <p:ext uri="{BB962C8B-B14F-4D97-AF65-F5344CB8AC3E}">
        <p14:creationId xmlns:p14="http://schemas.microsoft.com/office/powerpoint/2010/main" val="8192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ic0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6" y="-27416"/>
            <a:ext cx="9144000" cy="4032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2688" y="3284984"/>
            <a:ext cx="900675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Итак, ребята, мы с вами проанализировав результаты экспериментов, пришли к выводу о том, как зависит давление от силы давления и площади опоры. Запишем его в тетрадь:</a:t>
            </a: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 чтобы увеличить давление - необходимо уменьшить площадь опоры или увеличить силу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давления;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 чтобы уменьшить давление тела, необходимо увеличить площадь опоры или уменьшить силу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давления.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1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907649109"/>
              </p:ext>
            </p:extLst>
          </p:nvPr>
        </p:nvGraphicFramePr>
        <p:xfrm>
          <a:off x="250825" y="333375"/>
          <a:ext cx="8461375" cy="591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558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к увеличить давление, производимое волком?"/>
          <p:cNvPicPr>
            <a:picLocks noChangeAspect="1" noChangeArrowheads="1"/>
          </p:cNvPicPr>
          <p:nvPr/>
        </p:nvPicPr>
        <p:blipFill rotWithShape="1">
          <a:blip r:embed="rId2"/>
          <a:srcRect l="23744" t="28284" r="21558" b="106"/>
          <a:stretch/>
        </p:blipFill>
        <p:spPr bwMode="auto">
          <a:xfrm>
            <a:off x="864000" y="648000"/>
            <a:ext cx="2448000" cy="298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35616" y="832128"/>
            <a:ext cx="809156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Как увеличить давление</a:t>
            </a:r>
          </a:p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на пол, оказываемое </a:t>
            </a:r>
          </a:p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мультяшным героем?</a:t>
            </a:r>
          </a:p>
          <a:p>
            <a:pPr algn="ctr"/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ответы.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7344" y="3636000"/>
            <a:ext cx="55081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1.Встать на одну ногу.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2.Встать на две ноги.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3.Побольше покушать.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Похудеть.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5.Танцевать без гармошки.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6.Взять потяжелее гармошку.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6|0.6|0.6|0.7|0.6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530</Words>
  <Application>Microsoft Office PowerPoint</Application>
  <PresentationFormat>Экран (4:3)</PresentationFormat>
  <Paragraphs>98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MS_ClipArt_Gallery.5</vt:lpstr>
      <vt:lpstr>На снегу в ботинках. Глубина погружения в снег – 16 см</vt:lpstr>
      <vt:lpstr>На снегу на лыжах. Глубина погружения в снег – 1,5 см</vt:lpstr>
      <vt:lpstr>Разный результат действия силы – разное давление!</vt:lpstr>
      <vt:lpstr>Презентация PowerPoint</vt:lpstr>
      <vt:lpstr>Презентация PowerPoint</vt:lpstr>
      <vt:lpstr>Исследования </vt:lpstr>
      <vt:lpstr>Презентация PowerPoint</vt:lpstr>
      <vt:lpstr>Презентация PowerPoint</vt:lpstr>
      <vt:lpstr>Презентация PowerPoint</vt:lpstr>
      <vt:lpstr>Физкультминутка </vt:lpstr>
      <vt:lpstr>  Клювы, когти, жала, зубы, клыки, рога-острые  </vt:lpstr>
      <vt:lpstr>  Задние колеса грузовиков обычно сдвоенные, гусеницы вездеходов, танков, тракторов и лыжи делают широкими   </vt:lpstr>
      <vt:lpstr>  Режущие, колющие инструменты мы остро затачиваем   </vt:lpstr>
      <vt:lpstr>Проверь себя</vt:lpstr>
      <vt:lpstr>Презентация PowerPoint</vt:lpstr>
      <vt:lpstr>Презентация PowerPoint</vt:lpstr>
      <vt:lpstr>Презентация PowerPoint</vt:lpstr>
      <vt:lpstr>Рассказ </vt:lpstr>
      <vt:lpstr>Рекомендации по изменению давления:</vt:lpstr>
      <vt:lpstr>Что вы узнали на уроке?</vt:lpstr>
    </vt:vector>
  </TitlesOfParts>
  <Company>WolfishLair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Галина Вениаминовна</cp:lastModifiedBy>
  <cp:revision>43</cp:revision>
  <dcterms:created xsi:type="dcterms:W3CDTF">2014-01-25T15:27:53Z</dcterms:created>
  <dcterms:modified xsi:type="dcterms:W3CDTF">2014-01-26T19:41:00Z</dcterms:modified>
</cp:coreProperties>
</file>