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1" r:id="rId11"/>
    <p:sldId id="280" r:id="rId12"/>
    <p:sldId id="282" r:id="rId13"/>
    <p:sldId id="28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2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85932" autoAdjust="0"/>
  </p:normalViewPr>
  <p:slideViewPr>
    <p:cSldViewPr>
      <p:cViewPr varScale="1">
        <p:scale>
          <a:sx n="78" d="100"/>
          <a:sy n="78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852936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547664" y="1700808"/>
            <a:ext cx="590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Роль семьи в  профилактике правонарушений</a:t>
            </a:r>
          </a:p>
          <a:p>
            <a:pPr algn="ctr">
              <a:defRPr/>
            </a:pP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несовершеннолетних</a:t>
            </a:r>
            <a:endParaRPr lang="ru-RU" sz="3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4293096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Подготовили:</a:t>
            </a:r>
          </a:p>
          <a:p>
            <a:r>
              <a:rPr lang="ru-RU" dirty="0" smtClean="0"/>
              <a:t>Социальный педагог Конева Вероника </a:t>
            </a:r>
            <a:r>
              <a:rPr lang="ru-RU" dirty="0" smtClean="0"/>
              <a:t>Васильевна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5" descr="C:\Users\user 1-4\Desktop\картинки\a8effbc70e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65221" cy="545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 1-4\Desktop\картинки\семь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07752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395288" y="1557338"/>
            <a:ext cx="78486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бы поступки дети не совершали - это наши дети. И наши дети-это  большое счастье. В наших руках сделать их счастливыми, ведь каждый ребенок рождается для счастья.</a:t>
            </a: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827088" y="620713"/>
            <a:ext cx="60309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Помните:</a:t>
            </a:r>
          </a:p>
        </p:txBody>
      </p:sp>
      <p:pic>
        <p:nvPicPr>
          <p:cNvPr id="14340" name="Picture 4" descr="C:\Users\user 1-4\Desktop\картинки\2mybta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4127500"/>
            <a:ext cx="34671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C:\Users\user 1-4\Desktop\картинки\2ceaa58a3b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8351837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395288" y="260350"/>
            <a:ext cx="770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Отклонения в поведении детей и подростков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2555776" y="692696"/>
            <a:ext cx="3960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Социальные факторы</a:t>
            </a:r>
            <a:endParaRPr lang="ru-RU" altLang="ru-RU" sz="2800" b="1" dirty="0">
              <a:solidFill>
                <a:srgbClr val="002060"/>
              </a:solidFill>
            </a:endParaRPr>
          </a:p>
        </p:txBody>
      </p:sp>
      <p:sp>
        <p:nvSpPr>
          <p:cNvPr id="5124" name="Прямоугольник 6"/>
          <p:cNvSpPr>
            <a:spLocks noChangeArrowheads="1"/>
          </p:cNvSpPr>
          <p:nvPr/>
        </p:nvSpPr>
        <p:spPr bwMode="auto">
          <a:xfrm>
            <a:off x="539552" y="1216025"/>
            <a:ext cx="78488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Неодобряемое поведение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поведение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эпизодически наблюдаемое у большинства детей, связанное с шалостями, озорством, непослушанием, непоседливостью, упрямством</a:t>
            </a:r>
            <a:endParaRPr lang="ru-RU" altLang="ru-RU" dirty="0"/>
          </a:p>
        </p:txBody>
      </p:sp>
      <p:sp>
        <p:nvSpPr>
          <p:cNvPr id="5125" name="Прямоугольник 7"/>
          <p:cNvSpPr>
            <a:spLocks noChangeArrowheads="1"/>
          </p:cNvSpPr>
          <p:nvPr/>
        </p:nvSpPr>
        <p:spPr bwMode="auto">
          <a:xfrm>
            <a:off x="611560" y="2046288"/>
            <a:ext cx="79928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Порицаемое поведение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поведение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вызывающее более или менее резкое осуждение окружающих, педагогов, родителей (эпизодические нарушения дисциплины, случаи драчливости, грубости, дерзости, нечестности).</a:t>
            </a:r>
            <a:endParaRPr lang="ru-RU" altLang="ru-RU" dirty="0"/>
          </a:p>
        </p:txBody>
      </p:sp>
      <p:sp>
        <p:nvSpPr>
          <p:cNvPr id="5126" name="Прямоугольник 8"/>
          <p:cNvSpPr>
            <a:spLocks noChangeArrowheads="1"/>
          </p:cNvSpPr>
          <p:nvPr/>
        </p:nvSpPr>
        <p:spPr bwMode="auto">
          <a:xfrm>
            <a:off x="611560" y="2996952"/>
            <a:ext cx="7920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поведение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нравственно отрицательные действия и поступки (лживость, притворство, лицемерие, эгоизм, конфликтность, агрессивность, воровство).</a:t>
            </a:r>
            <a:endParaRPr lang="ru-RU" altLang="ru-RU" dirty="0"/>
          </a:p>
        </p:txBody>
      </p:sp>
      <p:sp>
        <p:nvSpPr>
          <p:cNvPr id="5127" name="Прямоугольник 9"/>
          <p:cNvSpPr>
            <a:spLocks noChangeArrowheads="1"/>
          </p:cNvSpPr>
          <p:nvPr/>
        </p:nvSpPr>
        <p:spPr bwMode="auto">
          <a:xfrm>
            <a:off x="683568" y="3789040"/>
            <a:ext cx="777686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Предпреступное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поведение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поведение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несущее в себе зачатки криминального и деструктивного поведения (эпизодические умышленные нарушения норм и требований, регулирующих поведение и взаимоотношения людей в обществе: хулиганство, избиения, вымогательство, распитие спиртных напитков, злостные нарушения дисциплины и общепринятых правил поведения и т.д.)</a:t>
            </a:r>
            <a:endParaRPr lang="ru-RU" altLang="ru-RU" dirty="0"/>
          </a:p>
          <a:p>
            <a:pPr algn="just"/>
            <a:endParaRPr lang="ru-RU" alt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Прямоугольник 16"/>
          <p:cNvSpPr>
            <a:spLocks noChangeArrowheads="1"/>
          </p:cNvSpPr>
          <p:nvPr/>
        </p:nvSpPr>
        <p:spPr bwMode="auto">
          <a:xfrm>
            <a:off x="755576" y="5517232"/>
            <a:ext cx="76328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Противоправное или преступное поведение </a:t>
            </a: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связанное с различными правонарушениями и преступлениями. </a:t>
            </a:r>
          </a:p>
          <a:p>
            <a:pPr algn="just" eaLnBrk="0" hangingPunct="0"/>
            <a:endParaRPr lang="ru-RU" alt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2843808" y="476672"/>
            <a:ext cx="5687219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Деформация личности растущего человека 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043608" y="2996952"/>
            <a:ext cx="73437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4000" dirty="0">
                <a:latin typeface="Times New Roman" pitchFamily="18" charset="0"/>
                <a:cs typeface="Times New Roman" pitchFamily="18" charset="0"/>
              </a:rPr>
              <a:t>зачастую является следствием нарушений взаимосвязей с микросредой, в которой он живёт. </a:t>
            </a:r>
            <a:endParaRPr lang="ru-RU" altLang="ru-RU" sz="4000" dirty="0"/>
          </a:p>
        </p:txBody>
      </p:sp>
      <p:pic>
        <p:nvPicPr>
          <p:cNvPr id="4" name="Рисунок 3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979712" y="332656"/>
            <a:ext cx="71642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Неблагоприятные условия семейного воспитания 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539750" y="1844675"/>
            <a:ext cx="77771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Асоциальное поведение родителей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– пьянство, разврат, проявление жестокости, совершение правонарушений и преступлений.</a:t>
            </a:r>
            <a:endParaRPr lang="ru-RU" altLang="ru-RU" sz="2800" dirty="0"/>
          </a:p>
        </p:txBody>
      </p:sp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755576" y="3356992"/>
            <a:ext cx="7560840" cy="204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Из семей, где повседневное поведение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взрослых носит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антиобщественный характер, выходит в 10 раз больше детей с отклонениями в поведении, чем из других семей. </a:t>
            </a:r>
            <a:endParaRPr lang="ru-RU" altLang="ru-RU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173" name="Picture 5" descr="C:\Users\user 1-4\Desktop\картинки\сем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147094" cy="151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4248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 algn="ctr"/>
            <a:r>
              <a:rPr lang="ru-RU" alt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Недостаточная любовь и внимание родителей 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395288" y="1584325"/>
            <a:ext cx="8280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Внешне совершенно обычный ребёнок может быть внутренне одиноким, потому что до его переживаний и интересов никому нет дела.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altLang="ru-RU" sz="3600" dirty="0"/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539750" y="3105150"/>
            <a:ext cx="7993063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ru-RU" alt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Такие ребята стремятся к общению со сверстниками и взрослыми вне семьи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684213" y="260350"/>
            <a:ext cx="806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 algn="ctr"/>
            <a:r>
              <a:rPr lang="ru-RU" altLang="ru-RU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Гиперопека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684213" y="1052513"/>
            <a:ext cx="763220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Родители так боятся, что их дети наделают ошибок, что полностью их контролируют, что рождает инфантильность, несамостоятельность, личную несостоятельность</a:t>
            </a:r>
            <a:endParaRPr lang="ru-RU" altLang="ru-RU" sz="3200" dirty="0"/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539750" y="3429000"/>
            <a:ext cx="7993063" cy="2042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ослаблении контроля старших ребёнок оказывается дезориентированным в своём поведении. Такие дети часто оказываются вовлечёнными в противоправные действия. </a:t>
            </a:r>
            <a:endParaRPr lang="ru-RU" altLang="ru-RU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611188" y="333375"/>
            <a:ext cx="799306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 algn="ctr"/>
            <a:r>
              <a:rPr lang="ru-RU" alt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Чрезмерное удовлетворение потребностей ребёнка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395536" y="1557338"/>
            <a:ext cx="81369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В семьях, где детям ни в чём не отказывают, потакают любым капризам, избавляют от домашних обязанностей, вырастают не просто лентяи, а потребители, жаждущие всё новых удовольствий и благ. Нередко «слепая» родительская защита детей порождает в них уверенность в своей безнаказанности.</a:t>
            </a:r>
            <a:endParaRPr lang="ru-RU" altLang="ru-RU" sz="2400" dirty="0"/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539553" y="3933056"/>
            <a:ext cx="7848872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привычки к разумному ограничению нередко толкает их на преступления, совершаемые ими под влиянием мотивов и желаний чисто потребительского характера. </a:t>
            </a:r>
            <a:endParaRPr lang="ru-RU" altLang="ru-RU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755650" y="188913"/>
            <a:ext cx="81375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ru-RU" alt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Чрезмерная требовательность и авторитарность родителей 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468313" y="1511300"/>
            <a:ext cx="799211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Излишняя суровость, чрезмерное использование всевозможных ограничений и запретов, наказаний, унижающих детей, оскорбляющих их человеческое достоинство, стремление подчинить ребёнка своей воле, навязывание своего мнения и готовых решений, категоричность суждений и приказной тон, использование принуждения и репрессивных мер,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включая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физические наказания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dirty="0"/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755576" y="4509120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это разрушает атмосферу доверия и взаимопонимания, нередко толкая детей на преступления. 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900113" y="333375"/>
            <a:ext cx="7488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Биологические факторы</a:t>
            </a:r>
            <a:endParaRPr lang="ru-RU" altLang="ru-RU" sz="4800" b="1" dirty="0">
              <a:solidFill>
                <a:srgbClr val="FF0000"/>
              </a:solidFill>
            </a:endParaRP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683568" y="1916832"/>
            <a:ext cx="777686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Стремление к самостоятельности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Негативизм и упрямство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Повышенная уязвимость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Неконструктивные формы реагирования </a:t>
            </a:r>
            <a:endParaRPr lang="ru-RU" altLang="ru-RU" sz="3200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660</TotalTime>
  <Words>496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10069046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Администратор</cp:lastModifiedBy>
  <cp:revision>58</cp:revision>
  <dcterms:created xsi:type="dcterms:W3CDTF">2011-08-18T13:52:20Z</dcterms:created>
  <dcterms:modified xsi:type="dcterms:W3CDTF">2015-11-02T15:33:36Z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