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7" r:id="rId8"/>
    <p:sldMasterId id="2147483672" r:id="rId9"/>
    <p:sldMasterId id="2147483660" r:id="rId10"/>
  </p:sldMasterIdLst>
  <p:sldIdLst>
    <p:sldId id="256" r:id="rId11"/>
    <p:sldId id="274" r:id="rId12"/>
    <p:sldId id="279" r:id="rId13"/>
    <p:sldId id="285" r:id="rId14"/>
    <p:sldId id="278" r:id="rId15"/>
    <p:sldId id="260" r:id="rId16"/>
    <p:sldId id="277" r:id="rId17"/>
    <p:sldId id="257" r:id="rId18"/>
    <p:sldId id="268" r:id="rId19"/>
    <p:sldId id="283" r:id="rId20"/>
    <p:sldId id="284" r:id="rId21"/>
    <p:sldId id="261" r:id="rId22"/>
    <p:sldId id="265" r:id="rId23"/>
    <p:sldId id="267" r:id="rId24"/>
    <p:sldId id="264" r:id="rId25"/>
    <p:sldId id="262" r:id="rId26"/>
    <p:sldId id="263" r:id="rId27"/>
    <p:sldId id="270" r:id="rId28"/>
    <p:sldId id="271" r:id="rId29"/>
    <p:sldId id="266" r:id="rId30"/>
    <p:sldId id="286" r:id="rId31"/>
    <p:sldId id="269" r:id="rId32"/>
    <p:sldId id="292" r:id="rId33"/>
    <p:sldId id="272" r:id="rId34"/>
    <p:sldId id="287" r:id="rId35"/>
    <p:sldId id="288" r:id="rId36"/>
    <p:sldId id="289" r:id="rId37"/>
    <p:sldId id="273" r:id="rId38"/>
    <p:sldId id="291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660"/>
  </p:normalViewPr>
  <p:slideViewPr>
    <p:cSldViewPr>
      <p:cViewPr>
        <p:scale>
          <a:sx n="51" d="100"/>
          <a:sy n="51" d="100"/>
        </p:scale>
        <p:origin x="-1782" y="-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C46B-AD40-4656-B925-35794F72AA6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500A-B357-4839-A393-9A5E911181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516375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504-63A8-4D40-8DEA-AEDAB20C3901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49DB-E940-40BD-884D-9EC64B503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45983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504-63A8-4D40-8DEA-AEDAB20C3901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49DB-E940-40BD-884D-9EC64B503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1030483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504-63A8-4D40-8DEA-AEDAB20C3901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49DB-E940-40BD-884D-9EC64B503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145851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504-63A8-4D40-8DEA-AEDAB20C3901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49DB-E940-40BD-884D-9EC64B503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70780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504-63A8-4D40-8DEA-AEDAB20C3901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49DB-E940-40BD-884D-9EC64B503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20623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504-63A8-4D40-8DEA-AEDAB20C3901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49DB-E940-40BD-884D-9EC64B503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549850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504-63A8-4D40-8DEA-AEDAB20C3901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49DB-E940-40BD-884D-9EC64B503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3629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504-63A8-4D40-8DEA-AEDAB20C3901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49DB-E940-40BD-884D-9EC64B503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16874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504-63A8-4D40-8DEA-AEDAB20C3901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49DB-E940-40BD-884D-9EC64B503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622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504-63A8-4D40-8DEA-AEDAB20C3901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49DB-E940-40BD-884D-9EC64B503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43354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F9504-63A8-4D40-8DEA-AEDAB20C3901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549DB-E940-40BD-884D-9EC64B503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9338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25F3-77A0-4026-B9AE-15773C419753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83DE-50E4-4423-A707-CB3C55FEA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569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25F3-77A0-4026-B9AE-15773C419753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83DE-50E4-4423-A707-CB3C55FEA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8551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25F3-77A0-4026-B9AE-15773C419753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83DE-50E4-4423-A707-CB3C55FEA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57940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25F3-77A0-4026-B9AE-15773C419753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83DE-50E4-4423-A707-CB3C55FEA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7932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25F3-77A0-4026-B9AE-15773C419753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83DE-50E4-4423-A707-CB3C55FEA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7567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25F3-77A0-4026-B9AE-15773C419753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83DE-50E4-4423-A707-CB3C55FEA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5724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25F3-77A0-4026-B9AE-15773C419753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83DE-50E4-4423-A707-CB3C55FEA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8422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25F3-77A0-4026-B9AE-15773C419753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83DE-50E4-4423-A707-CB3C55FEA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104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25F3-77A0-4026-B9AE-15773C419753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83DE-50E4-4423-A707-CB3C55FEA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484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25F3-77A0-4026-B9AE-15773C419753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83DE-50E4-4423-A707-CB3C55FEA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6921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25F3-77A0-4026-B9AE-15773C419753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F83DE-50E4-4423-A707-CB3C55FEA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080374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F58E6-3D17-4E34-AF5F-D96ADD144A9F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0B3-B0EF-4400-A83D-234986323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67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F58E6-3D17-4E34-AF5F-D96ADD144A9F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0B3-B0EF-4400-A83D-234986323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52139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F58E6-3D17-4E34-AF5F-D96ADD144A9F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0B3-B0EF-4400-A83D-234986323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19718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F58E6-3D17-4E34-AF5F-D96ADD144A9F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0B3-B0EF-4400-A83D-234986323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5857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F58E6-3D17-4E34-AF5F-D96ADD144A9F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0B3-B0EF-4400-A83D-234986323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1415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F58E6-3D17-4E34-AF5F-D96ADD144A9F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0B3-B0EF-4400-A83D-234986323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1519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F58E6-3D17-4E34-AF5F-D96ADD144A9F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0B3-B0EF-4400-A83D-234986323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16157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827584" y="548680"/>
            <a:ext cx="7772400" cy="108012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</a:t>
            </a:r>
            <a:r>
              <a:rPr lang="ru-RU" dirty="0" err="1" smtClean="0"/>
              <a:t>текстапгнешщшгншххщзхззхзхзлзхщ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F58E6-3D17-4E34-AF5F-D96ADD144A9F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0B3-B0EF-4400-A83D-234986323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87926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F58E6-3D17-4E34-AF5F-D96ADD144A9F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0B3-B0EF-4400-A83D-234986323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7621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F58E6-3D17-4E34-AF5F-D96ADD144A9F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0B3-B0EF-4400-A83D-234986323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21146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F58E6-3D17-4E34-AF5F-D96ADD144A9F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0B3-B0EF-4400-A83D-234986323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39640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F06-9257-4C70-9E3C-E3D14375FD1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A8A2-E9C9-430A-8E53-63DF3BC38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96144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F06-9257-4C70-9E3C-E3D14375FD1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A8A2-E9C9-430A-8E53-63DF3BC38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132784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F06-9257-4C70-9E3C-E3D14375FD1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A8A2-E9C9-430A-8E53-63DF3BC38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2766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F06-9257-4C70-9E3C-E3D14375FD1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A8A2-E9C9-430A-8E53-63DF3BC38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52046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F06-9257-4C70-9E3C-E3D14375FD1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A8A2-E9C9-430A-8E53-63DF3BC38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0943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F06-9257-4C70-9E3C-E3D14375FD1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A8A2-E9C9-430A-8E53-63DF3BC38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132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F06-9257-4C70-9E3C-E3D14375FD1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A8A2-E9C9-430A-8E53-63DF3BC38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0014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F06-9257-4C70-9E3C-E3D14375FD1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A8A2-E9C9-430A-8E53-63DF3BC38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7409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F06-9257-4C70-9E3C-E3D14375FD1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A8A2-E9C9-430A-8E53-63DF3BC38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78607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F06-9257-4C70-9E3C-E3D14375FD1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A8A2-E9C9-430A-8E53-63DF3BC38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45260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74F06-9257-4C70-9E3C-E3D14375FD1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AA8A2-E9C9-430A-8E53-63DF3BC38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32704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31B-DE34-4E32-8C15-2B1850641F4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57F9-BA67-4254-BB2F-7EC39B8113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55179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31B-DE34-4E32-8C15-2B1850641F4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57F9-BA67-4254-BB2F-7EC39B8113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17906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31B-DE34-4E32-8C15-2B1850641F4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57F9-BA67-4254-BB2F-7EC39B8113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68956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31B-DE34-4E32-8C15-2B1850641F4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57F9-BA67-4254-BB2F-7EC39B8113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25717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31B-DE34-4E32-8C15-2B1850641F4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57F9-BA67-4254-BB2F-7EC39B8113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342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31B-DE34-4E32-8C15-2B1850641F4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57F9-BA67-4254-BB2F-7EC39B8113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32601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31B-DE34-4E32-8C15-2B1850641F4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57F9-BA67-4254-BB2F-7EC39B8113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22489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31B-DE34-4E32-8C15-2B1850641F4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57F9-BA67-4254-BB2F-7EC39B8113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52313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31B-DE34-4E32-8C15-2B1850641F4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57F9-BA67-4254-BB2F-7EC39B8113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55768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31B-DE34-4E32-8C15-2B1850641F4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57F9-BA67-4254-BB2F-7EC39B8113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10964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C631B-DE34-4E32-8C15-2B1850641F4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B57F9-BA67-4254-BB2F-7EC39B8113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39600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4AB9-6FD1-4C7F-86EC-CA8B8EDEA98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B20E-2617-491D-9DE1-A4C55E166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14761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4AB9-6FD1-4C7F-86EC-CA8B8EDEA98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B20E-2617-491D-9DE1-A4C55E166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41962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4AB9-6FD1-4C7F-86EC-CA8B8EDEA98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B20E-2617-491D-9DE1-A4C55E166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24330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4AB9-6FD1-4C7F-86EC-CA8B8EDEA98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B20E-2617-491D-9DE1-A4C55E166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441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4AB9-6FD1-4C7F-86EC-CA8B8EDEA98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B20E-2617-491D-9DE1-A4C55E166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82313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4AB9-6FD1-4C7F-86EC-CA8B8EDEA98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B20E-2617-491D-9DE1-A4C55E166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4041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4AB9-6FD1-4C7F-86EC-CA8B8EDEA98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B20E-2617-491D-9DE1-A4C55E166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04922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4AB9-6FD1-4C7F-86EC-CA8B8EDEA98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B20E-2617-491D-9DE1-A4C55E166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92974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4AB9-6FD1-4C7F-86EC-CA8B8EDEA98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B20E-2617-491D-9DE1-A4C55E166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70357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4AB9-6FD1-4C7F-86EC-CA8B8EDEA98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B20E-2617-491D-9DE1-A4C55E166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8902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4AB9-6FD1-4C7F-86EC-CA8B8EDEA98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8B20E-2617-491D-9DE1-A4C55E166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41499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3FBF-E4C1-4ACA-9411-FFD250A6B01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91DB-A0C5-4155-BCEF-C49496C19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01810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3FBF-E4C1-4ACA-9411-FFD250A6B01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91DB-A0C5-4155-BCEF-C49496C19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82086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3FBF-E4C1-4ACA-9411-FFD250A6B01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91DB-A0C5-4155-BCEF-C49496C19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033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3FBF-E4C1-4ACA-9411-FFD250A6B01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91DB-A0C5-4155-BCEF-C49496C19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80745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3FBF-E4C1-4ACA-9411-FFD250A6B01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91DB-A0C5-4155-BCEF-C49496C19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99354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3FBF-E4C1-4ACA-9411-FFD250A6B01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91DB-A0C5-4155-BCEF-C49496C19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387834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3FBF-E4C1-4ACA-9411-FFD250A6B01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91DB-A0C5-4155-BCEF-C49496C19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264296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3FBF-E4C1-4ACA-9411-FFD250A6B01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91DB-A0C5-4155-BCEF-C49496C19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85297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3FBF-E4C1-4ACA-9411-FFD250A6B01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91DB-A0C5-4155-BCEF-C49496C19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44683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3FBF-E4C1-4ACA-9411-FFD250A6B01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91DB-A0C5-4155-BCEF-C49496C19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623880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3FBF-E4C1-4ACA-9411-FFD250A6B01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91DB-A0C5-4155-BCEF-C49496C19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75636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dirty="0" smtClean="0"/>
              <a:t>Игры с песком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43FBF-E4C1-4ACA-9411-FFD250A6B01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B91DB-A0C5-4155-BCEF-C49496C19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9820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604-60B8-44EE-9DE4-F9DA5A81CEF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1DE3-F57A-4174-9BB9-92629CAD5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341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604-60B8-44EE-9DE4-F9DA5A81CEF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1DE3-F57A-4174-9BB9-92629CAD5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10479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604-60B8-44EE-9DE4-F9DA5A81CEF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1DE3-F57A-4174-9BB9-92629CAD5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45825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604-60B8-44EE-9DE4-F9DA5A81CEF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1DE3-F57A-4174-9BB9-92629CAD5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59090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604-60B8-44EE-9DE4-F9DA5A81CEF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1DE3-F57A-4174-9BB9-92629CAD5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175406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604-60B8-44EE-9DE4-F9DA5A81CEF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1DE3-F57A-4174-9BB9-92629CAD5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47183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604-60B8-44EE-9DE4-F9DA5A81CEF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1DE3-F57A-4174-9BB9-92629CAD5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73631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604-60B8-44EE-9DE4-F9DA5A81CEF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1DE3-F57A-4174-9BB9-92629CAD5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03490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604-60B8-44EE-9DE4-F9DA5A81CEF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1DE3-F57A-4174-9BB9-92629CAD5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314280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604-60B8-44EE-9DE4-F9DA5A81CEF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1DE3-F57A-4174-9BB9-92629CAD5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316426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E604-60B8-44EE-9DE4-F9DA5A81CEF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1DE3-F57A-4174-9BB9-92629CAD5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209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C46B-AD40-4656-B925-35794F72AA6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500A-B357-4839-A393-9A5E911181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4498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C46B-AD40-4656-B925-35794F72AA6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500A-B357-4839-A393-9A5E911181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96941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C46B-AD40-4656-B925-35794F72AA6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500A-B357-4839-A393-9A5E911181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3102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C46B-AD40-4656-B925-35794F72AA6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500A-B357-4839-A393-9A5E911181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72704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C46B-AD40-4656-B925-35794F72AA6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500A-B357-4839-A393-9A5E911181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09266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C46B-AD40-4656-B925-35794F72AA6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500A-B357-4839-A393-9A5E911181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00495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C46B-AD40-4656-B925-35794F72AA6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500A-B357-4839-A393-9A5E911181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59991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C46B-AD40-4656-B925-35794F72AA6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500A-B357-4839-A393-9A5E911181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89986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C46B-AD40-4656-B925-35794F72AA6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500A-B357-4839-A393-9A5E911181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95345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AC46B-AD40-4656-B925-35794F72AA6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B500A-B357-4839-A393-9A5E911181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387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F9504-63A8-4D40-8DEA-AEDAB20C3901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549DB-E940-40BD-884D-9EC64B5039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554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825F3-77A0-4026-B9AE-15773C419753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F83DE-50E4-4423-A707-CB3C55FEAD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5100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F58E6-3D17-4E34-AF5F-D96ADD144A9F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0D0B3-B0EF-4400-A83D-234986323B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076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74F06-9257-4C70-9E3C-E3D14375FD1A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A8A2-E9C9-430A-8E53-63DF3BC38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634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C631B-DE34-4E32-8C15-2B1850641F47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B57F9-BA67-4254-BB2F-7EC39B8113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081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F4AB9-6FD1-4C7F-86EC-CA8B8EDEA98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8B20E-2617-491D-9DE1-A4C55E166F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550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43FBF-E4C1-4ACA-9411-FFD250A6B016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B91DB-A0C5-4155-BCEF-C49496C19F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244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3E604-60B8-44EE-9DE4-F9DA5A81CEF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B1DE3-F57A-4174-9BB9-92629CAD5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67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AC46B-AD40-4656-B925-35794F72AA69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B500A-B357-4839-A393-9A5E911181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5654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332656"/>
            <a:ext cx="7631113" cy="3240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Использование игровых приёмов сенсорного развития в образовательной деятельности детей раннего возраста.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74058" y="4077072"/>
            <a:ext cx="7993063" cy="2376487"/>
          </a:xfrm>
        </p:spPr>
        <p:txBody>
          <a:bodyPr/>
          <a:lstStyle/>
          <a:p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2 группа раннего возраст  </a:t>
            </a:r>
          </a:p>
          <a:p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«Ягодка»</a:t>
            </a:r>
          </a:p>
          <a:p>
            <a:pPr algn="r">
              <a:buNone/>
            </a:pPr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Воспитатель</a:t>
            </a:r>
          </a:p>
          <a:p>
            <a:pPr algn="r"/>
            <a:r>
              <a:rPr lang="ru-RU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</a:rPr>
              <a:t>Матонина М.А.</a:t>
            </a:r>
          </a:p>
          <a:p>
            <a:pPr algn="r"/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/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r"/>
            <a:endParaRPr lang="ru-RU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ru-RU" dirty="0" smtClean="0">
              <a:ln>
                <a:solidFill>
                  <a:schemeClr val="bg1"/>
                </a:solidFill>
              </a:ln>
            </a:endParaRPr>
          </a:p>
          <a:p>
            <a:pPr algn="r"/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53811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57" y="476672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3645024"/>
            <a:ext cx="3851920" cy="2888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757" y="3681028"/>
            <a:ext cx="3803915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0170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53" y="548680"/>
            <a:ext cx="3611893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84" y="548680"/>
            <a:ext cx="3611893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53" y="3717032"/>
            <a:ext cx="3611893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459" y="3717032"/>
            <a:ext cx="3611893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84602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200223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Условия обучения воспитанников разнообразным действиям с материалами, навыкам обращения с игрушками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8095928" cy="517403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Book Antiqua" panose="02040602050305030304" pitchFamily="18" charset="0"/>
              </a:rPr>
              <a:t> Подбор игрушек с их постепенным дополнением.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smtClean="0">
                <a:latin typeface="Book Antiqua" panose="02040602050305030304" pitchFamily="18" charset="0"/>
              </a:rPr>
              <a:t>Изменение состояния самих материалов (холодная вода стала тёплой, сухой песок-мокрым).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smtClean="0">
                <a:latin typeface="Book Antiqua" panose="02040602050305030304" pitchFamily="18" charset="0"/>
              </a:rPr>
              <a:t>Показ правильных действий и способов обращения с материалами.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smtClean="0">
                <a:latin typeface="Book Antiqua" panose="02040602050305030304" pitchFamily="18" charset="0"/>
              </a:rPr>
              <a:t>Развитие речи. Слова, помогающие осознанию качеств материалов: вода тёплая, холодная, чистая, светлая. Игрушки плавают, лежат на дне, лёгкие, тяжёлые. Песок сыпется, сухой, мокрый. На песке можно рисовать пальчиками, лепить пирожки и т.д..</a:t>
            </a:r>
            <a:endParaRPr lang="ru-RU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209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602" y="116632"/>
            <a:ext cx="7920881" cy="5760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251520" y="1124744"/>
            <a:ext cx="8483046" cy="532859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</a:t>
            </a:r>
            <a:r>
              <a:rPr lang="ru-RU" sz="2400" dirty="0">
                <a:latin typeface="Book Antiqua" panose="02040602050305030304" pitchFamily="18" charset="0"/>
              </a:rPr>
              <a:t>Н</a:t>
            </a:r>
            <a:r>
              <a:rPr lang="ru-RU" sz="2400" dirty="0" smtClean="0">
                <a:latin typeface="Book Antiqua" panose="02040602050305030304" pitchFamily="18" charset="0"/>
              </a:rPr>
              <a:t>аправляющая роль взрослого.</a:t>
            </a:r>
            <a:r>
              <a:rPr lang="ru-RU" sz="2000" dirty="0" smtClean="0"/>
              <a:t> </a:t>
            </a:r>
            <a:endParaRPr lang="ru-RU" sz="2000" dirty="0"/>
          </a:p>
          <a:p>
            <a:r>
              <a:rPr lang="ru-RU" sz="2000" dirty="0" smtClean="0"/>
              <a:t>   </a:t>
            </a:r>
            <a:r>
              <a:rPr lang="ru-RU" sz="2400" dirty="0" smtClean="0">
                <a:latin typeface="Book Antiqua" panose="02040602050305030304" pitchFamily="18" charset="0"/>
              </a:rPr>
              <a:t>Зрительные и осязательные восприятия (ощупывание рукой, взором, выполнение разнообразных проб).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8" y="3356992"/>
            <a:ext cx="3781410" cy="2836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334" y="2780928"/>
            <a:ext cx="355239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5651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332656"/>
            <a:ext cx="7560840" cy="7200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Игры с водой. </a:t>
            </a:r>
            <a:r>
              <a:rPr lang="ru-RU" dirty="0"/>
              <a:t>Ц</a:t>
            </a:r>
            <a:r>
              <a:rPr lang="ru-RU" dirty="0" smtClean="0"/>
              <a:t>ели.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41376"/>
            <a:ext cx="8496944" cy="5616624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Book Antiqua" panose="02040602050305030304" pitchFamily="18" charset="0"/>
              </a:rPr>
              <a:t>   «Тёплый-холодный» – свойства воды.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latin typeface="Book Antiqua" panose="02040602050305030304" pitchFamily="18" charset="0"/>
              </a:rPr>
              <a:t>  «Что как плавает», «Тонет-не тонет» – со свойствами различных  предметов.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latin typeface="Book Antiqua" panose="02040602050305030304" pitchFamily="18" charset="0"/>
              </a:rPr>
              <a:t>«Отожми губку»–свойства воды, действие с предметом.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latin typeface="Book Antiqua" panose="02040602050305030304" pitchFamily="18" charset="0"/>
              </a:rPr>
              <a:t>  «</a:t>
            </a:r>
            <a:r>
              <a:rPr lang="ru-RU" sz="2000" dirty="0" err="1" smtClean="0">
                <a:latin typeface="Book Antiqua" panose="02040602050305030304" pitchFamily="18" charset="0"/>
              </a:rPr>
              <a:t>Ловись</a:t>
            </a:r>
            <a:r>
              <a:rPr lang="ru-RU" sz="2000" dirty="0" smtClean="0">
                <a:latin typeface="Book Antiqua" panose="02040602050305030304" pitchFamily="18" charset="0"/>
              </a:rPr>
              <a:t> рыбка большая и маленькая» - развивает глазомер, ручную умелость, воспитывает терпение и настойчивость, вызывает радость, восторг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latin typeface="Book Antiqua" panose="02040602050305030304" pitchFamily="18" charset="0"/>
              </a:rPr>
              <a:t>                        Экспериментирование с водой: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latin typeface="Book Antiqua" panose="02040602050305030304" pitchFamily="18" charset="0"/>
              </a:rPr>
              <a:t>1-  стряхиваем цветные капли с мокрых рук на поверхность белой бумаги или воды; 2 - изменяем цвет воды; 3 - взбиваем пену в воде с мыльным раствором; 4 -устраиваем волну в тазу; 5 - выдыхаем воздух через соломинку в сосуд с водой и создаём в ней пузырьки воздуха; 6 – переливаем воду в разные сосуды (прозрачные и непрозрачные, разной формы, объёма и т. д.)</a:t>
            </a:r>
            <a:endParaRPr lang="ru-RU" sz="2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95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5" y="428525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44" y="440266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5" y="3638490"/>
            <a:ext cx="3672408" cy="2754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044" y="3638490"/>
            <a:ext cx="3672408" cy="2754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33204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31" y="3682598"/>
            <a:ext cx="3816423" cy="2862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32" y="463053"/>
            <a:ext cx="3774067" cy="2830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701" y="463053"/>
            <a:ext cx="3793685" cy="2845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98" y="3682598"/>
            <a:ext cx="3787533" cy="2840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9425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89" y="513847"/>
            <a:ext cx="3666423" cy="2749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04" y="3717032"/>
            <a:ext cx="3672408" cy="2754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832" y="3717032"/>
            <a:ext cx="3600400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25787"/>
            <a:ext cx="3651736" cy="2738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79867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67290"/>
            <a:ext cx="3672408" cy="2754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3707904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3" y="467290"/>
            <a:ext cx="3672408" cy="2754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93" y="3717032"/>
            <a:ext cx="3626909" cy="2720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70416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6" y="475279"/>
            <a:ext cx="3803915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72"/>
            <a:ext cx="3803915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28" y="3645022"/>
            <a:ext cx="3779913" cy="2834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3"/>
            <a:ext cx="3762622" cy="282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45343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08660"/>
            <a:ext cx="3707904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100" y="476672"/>
            <a:ext cx="3707904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49" y="3589601"/>
            <a:ext cx="3660407" cy="27453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369" y="3573016"/>
            <a:ext cx="3704635" cy="2778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7965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188640"/>
            <a:ext cx="7643192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Игры с песком. Цели 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" y="762451"/>
            <a:ext cx="8147248" cy="576064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Book Antiqua" panose="02040602050305030304" pitchFamily="18" charset="0"/>
              </a:rPr>
              <a:t>   «Здравствуй песок» – снижение психофизического напряжения.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latin typeface="Book Antiqua" panose="02040602050305030304" pitchFamily="18" charset="0"/>
              </a:rPr>
              <a:t>  «Песочный дождик» – регуляция мышечного напряжения, расслабление.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latin typeface="Book Antiqua" panose="02040602050305030304" pitchFamily="18" charset="0"/>
              </a:rPr>
              <a:t>  «Следы» – развитие тактильной чувствительности.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latin typeface="Book Antiqua" panose="02040602050305030304" pitchFamily="18" charset="0"/>
              </a:rPr>
              <a:t>  «Песочные прятки» – развитие тактильной чувствительности, зрительного восприятия, образного мышления.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latin typeface="Book Antiqua" panose="02040602050305030304" pitchFamily="18" charset="0"/>
              </a:rPr>
              <a:t> «Узоры на песке» – развитие зрительно-моторной координации.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latin typeface="Book Antiqua" panose="02040602050305030304" pitchFamily="18" charset="0"/>
              </a:rPr>
              <a:t>   Пересыпание песка из одной ёмкости в другую – координация движений. 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latin typeface="Book Antiqua" panose="02040602050305030304" pitchFamily="18" charset="0"/>
              </a:rPr>
              <a:t>   «Норки для мышки», «Я пеку, пеку..» - развитие мышления, моторики.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latin typeface="Book Antiqua" panose="02040602050305030304" pitchFamily="18" charset="0"/>
              </a:rPr>
              <a:t>  «Найди шарик» - свойства песка, качества предметов.</a:t>
            </a:r>
          </a:p>
          <a:p>
            <a:r>
              <a:rPr lang="ru-RU" sz="2000" dirty="0">
                <a:latin typeface="Book Antiqua" panose="02040602050305030304" pitchFamily="18" charset="0"/>
              </a:rPr>
              <a:t> </a:t>
            </a:r>
            <a:r>
              <a:rPr lang="ru-RU" sz="2000" dirty="0" smtClean="0">
                <a:latin typeface="Book Antiqua" panose="02040602050305030304" pitchFamily="18" charset="0"/>
              </a:rPr>
              <a:t>  Экспериментирование: размешиваем песок в воде, даём отстояться; взвешиваем сухой и влажный песок.</a:t>
            </a:r>
          </a:p>
          <a:p>
            <a:endParaRPr lang="ru-RU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8648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3419872" cy="2564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48680"/>
            <a:ext cx="3384376" cy="2538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36" y="3717032"/>
            <a:ext cx="3443875" cy="2582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61656"/>
            <a:ext cx="3384376" cy="2538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24694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4" y="530678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09" y="3661394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94" y="3661394"/>
            <a:ext cx="3762164" cy="28216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09" y="530678"/>
            <a:ext cx="3678215" cy="2758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39915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62" y="3140968"/>
            <a:ext cx="4620005" cy="34650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4014981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родителями.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297488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</a:t>
            </a:r>
            <a:r>
              <a:rPr lang="ru-RU" sz="2800" dirty="0" smtClean="0">
                <a:latin typeface="Book Antiqua" panose="02040602050305030304" pitchFamily="18" charset="0"/>
              </a:rPr>
              <a:t>Консультация: «Игры с водой в ванне»</a:t>
            </a:r>
          </a:p>
          <a:p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smtClean="0">
                <a:latin typeface="Book Antiqua" panose="02040602050305030304" pitchFamily="18" charset="0"/>
              </a:rPr>
              <a:t>  Стенд «Игры с водой в группе».</a:t>
            </a:r>
          </a:p>
          <a:p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smtClean="0">
                <a:latin typeface="Book Antiqua" panose="02040602050305030304" pitchFamily="18" charset="0"/>
              </a:rPr>
              <a:t>  Семинар-практикум для родителей «Игры- занятия с песком и водой».</a:t>
            </a:r>
          </a:p>
          <a:p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smtClean="0">
                <a:latin typeface="Book Antiqua" panose="02040602050305030304" pitchFamily="18" charset="0"/>
              </a:rPr>
              <a:t>  Ширма «Игры с песком в группе».</a:t>
            </a:r>
          </a:p>
          <a:p>
            <a:r>
              <a:rPr lang="ru-RU" sz="2800" dirty="0">
                <a:latin typeface="Book Antiqua" panose="02040602050305030304" pitchFamily="18" charset="0"/>
              </a:rPr>
              <a:t> </a:t>
            </a:r>
            <a:r>
              <a:rPr lang="ru-RU" sz="2800" dirty="0" smtClean="0">
                <a:latin typeface="Book Antiqua" panose="02040602050305030304" pitchFamily="18" charset="0"/>
              </a:rPr>
              <a:t>  Подбор литературы для родителей.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3591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12676"/>
            <a:ext cx="3600400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12676"/>
            <a:ext cx="3600400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89040"/>
            <a:ext cx="3600400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89040"/>
            <a:ext cx="3600400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886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600400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72"/>
            <a:ext cx="3600400" cy="2700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66433"/>
            <a:ext cx="3600400" cy="27003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539" y="3766433"/>
            <a:ext cx="3611893" cy="2708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17025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3697"/>
            <a:ext cx="3803914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3274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92" y="3605842"/>
            <a:ext cx="3796660" cy="2847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00402"/>
            <a:ext cx="3803913" cy="2852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18786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48" y="836712"/>
            <a:ext cx="8791624" cy="5832647"/>
          </a:xfrm>
        </p:spPr>
        <p:txBody>
          <a:bodyPr/>
          <a:lstStyle/>
          <a:p>
            <a:r>
              <a:rPr lang="ru-RU" dirty="0" smtClean="0"/>
              <a:t>  </a:t>
            </a:r>
            <a:r>
              <a:rPr lang="ru-RU" sz="2400" dirty="0" smtClean="0">
                <a:latin typeface="Book Antiqua" panose="02040602050305030304" pitchFamily="18" charset="0"/>
              </a:rPr>
              <a:t>Л. А. , и Н. Б. </a:t>
            </a:r>
            <a:r>
              <a:rPr lang="ru-RU" sz="2400" dirty="0" err="1" smtClean="0">
                <a:latin typeface="Book Antiqua" panose="02040602050305030304" pitchFamily="18" charset="0"/>
              </a:rPr>
              <a:t>Венгер</a:t>
            </a:r>
            <a:r>
              <a:rPr lang="ru-RU" sz="2400" dirty="0" smtClean="0">
                <a:latin typeface="Book Antiqua" panose="02040602050305030304" pitchFamily="18" charset="0"/>
              </a:rPr>
              <a:t>, Э. Г. Пилюгина «Воспитание сенсорной культуры ребёнка» от рождения до 6 лет.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smtClean="0">
                <a:latin typeface="Book Antiqua" panose="02040602050305030304" pitchFamily="18" charset="0"/>
              </a:rPr>
              <a:t>  Л. Н. Павлова «Знакомим малыша с окружающим миром» Москва «Просвещение» 1987 год.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smtClean="0">
                <a:latin typeface="Book Antiqua" panose="02040602050305030304" pitchFamily="18" charset="0"/>
              </a:rPr>
              <a:t>  З. М. Богуславская «Развивающие игры»          Москва «Просвещение» 1991 год.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smtClean="0">
                <a:latin typeface="Book Antiqua" panose="02040602050305030304" pitchFamily="18" charset="0"/>
              </a:rPr>
              <a:t>  Т. В. Галанова «Развивающие игры с малышами до  3-х лет   Ярославль «Академия развития» 1997 год.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smtClean="0">
                <a:latin typeface="Book Antiqua" panose="02040602050305030304" pitchFamily="18" charset="0"/>
              </a:rPr>
              <a:t>  О. Е. Громова «Методика формирования начального детского лексикона»  Творческий центр Москва 2005 год.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smtClean="0">
                <a:latin typeface="Book Antiqua" panose="02040602050305030304" pitchFamily="18" charset="0"/>
              </a:rPr>
              <a:t>  Е. В. Баранова «Развивающие занятия и игры с водой в д\с и дома» Ярославль «Академия развития» 2009 г.</a:t>
            </a:r>
          </a:p>
          <a:p>
            <a:r>
              <a:rPr lang="ru-RU" sz="2400" dirty="0">
                <a:latin typeface="Book Antiqua" panose="02040602050305030304" pitchFamily="18" charset="0"/>
              </a:rPr>
              <a:t> </a:t>
            </a:r>
            <a:r>
              <a:rPr lang="ru-RU" sz="2400" dirty="0" smtClean="0">
                <a:latin typeface="Book Antiqua" panose="02040602050305030304" pitchFamily="18" charset="0"/>
              </a:rPr>
              <a:t>  Т.М. </a:t>
            </a:r>
            <a:r>
              <a:rPr lang="ru-RU" sz="2400" dirty="0" err="1" smtClean="0">
                <a:latin typeface="Book Antiqua" panose="02040602050305030304" pitchFamily="18" charset="0"/>
              </a:rPr>
              <a:t>Грабенко</a:t>
            </a:r>
            <a:r>
              <a:rPr lang="ru-RU" sz="2400" dirty="0" smtClean="0">
                <a:latin typeface="Book Antiqua" panose="02040602050305030304" pitchFamily="18" charset="0"/>
              </a:rPr>
              <a:t>, Т.Д. </a:t>
            </a:r>
            <a:r>
              <a:rPr lang="ru-RU" sz="2400" dirty="0" err="1" smtClean="0">
                <a:latin typeface="Book Antiqua" panose="02040602050305030304" pitchFamily="18" charset="0"/>
              </a:rPr>
              <a:t>Зинкевич</a:t>
            </a:r>
            <a:r>
              <a:rPr lang="ru-RU" sz="2400" dirty="0" smtClean="0">
                <a:latin typeface="Book Antiqua" panose="02040602050305030304" pitchFamily="18" charset="0"/>
              </a:rPr>
              <a:t>-Евстигнеева «Чудеса на песке»  Санкт-Петербург 1998 год.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13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700808"/>
            <a:ext cx="6185661" cy="46392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8688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70" y="3551689"/>
            <a:ext cx="3947932" cy="2960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0794"/>
            <a:ext cx="3929769" cy="29473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25" y="307118"/>
            <a:ext cx="3906839" cy="2930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474" y="3556905"/>
            <a:ext cx="3966254" cy="2974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05798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3779912" cy="2834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6588"/>
            <a:ext cx="3816424" cy="2862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573016"/>
            <a:ext cx="3707904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42829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8072"/>
            <a:ext cx="3899925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573016"/>
            <a:ext cx="3899925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76691"/>
            <a:ext cx="3888433" cy="2916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96824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Задачи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412776"/>
            <a:ext cx="8291264" cy="4713387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Book Antiqua" pitchFamily="18" charset="0"/>
              </a:rPr>
              <a:t>   Обеспечить эмоциональное благополучие, создать атмосферу радости и удовольствия.</a:t>
            </a:r>
          </a:p>
          <a:p>
            <a:r>
              <a:rPr lang="ru-RU" sz="2000" dirty="0" smtClean="0">
                <a:latin typeface="Book Antiqua" pitchFamily="18" charset="0"/>
              </a:rPr>
              <a:t>   Развивать тактильно-кинестетическую чувствительность, мелкую моторику.</a:t>
            </a:r>
          </a:p>
          <a:p>
            <a:r>
              <a:rPr lang="ru-RU" sz="2000" dirty="0">
                <a:latin typeface="Book Antiqua" pitchFamily="18" charset="0"/>
              </a:rPr>
              <a:t> </a:t>
            </a:r>
            <a:r>
              <a:rPr lang="ru-RU" sz="2000" dirty="0" smtClean="0">
                <a:latin typeface="Book Antiqua" pitchFamily="18" charset="0"/>
              </a:rPr>
              <a:t>  Знакомить с окружающим миром, формировать элементарные исследовательские умения.</a:t>
            </a:r>
          </a:p>
          <a:p>
            <a:r>
              <a:rPr lang="ru-RU" sz="2000" dirty="0">
                <a:latin typeface="Book Antiqua" pitchFamily="18" charset="0"/>
              </a:rPr>
              <a:t> </a:t>
            </a:r>
            <a:r>
              <a:rPr lang="ru-RU" sz="2000" dirty="0" smtClean="0">
                <a:latin typeface="Book Antiqua" pitchFamily="18" charset="0"/>
              </a:rPr>
              <a:t>  Обогащать детей разнообразными сенсорными впечатлениями.</a:t>
            </a:r>
          </a:p>
          <a:p>
            <a:r>
              <a:rPr lang="ru-RU" sz="2000" dirty="0">
                <a:latin typeface="Book Antiqua" pitchFamily="18" charset="0"/>
              </a:rPr>
              <a:t> </a:t>
            </a:r>
            <a:r>
              <a:rPr lang="ru-RU" sz="2000" dirty="0" smtClean="0">
                <a:latin typeface="Book Antiqua" pitchFamily="18" charset="0"/>
              </a:rPr>
              <a:t>  Укреплять физическое и психическое здоровье малышей.</a:t>
            </a:r>
          </a:p>
          <a:p>
            <a:r>
              <a:rPr lang="ru-RU" sz="2000" dirty="0">
                <a:latin typeface="Book Antiqua" pitchFamily="18" charset="0"/>
              </a:rPr>
              <a:t> </a:t>
            </a:r>
            <a:r>
              <a:rPr lang="ru-RU" sz="2000" dirty="0" smtClean="0">
                <a:latin typeface="Book Antiqua" pitchFamily="18" charset="0"/>
              </a:rPr>
              <a:t>  Формировать коммуникативные навыки детей, развивать речь.</a:t>
            </a:r>
          </a:p>
          <a:p>
            <a:r>
              <a:rPr lang="ru-RU" sz="2000" dirty="0">
                <a:latin typeface="Book Antiqua" pitchFamily="18" charset="0"/>
              </a:rPr>
              <a:t> </a:t>
            </a:r>
            <a:r>
              <a:rPr lang="ru-RU" sz="2000" dirty="0" smtClean="0">
                <a:latin typeface="Book Antiqua" pitchFamily="18" charset="0"/>
              </a:rPr>
              <a:t>  Воспитывать положительное отношение к элементарной экспериментальной деятельности.</a:t>
            </a:r>
            <a:endParaRPr lang="ru-RU" sz="20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76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4" y="311863"/>
            <a:ext cx="3851920" cy="2888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695">
            <a:off x="5043994" y="3582218"/>
            <a:ext cx="3710204" cy="2782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275859"/>
            <a:ext cx="3899925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88" y="3571178"/>
            <a:ext cx="3824416" cy="286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10584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45624" cy="2664296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Игры с водой и песком –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важный этап в процессе сенсорного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воспитания и познания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окружающего мира.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67544" y="3140968"/>
            <a:ext cx="8219256" cy="2985195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Book Antiqua" pitchFamily="18" charset="0"/>
                <a:ea typeface="Batang" pitchFamily="18" charset="-127"/>
              </a:rPr>
              <a:t>  </a:t>
            </a:r>
            <a:r>
              <a:rPr lang="ru-RU" sz="2800" dirty="0" smtClean="0">
                <a:latin typeface="Book Antiqua" pitchFamily="18" charset="0"/>
                <a:ea typeface="Batang" pitchFamily="18" charset="-127"/>
              </a:rPr>
              <a:t>Воспитанники любят играть с водой и песком. Поэтому не случайно в теории и практики дошкольного воспитания этим играм уделяется большое внимание.</a:t>
            </a:r>
            <a:endParaRPr lang="ru-RU" sz="2800" dirty="0">
              <a:latin typeface="Book Antiqua" pitchFamily="18" charset="0"/>
              <a:ea typeface="Batang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32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78" y="610237"/>
            <a:ext cx="3636404" cy="2727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45" y="3708031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2" y="3684563"/>
            <a:ext cx="3744416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09" y="596926"/>
            <a:ext cx="3654152" cy="27406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28487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Специальное оформление">
  <a:themeElements>
    <a:clrScheme name="Другая 2">
      <a:dk1>
        <a:srgbClr val="76923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695</Words>
  <Application>Microsoft Office PowerPoint</Application>
  <PresentationFormat>Экран (4:3)</PresentationFormat>
  <Paragraphs>57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Тема Office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1_Специальное оформление</vt:lpstr>
      <vt:lpstr>Специальное оформление</vt:lpstr>
      <vt:lpstr>  Использование игровых приёмов сенсорного развития в образовательной деятельности детей раннего возраста.  </vt:lpstr>
      <vt:lpstr>Слайд 2</vt:lpstr>
      <vt:lpstr>Слайд 3</vt:lpstr>
      <vt:lpstr>Слайд 4</vt:lpstr>
      <vt:lpstr>Слайд 5</vt:lpstr>
      <vt:lpstr>Задачи</vt:lpstr>
      <vt:lpstr>Слайд 7</vt:lpstr>
      <vt:lpstr>Игры с водой и песком – важный этап в процессе сенсорного воспитания и познания окружающего мира.</vt:lpstr>
      <vt:lpstr>Слайд 9</vt:lpstr>
      <vt:lpstr>Слайд 10</vt:lpstr>
      <vt:lpstr>Слайд 11</vt:lpstr>
      <vt:lpstr>Условия обучения воспитанников разнообразным действиям с материалами, навыкам обращения с игрушками</vt:lpstr>
      <vt:lpstr>Слайд 13</vt:lpstr>
      <vt:lpstr>Игры с водой. Цели.</vt:lpstr>
      <vt:lpstr>Слайд 15</vt:lpstr>
      <vt:lpstr>Слайд 16</vt:lpstr>
      <vt:lpstr>Слайд 17</vt:lpstr>
      <vt:lpstr>Слайд 18</vt:lpstr>
      <vt:lpstr>Слайд 19</vt:lpstr>
      <vt:lpstr>Игры с песком. Цели .</vt:lpstr>
      <vt:lpstr>Слайд 21</vt:lpstr>
      <vt:lpstr>Слайд 22</vt:lpstr>
      <vt:lpstr>Слайд 23</vt:lpstr>
      <vt:lpstr>Работа с родителями.</vt:lpstr>
      <vt:lpstr>Слайд 25</vt:lpstr>
      <vt:lpstr>Слайд 26</vt:lpstr>
      <vt:lpstr>Слайд 27</vt:lpstr>
      <vt:lpstr>Литература.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МБДОУ№5</cp:lastModifiedBy>
  <cp:revision>95</cp:revision>
  <dcterms:created xsi:type="dcterms:W3CDTF">2015-03-07T12:25:44Z</dcterms:created>
  <dcterms:modified xsi:type="dcterms:W3CDTF">2015-10-27T12:53:04Z</dcterms:modified>
</cp:coreProperties>
</file>