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98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6652-8C06-43CD-AEDE-4C2C8E2D26C8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A4465-1932-410C-B91C-BB3590E808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6652-8C06-43CD-AEDE-4C2C8E2D26C8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A4465-1932-410C-B91C-BB3590E808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6652-8C06-43CD-AEDE-4C2C8E2D26C8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A4465-1932-410C-B91C-BB3590E808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6652-8C06-43CD-AEDE-4C2C8E2D26C8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A4465-1932-410C-B91C-BB3590E808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6652-8C06-43CD-AEDE-4C2C8E2D26C8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A4465-1932-410C-B91C-BB3590E808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6652-8C06-43CD-AEDE-4C2C8E2D26C8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A4465-1932-410C-B91C-BB3590E808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6652-8C06-43CD-AEDE-4C2C8E2D26C8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A4465-1932-410C-B91C-BB3590E808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6652-8C06-43CD-AEDE-4C2C8E2D26C8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A4465-1932-410C-B91C-BB3590E808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6652-8C06-43CD-AEDE-4C2C8E2D26C8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A4465-1932-410C-B91C-BB3590E808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6652-8C06-43CD-AEDE-4C2C8E2D26C8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A4465-1932-410C-B91C-BB3590E808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6652-8C06-43CD-AEDE-4C2C8E2D26C8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5DA4465-1932-410C-B91C-BB3590E808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346652-8C06-43CD-AEDE-4C2C8E2D26C8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5DA4465-1932-410C-B91C-BB3590E8081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4088" y="704088"/>
            <a:ext cx="3322712" cy="3517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Я человек.     У меня есть права!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Picture 2" descr="C:\Documents and Settings\Admin\Рабочий стол\002\3004_html_5626131b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r="-575" b="34848"/>
          <a:stretch>
            <a:fillRect/>
          </a:stretch>
        </p:blipFill>
        <p:spPr bwMode="auto">
          <a:xfrm>
            <a:off x="179512" y="188640"/>
            <a:ext cx="4838997" cy="58326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4"/>
            <a:ext cx="7776864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Название </a:t>
            </a:r>
            <a:r>
              <a:rPr lang="ru-RU" b="1" u="sng" dirty="0" smtClean="0">
                <a:solidFill>
                  <a:srgbClr val="FF0000"/>
                </a:solidFill>
              </a:rPr>
              <a:t>«Россия» </a:t>
            </a:r>
            <a:r>
              <a:rPr lang="ru-RU" b="1" dirty="0" smtClean="0"/>
              <a:t>- идёт из глубины веков. </a:t>
            </a:r>
          </a:p>
          <a:p>
            <a:r>
              <a:rPr lang="ru-RU" b="1" dirty="0" smtClean="0"/>
              <a:t>По другому мы её называем </a:t>
            </a:r>
            <a:r>
              <a:rPr lang="ru-RU" b="1" u="sng" dirty="0" smtClean="0">
                <a:solidFill>
                  <a:srgbClr val="FF0000"/>
                </a:solidFill>
              </a:rPr>
              <a:t>«Российская Федерация»</a:t>
            </a:r>
            <a:r>
              <a:rPr lang="ru-RU" b="1" dirty="0" smtClean="0"/>
              <a:t>. Слово «федерация» в переводе с латинского означает «союз, объединение». А значит, что Россия состоит из частей. Каждая часть является маленьким государством, со своей властью и своими законами. </a:t>
            </a:r>
          </a:p>
          <a:p>
            <a:r>
              <a:rPr lang="ru-RU" b="1" dirty="0" smtClean="0"/>
              <a:t>Россия – это </a:t>
            </a:r>
            <a:r>
              <a:rPr lang="ru-RU" b="1" dirty="0" smtClean="0">
                <a:solidFill>
                  <a:srgbClr val="FF0000"/>
                </a:solidFill>
              </a:rPr>
              <a:t>республика</a:t>
            </a:r>
            <a:r>
              <a:rPr lang="ru-RU" b="1" dirty="0" smtClean="0"/>
              <a:t>, т.е. государство, в котором власть выбирает народ. </a:t>
            </a:r>
          </a:p>
          <a:p>
            <a:endParaRPr lang="ru-RU" b="1" dirty="0" smtClean="0"/>
          </a:p>
          <a:p>
            <a:r>
              <a:rPr lang="ru-RU" b="1" dirty="0" smtClean="0"/>
              <a:t>Если государство создано по воле народа и действует при участии народа, то оно называется </a:t>
            </a:r>
            <a:r>
              <a:rPr lang="ru-RU" b="1" dirty="0" smtClean="0">
                <a:solidFill>
                  <a:srgbClr val="FF0000"/>
                </a:solidFill>
              </a:rPr>
              <a:t>ДЕМОКРАТИЧЕСКИМ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Российская Федерация – </a:t>
            </a:r>
            <a:r>
              <a:rPr lang="ru-RU" sz="2000" b="1" dirty="0" smtClean="0">
                <a:solidFill>
                  <a:srgbClr val="FF0000"/>
                </a:solidFill>
              </a:rPr>
              <a:t>социальное </a:t>
            </a:r>
            <a:r>
              <a:rPr lang="ru-RU" b="1" dirty="0" smtClean="0"/>
              <a:t>государство, значит, заботится о благополучии всех граждан и помогает слабым: старикам, детям - сиротам, инвалидам.</a:t>
            </a:r>
          </a:p>
          <a:p>
            <a:r>
              <a:rPr lang="ru-RU" b="1" dirty="0" smtClean="0"/>
              <a:t>Россия – </a:t>
            </a:r>
            <a:r>
              <a:rPr lang="ru-RU" sz="2000" b="1" dirty="0" smtClean="0">
                <a:solidFill>
                  <a:srgbClr val="FF0000"/>
                </a:solidFill>
              </a:rPr>
              <a:t>светское </a:t>
            </a:r>
            <a:r>
              <a:rPr lang="ru-RU" b="1" dirty="0" smtClean="0"/>
              <a:t>государство. А значит, что церковь отделена от государства. Поэтому церковь не вмешивается в дела государства, а государство в дела церкви. </a:t>
            </a:r>
          </a:p>
          <a:p>
            <a:r>
              <a:rPr lang="ru-RU" b="1" dirty="0" smtClean="0"/>
              <a:t>Российская Федерация – </a:t>
            </a:r>
            <a:r>
              <a:rPr lang="ru-RU" sz="2000" b="1" dirty="0" smtClean="0">
                <a:solidFill>
                  <a:srgbClr val="FF0000"/>
                </a:solidFill>
              </a:rPr>
              <a:t>правовое</a:t>
            </a:r>
            <a:r>
              <a:rPr lang="ru-RU" b="1" dirty="0" smtClean="0"/>
              <a:t> государство. Главная задача правового государства – охранять права и свободы своих граждан.</a:t>
            </a:r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Конституция – основной закон страны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6779096" cy="443484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Устройство нашего государства определяет Основной закон страны, принят он был </a:t>
            </a:r>
            <a:r>
              <a:rPr lang="ru-RU" sz="3600" dirty="0" smtClean="0">
                <a:solidFill>
                  <a:srgbClr val="C00000"/>
                </a:solidFill>
              </a:rPr>
              <a:t>12 декабря 1993 года. </a:t>
            </a:r>
            <a:r>
              <a:rPr lang="ru-RU" dirty="0" smtClean="0"/>
              <a:t>Называется этот закон – </a:t>
            </a:r>
            <a:r>
              <a:rPr lang="ru-RU" sz="3600" u="sng" dirty="0" smtClean="0">
                <a:solidFill>
                  <a:srgbClr val="FF0000"/>
                </a:solidFill>
              </a:rPr>
              <a:t>Конституция.</a:t>
            </a:r>
            <a:r>
              <a:rPr lang="ru-RU" dirty="0" smtClean="0"/>
              <a:t> </a:t>
            </a:r>
          </a:p>
          <a:p>
            <a:r>
              <a:rPr lang="ru-RU" dirty="0" smtClean="0"/>
              <a:t>В переводе с латинского «конституция» означает «устройство, постановление». </a:t>
            </a:r>
          </a:p>
          <a:p>
            <a:r>
              <a:rPr lang="ru-RU" dirty="0" smtClean="0"/>
              <a:t>Законы – это правила, обязательные для всех жителей страны. </a:t>
            </a:r>
          </a:p>
          <a:p>
            <a:r>
              <a:rPr lang="ru-RU" dirty="0" smtClean="0"/>
              <a:t>В Конституции рассказывается:</a:t>
            </a:r>
          </a:p>
          <a:p>
            <a:pPr>
              <a:buFont typeface="Arial" charset="0"/>
              <a:buChar char="•"/>
            </a:pPr>
            <a:r>
              <a:rPr lang="ru-RU" dirty="0" smtClean="0"/>
              <a:t> как устроено наше государство, </a:t>
            </a:r>
          </a:p>
          <a:p>
            <a:pPr>
              <a:buFont typeface="Arial" charset="0"/>
              <a:buChar char="•"/>
            </a:pPr>
            <a:r>
              <a:rPr lang="ru-RU" dirty="0" smtClean="0"/>
              <a:t>кто осуществляет в нём власть,</a:t>
            </a:r>
          </a:p>
          <a:p>
            <a:pPr>
              <a:buFont typeface="Arial" charset="0"/>
              <a:buChar char="•"/>
            </a:pPr>
            <a:r>
              <a:rPr lang="ru-RU" dirty="0" smtClean="0"/>
              <a:t>Какие у граждан есть права и </a:t>
            </a:r>
            <a:endParaRPr lang="ru-RU" dirty="0" smtClean="0">
              <a:latin typeface="Arial" charset="0"/>
            </a:endParaRPr>
          </a:p>
          <a:p>
            <a:r>
              <a:rPr lang="ru-RU" dirty="0" smtClean="0"/>
              <a:t>обязанности.</a:t>
            </a:r>
          </a:p>
          <a:p>
            <a:r>
              <a:rPr lang="ru-RU" dirty="0" smtClean="0"/>
              <a:t>В Конституции 9 глав. </a:t>
            </a:r>
          </a:p>
          <a:p>
            <a:endParaRPr lang="ru-RU" dirty="0"/>
          </a:p>
        </p:txBody>
      </p:sp>
      <p:pic>
        <p:nvPicPr>
          <p:cNvPr id="5" name="Picture 6" descr="конституция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077072"/>
            <a:ext cx="3870960" cy="1853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Права и свободы человека и гражданина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8363272" cy="4434840"/>
          </a:xfrm>
        </p:spPr>
        <p:txBody>
          <a:bodyPr>
            <a:normAutofit/>
          </a:bodyPr>
          <a:lstStyle/>
          <a:p>
            <a:r>
              <a:rPr lang="ru-RU" dirty="0" smtClean="0"/>
              <a:t>Все </a:t>
            </a:r>
            <a:r>
              <a:rPr lang="ru-RU" dirty="0" smtClean="0"/>
              <a:t>права можно разделить на несколько групп:</a:t>
            </a:r>
          </a:p>
          <a:p>
            <a:pPr>
              <a:buNone/>
            </a:pPr>
            <a:r>
              <a:rPr lang="ru-RU" b="1" dirty="0" smtClean="0"/>
              <a:t>Личные   права </a:t>
            </a:r>
          </a:p>
          <a:p>
            <a:pPr>
              <a:buNone/>
            </a:pPr>
            <a:r>
              <a:rPr lang="ru-RU" b="1" dirty="0" smtClean="0"/>
              <a:t>Политические права</a:t>
            </a:r>
          </a:p>
          <a:p>
            <a:pPr>
              <a:buNone/>
            </a:pPr>
            <a:r>
              <a:rPr lang="ru-RU" b="1" dirty="0" smtClean="0"/>
              <a:t> Социальные права</a:t>
            </a:r>
          </a:p>
          <a:p>
            <a:pPr>
              <a:buNone/>
            </a:pPr>
            <a:r>
              <a:rPr lang="ru-RU" b="1" dirty="0" smtClean="0"/>
              <a:t> Культурные права</a:t>
            </a:r>
          </a:p>
          <a:p>
            <a:pPr>
              <a:buNone/>
            </a:pPr>
            <a:r>
              <a:rPr lang="ru-RU" b="1" dirty="0" smtClean="0"/>
              <a:t>Экономические права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Я имею право: </a:t>
            </a:r>
            <a:br>
              <a:rPr lang="ru-RU" sz="5400" b="1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sz="2000" b="1" dirty="0" smtClean="0">
                <a:solidFill>
                  <a:schemeClr val="accent2"/>
                </a:solidFill>
              </a:rPr>
              <a:t> </a:t>
            </a:r>
            <a:r>
              <a:rPr lang="ru-RU" sz="2800" b="1" dirty="0" smtClean="0">
                <a:solidFill>
                  <a:schemeClr val="accent2"/>
                </a:solidFill>
              </a:rPr>
              <a:t>на жизнь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sz="2800" b="1" dirty="0" smtClean="0">
                <a:solidFill>
                  <a:schemeClr val="accent2"/>
                </a:solidFill>
              </a:rPr>
              <a:t> на имя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sz="2800" b="1" dirty="0" smtClean="0">
                <a:solidFill>
                  <a:schemeClr val="accent2"/>
                </a:solidFill>
              </a:rPr>
              <a:t> на жилище и его неприкосновенность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sz="2800" b="1" dirty="0" smtClean="0">
                <a:solidFill>
                  <a:schemeClr val="accent2"/>
                </a:solidFill>
              </a:rPr>
              <a:t> на жизнь с родителями 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sz="2800" b="1" dirty="0" smtClean="0">
                <a:solidFill>
                  <a:schemeClr val="accent2"/>
                </a:solidFill>
              </a:rPr>
              <a:t> на защиту жизни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sz="2800" b="1" dirty="0" smtClean="0">
                <a:solidFill>
                  <a:schemeClr val="accent2"/>
                </a:solidFill>
              </a:rPr>
              <a:t> на уважение человеческого достоинства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sz="2800" b="1" dirty="0" smtClean="0">
                <a:solidFill>
                  <a:schemeClr val="accent2"/>
                </a:solidFill>
              </a:rPr>
              <a:t> на защиту здоровья 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sz="2800" b="1" dirty="0" smtClean="0">
                <a:solidFill>
                  <a:schemeClr val="accent2"/>
                </a:solidFill>
              </a:rPr>
              <a:t> на свободу совести 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sz="2800" b="1" dirty="0" smtClean="0">
                <a:solidFill>
                  <a:schemeClr val="accent2"/>
                </a:solidFill>
              </a:rPr>
              <a:t> на свободу слова и мысли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sz="2800" b="1" dirty="0" smtClean="0">
                <a:solidFill>
                  <a:schemeClr val="accent2"/>
                </a:solidFill>
              </a:rPr>
              <a:t> на создание семьи 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sz="2800" b="1" dirty="0" smtClean="0">
                <a:solidFill>
                  <a:schemeClr val="accent2"/>
                </a:solidFill>
              </a:rPr>
              <a:t> на образование 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sz="2800" b="1" dirty="0" smtClean="0">
                <a:solidFill>
                  <a:schemeClr val="accent2"/>
                </a:solidFill>
              </a:rPr>
              <a:t> на отдых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AutoShape 4"/>
          <p:cNvSpPr>
            <a:spLocks noGrp="1" noChangeArrowheads="1"/>
          </p:cNvSpPr>
          <p:nvPr>
            <p:ph sz="half" idx="2"/>
          </p:nvPr>
        </p:nvSpPr>
        <p:spPr bwMode="auto">
          <a:xfrm>
            <a:off x="4788024" y="620688"/>
            <a:ext cx="4038600" cy="3672408"/>
          </a:xfrm>
          <a:prstGeom prst="cloudCallout">
            <a:avLst>
              <a:gd name="adj1" fmla="val -37861"/>
              <a:gd name="adj2" fmla="val 73588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normAutofit fontScale="92500" lnSpcReduction="10000"/>
          </a:bodyPr>
          <a:lstStyle/>
          <a:p>
            <a:pPr>
              <a:defRPr/>
            </a:pPr>
            <a:endParaRPr lang="ru-RU" sz="28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ru-RU" sz="36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Какое право самое главное?</a:t>
            </a:r>
          </a:p>
        </p:txBody>
      </p:sp>
      <p:pic>
        <p:nvPicPr>
          <p:cNvPr id="6" name="Picture 5" descr="D:\клипарты\люди\4be8c47e21e7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6245" y="1920875"/>
            <a:ext cx="3100509" cy="443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1772816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Самое главное право – </a:t>
            </a:r>
            <a:r>
              <a:rPr lang="ru-RU" sz="5400" b="1" dirty="0" err="1" smtClean="0">
                <a:solidFill>
                  <a:srgbClr val="FF0000"/>
                </a:solidFill>
              </a:rPr>
              <a:t>право</a:t>
            </a:r>
            <a:r>
              <a:rPr lang="ru-RU" sz="5400" b="1" dirty="0" smtClean="0">
                <a:solidFill>
                  <a:srgbClr val="FF0000"/>
                </a:solidFill>
              </a:rPr>
              <a:t> на жизнь!</a:t>
            </a:r>
            <a:br>
              <a:rPr lang="ru-RU" sz="5400" b="1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pic>
        <p:nvPicPr>
          <p:cNvPr id="2051" name="Picture 3" descr="C:\Documents and Settings\Admin\Рабочий стол\002\getImage0000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12776"/>
            <a:ext cx="7776864" cy="50405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339</Words>
  <Application>Microsoft Office PowerPoint</Application>
  <PresentationFormat>Экран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Я человек.     У меня есть права!</vt:lpstr>
      <vt:lpstr>Слайд 2</vt:lpstr>
      <vt:lpstr>Конституция – основной закон страны</vt:lpstr>
      <vt:lpstr>Права и свободы человека и гражданина</vt:lpstr>
      <vt:lpstr>Я имею право:  </vt:lpstr>
      <vt:lpstr>Слайд 6</vt:lpstr>
      <vt:lpstr>Самое главное право – право на жизнь!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Я и мои права</dc:title>
  <dc:creator>Admin</dc:creator>
  <cp:lastModifiedBy>Admin</cp:lastModifiedBy>
  <cp:revision>6</cp:revision>
  <dcterms:created xsi:type="dcterms:W3CDTF">2014-02-17T19:26:04Z</dcterms:created>
  <dcterms:modified xsi:type="dcterms:W3CDTF">2014-02-17T20:04:40Z</dcterms:modified>
</cp:coreProperties>
</file>