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84" r:id="rId2"/>
    <p:sldId id="276" r:id="rId3"/>
    <p:sldId id="270" r:id="rId4"/>
    <p:sldId id="271" r:id="rId5"/>
    <p:sldId id="260" r:id="rId6"/>
    <p:sldId id="267" r:id="rId7"/>
    <p:sldId id="274" r:id="rId8"/>
    <p:sldId id="282" r:id="rId9"/>
    <p:sldId id="263" r:id="rId10"/>
    <p:sldId id="262" r:id="rId11"/>
    <p:sldId id="261" r:id="rId12"/>
    <p:sldId id="266" r:id="rId13"/>
    <p:sldId id="277" r:id="rId14"/>
    <p:sldId id="278" r:id="rId15"/>
    <p:sldId id="279" r:id="rId16"/>
    <p:sldId id="264" r:id="rId17"/>
    <p:sldId id="265" r:id="rId18"/>
    <p:sldId id="258" r:id="rId19"/>
    <p:sldId id="269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F0E6C-84AA-4444-9325-B76E2C492191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0C6FA-71E6-4FA1-B63B-FF4ABB92E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A375-10E0-4E76-B67A-99EF6B29B91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B72-061F-435F-9047-B469253A1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A375-10E0-4E76-B67A-99EF6B29B91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B72-061F-435F-9047-B469253A1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A375-10E0-4E76-B67A-99EF6B29B91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B72-061F-435F-9047-B469253A1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518A7-9968-403F-86D3-F69FDC9DC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A375-10E0-4E76-B67A-99EF6B29B91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B72-061F-435F-9047-B469253A1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A375-10E0-4E76-B67A-99EF6B29B91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B72-061F-435F-9047-B469253A1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A375-10E0-4E76-B67A-99EF6B29B91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B72-061F-435F-9047-B469253A1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A375-10E0-4E76-B67A-99EF6B29B91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B72-061F-435F-9047-B469253A1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A375-10E0-4E76-B67A-99EF6B29B91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B72-061F-435F-9047-B469253A1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A375-10E0-4E76-B67A-99EF6B29B91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B72-061F-435F-9047-B469253A1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A375-10E0-4E76-B67A-99EF6B29B91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DB72-061F-435F-9047-B469253A1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A375-10E0-4E76-B67A-99EF6B29B91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F6DB72-061F-435F-9047-B469253A1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6CA375-10E0-4E76-B67A-99EF6B29B91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F6DB72-061F-435F-9047-B469253A124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472" y="142852"/>
            <a:ext cx="7772400" cy="6286500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>  </a:t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> </a:t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> </a:t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>                                                                      </a:t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>                                                           </a:t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/>
            </a:r>
            <a:b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</a:b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</a:rPr>
              <a:t>     </a:t>
            </a:r>
            <a:r>
              <a:rPr lang="ru-RU" sz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  <a:ea typeface="Arial Unicode MS" pitchFamily="34" charset="-128"/>
                <a:cs typeface="Arial Unicode MS" pitchFamily="34" charset="-128"/>
              </a:rPr>
              <a:t>Кривенко Светлана Алексеевна</a:t>
            </a:r>
            <a:br>
              <a:rPr lang="ru-RU" sz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olas" pitchFamily="49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		                                                       </a:t>
            </a:r>
            <a:r>
              <a:rPr lang="ru-RU" sz="2400" dirty="0" smtClean="0">
                <a:blipFill>
                  <a:blip r:embed="rId2"/>
                  <a:tile tx="0" ty="0" sx="100000" sy="100000" flip="none" algn="tl"/>
                </a:blipFill>
              </a:rPr>
              <a:t>языка</a:t>
            </a:r>
            <a:endParaRPr lang="ru-RU" sz="24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5" name="Picture 3" descr="ап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52"/>
            <a:ext cx="2089150" cy="1468438"/>
          </a:xfrm>
          <a:prstGeom prst="rect">
            <a:avLst/>
          </a:prstGeom>
          <a:noFill/>
        </p:spPr>
      </p:pic>
      <p:pic>
        <p:nvPicPr>
          <p:cNvPr id="6" name="Picture 2" descr="Рисунок1в"/>
          <p:cNvPicPr>
            <a:picLocks noChangeAspect="1" noChangeArrowheads="1"/>
          </p:cNvPicPr>
          <p:nvPr/>
        </p:nvPicPr>
        <p:blipFill>
          <a:blip r:embed="rId4" cstate="print"/>
          <a:srcRect b="15513"/>
          <a:stretch>
            <a:fillRect/>
          </a:stretch>
        </p:blipFill>
        <p:spPr bwMode="auto">
          <a:xfrm>
            <a:off x="4714876" y="3286124"/>
            <a:ext cx="3851275" cy="30718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1500174"/>
            <a:ext cx="70924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русского языка  в 3 классе</a:t>
            </a:r>
            <a:endParaRPr lang="ru-RU" sz="2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000240"/>
            <a:ext cx="7418249" cy="120032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prst="relaxedInset"/>
          </a:sp3d>
        </p:spPr>
        <p:txBody>
          <a:bodyPr wrap="non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Понятие </a:t>
            </a:r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об  имени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прилагательном как части речи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5143512"/>
            <a:ext cx="30487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МБОУ- СОШ № </a:t>
            </a:r>
            <a:r>
              <a:rPr lang="ru-RU" sz="2400" dirty="0" smtClean="0">
                <a:solidFill>
                  <a:srgbClr val="7030A0"/>
                </a:solidFill>
              </a:rPr>
              <a:t>12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0" y="-285776"/>
            <a:ext cx="8929687" cy="7858126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chemeClr val="tx1"/>
              </a:solidFill>
              <a:effectLst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14415" y="928671"/>
            <a:ext cx="7929586" cy="535783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Arial Black" pitchFamily="34" charset="0"/>
              </a:rPr>
              <a:t>ГРАММАТИЧЕСКАЯ СКАЗКА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dirty="0" smtClean="0"/>
              <a:t>   </a:t>
            </a:r>
            <a:r>
              <a:rPr lang="ru-RU" sz="2000" dirty="0" smtClean="0"/>
              <a:t>Родились Прилагательные с очень покладистым характером, но вот незадача: не было у Прилагательных собственного рода, числа и падежа.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- А если нам попросить их у Существительных, ну хотя бы на время, мечтали  Прилагательные и решили поговорить об этом с СУЩЕСТВИТЕЛЬНЫМИ. Тем пришлись по душе скромные просители, и они одолжили Прилагательным свои формы. Так и живут до сих пор Прилагательные. Чтобы согласоваться с  Существительными, берут у них  напрокат формы рода, числа и  падежа. Вместе – служба, вместе – дружба.</a:t>
            </a:r>
          </a:p>
        </p:txBody>
      </p:sp>
      <p:pic>
        <p:nvPicPr>
          <p:cNvPr id="4" name="Рисунок 6" descr="0_8e973_78d7739a_ori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43362"/>
            <a:ext cx="4084638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 о связи частей речи: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1357298"/>
            <a:ext cx="4357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согласуются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4714876" y="3786190"/>
            <a:ext cx="1214446" cy="1214446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11"/>
          <p:cNvGrpSpPr/>
          <p:nvPr/>
        </p:nvGrpSpPr>
        <p:grpSpPr>
          <a:xfrm>
            <a:off x="1357290" y="2071678"/>
            <a:ext cx="1714512" cy="2071702"/>
            <a:chOff x="1571604" y="2714620"/>
            <a:chExt cx="1714512" cy="2071702"/>
          </a:xfrm>
        </p:grpSpPr>
        <p:sp>
          <p:nvSpPr>
            <p:cNvPr id="4" name="Улыбающееся лицо 3"/>
            <p:cNvSpPr/>
            <p:nvPr/>
          </p:nvSpPr>
          <p:spPr>
            <a:xfrm>
              <a:off x="1785918" y="3429000"/>
              <a:ext cx="1285884" cy="1357322"/>
            </a:xfrm>
            <a:prstGeom prst="smileyFace">
              <a:avLst>
                <a:gd name="adj" fmla="val 465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 useBgFill="1">
          <p:nvSpPr>
            <p:cNvPr id="6" name="Блок-схема: ручное управление 5"/>
            <p:cNvSpPr/>
            <p:nvPr/>
          </p:nvSpPr>
          <p:spPr>
            <a:xfrm>
              <a:off x="1571604" y="2857496"/>
              <a:ext cx="1714512" cy="785818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множение 6"/>
            <p:cNvSpPr/>
            <p:nvPr/>
          </p:nvSpPr>
          <p:spPr>
            <a:xfrm>
              <a:off x="1857356" y="2714620"/>
              <a:ext cx="1071570" cy="1071570"/>
            </a:xfrm>
            <a:prstGeom prst="mathMultiply">
              <a:avLst>
                <a:gd name="adj1" fmla="val 83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Стрелка углом вверх 7"/>
          <p:cNvSpPr/>
          <p:nvPr/>
        </p:nvSpPr>
        <p:spPr>
          <a:xfrm flipV="1">
            <a:off x="2928926" y="2643182"/>
            <a:ext cx="2428892" cy="1000132"/>
          </a:xfrm>
          <a:prstGeom prst="bentUpArrow">
            <a:avLst>
              <a:gd name="adj1" fmla="val 10254"/>
              <a:gd name="adj2" fmla="val 877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28728" y="428625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с</a:t>
            </a:r>
            <a:r>
              <a:rPr lang="ru-RU" sz="5400" dirty="0" smtClean="0"/>
              <a:t>ущ.</a:t>
            </a:r>
            <a:endParaRPr lang="ru-RU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5143512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прил.</a:t>
            </a:r>
            <a:endParaRPr lang="ru-RU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72198" y="2428868"/>
            <a:ext cx="2786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 числе</a:t>
            </a:r>
          </a:p>
          <a:p>
            <a:r>
              <a:rPr lang="ru-RU" sz="4400" b="1" dirty="0" smtClean="0"/>
              <a:t>в роде</a:t>
            </a:r>
          </a:p>
          <a:p>
            <a:r>
              <a:rPr lang="ru-RU" sz="4400" b="1" dirty="0" smtClean="0"/>
              <a:t>в падеже</a:t>
            </a:r>
            <a:endParaRPr lang="ru-RU" sz="4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152400"/>
            <a:ext cx="6342086" cy="226853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2"/>
                </a:solidFill>
              </a:rPr>
              <a:t>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АЛГОРИТМ</a:t>
            </a: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Чтобы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определить род и число имени прилагательного, надо: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2857496"/>
            <a:ext cx="7239024" cy="3163892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</a:rPr>
              <a:t>Найти имя существительное, к которому относится имя прилагательное.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</a:rPr>
              <a:t>Определить род и число имени существительного.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</a:rPr>
              <a:t>По роду и числу имени существительного определить род и число имени прилагательного.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Помни: Род имён прилагательных определяется       	   только в единственном числе.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400" dirty="0" smtClean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758" y="4714860"/>
            <a:ext cx="246224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злой 		</a:t>
            </a:r>
            <a:r>
              <a:rPr kumimoji="0" lang="ru-RU" sz="32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олень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трусливый 			медведь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хитрая 			         еж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пушистая 			змея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неуклюжий 		         лиса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рогатый 			         заяц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колючий 			         волк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ядовитая 			        белка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642918"/>
            <a:ext cx="6948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Деда Буквоеда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4" descr="G:\Анимации\У доски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378618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Ночь – тишина.</a:t>
            </a:r>
            <a:b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Весна – ветер.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Лес - озеро.</a:t>
            </a:r>
            <a:b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Пух - одеяло.</a:t>
            </a:r>
            <a:b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Вкус - еда.</a:t>
            </a:r>
            <a:b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Чай - куст.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14290"/>
            <a:ext cx="6572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Образуйте из  первого существительного 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прилагательное 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Запишите полученные словосочетания.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1714488"/>
            <a:ext cx="4356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Ночная тишина.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2285992"/>
            <a:ext cx="4430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Весенний ветер.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928934"/>
            <a:ext cx="3671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Лесное озеро.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3500438"/>
            <a:ext cx="4297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Пуховое одеяло.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4000504"/>
            <a:ext cx="3469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Вкусная еда.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4643446"/>
            <a:ext cx="3552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Чайный куст.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neznaika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320925"/>
            <a:ext cx="23050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9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221288"/>
            <a:ext cx="4067944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9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357826"/>
            <a:ext cx="4067944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66" y="1142984"/>
            <a:ext cx="6741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Старый друг –лучше    новых   двух.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2571744"/>
            <a:ext cx="714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Доброе слово лечит, а  злое   калечит.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7" y="4357694"/>
            <a:ext cx="7286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Лучше горькая правда, чем  </a:t>
            </a:r>
            <a:r>
              <a:rPr lang="ru-RU" sz="3200" smtClean="0">
                <a:solidFill>
                  <a:srgbClr val="FF0000"/>
                </a:solidFill>
              </a:rPr>
              <a:t>сладкая   ложь.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715008" y="1214422"/>
            <a:ext cx="1143008" cy="5572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143636" y="2571744"/>
            <a:ext cx="1143008" cy="5572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7072330" y="4429132"/>
            <a:ext cx="1500198" cy="5572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0"/>
            <a:ext cx="8715404" cy="68580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Рефлексивно - оценочный этап.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Тест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b="1" i="1" dirty="0" smtClean="0"/>
              <a:t>1.	Выберите верное утверждение: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А) В предложении имя прилагательное чаще всего бывает подлежащим;</a:t>
            </a:r>
          </a:p>
          <a:p>
            <a:pPr>
              <a:buNone/>
            </a:pPr>
            <a:r>
              <a:rPr lang="ru-RU" sz="1400" dirty="0" smtClean="0"/>
              <a:t>Б) В предложении имя прилагательное чаще всего бывает сказуемым;</a:t>
            </a:r>
          </a:p>
          <a:p>
            <a:pPr>
              <a:buNone/>
            </a:pPr>
            <a:r>
              <a:rPr lang="ru-RU" sz="1400" dirty="0" smtClean="0"/>
              <a:t>В) В предложении имя прилагательное чаще всего бывает второстепенным членом предложения.</a:t>
            </a:r>
          </a:p>
          <a:p>
            <a:pPr>
              <a:buNone/>
            </a:pPr>
            <a:r>
              <a:rPr lang="ru-RU" sz="1400" b="1" i="1" dirty="0" smtClean="0"/>
              <a:t>2.    Род и число имени прилагательного зависят от: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А) имени существительного;</a:t>
            </a:r>
          </a:p>
          <a:p>
            <a:pPr>
              <a:buNone/>
            </a:pPr>
            <a:r>
              <a:rPr lang="ru-RU" sz="1400" dirty="0" smtClean="0"/>
              <a:t>Б)  глагола;</a:t>
            </a:r>
          </a:p>
          <a:p>
            <a:pPr>
              <a:buNone/>
            </a:pPr>
            <a:r>
              <a:rPr lang="ru-RU" sz="1400" dirty="0" smtClean="0"/>
              <a:t>В) предлога.</a:t>
            </a:r>
          </a:p>
          <a:p>
            <a:pPr>
              <a:buNone/>
            </a:pPr>
            <a:r>
              <a:rPr lang="ru-RU" sz="1400" b="1" i="1" dirty="0" smtClean="0"/>
              <a:t>3. Укажи прилагательное, противоположное по значению данному: 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Зелёная нить тонкая, а красная ....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А) гладкая;</a:t>
            </a:r>
          </a:p>
          <a:p>
            <a:pPr>
              <a:buNone/>
            </a:pPr>
            <a:r>
              <a:rPr lang="ru-RU" sz="1400" dirty="0" smtClean="0"/>
              <a:t>Б) короткая;</a:t>
            </a:r>
          </a:p>
          <a:p>
            <a:pPr>
              <a:buNone/>
            </a:pPr>
            <a:r>
              <a:rPr lang="ru-RU" sz="1400" dirty="0" smtClean="0"/>
              <a:t>В) толстая.</a:t>
            </a:r>
          </a:p>
          <a:p>
            <a:pPr>
              <a:buNone/>
            </a:pPr>
            <a:r>
              <a:rPr lang="ru-RU" sz="1400" b="1" i="1" dirty="0" smtClean="0"/>
              <a:t>4. .    В каком случае словосочетание записано верно?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А) апрельское утро;</a:t>
            </a:r>
          </a:p>
          <a:p>
            <a:pPr>
              <a:buNone/>
            </a:pPr>
            <a:r>
              <a:rPr lang="ru-RU" sz="1400" dirty="0" smtClean="0"/>
              <a:t>Б) апрельская утро;</a:t>
            </a:r>
          </a:p>
          <a:p>
            <a:pPr>
              <a:buNone/>
            </a:pPr>
            <a:r>
              <a:rPr lang="ru-RU" sz="1400" dirty="0" smtClean="0"/>
              <a:t>В) апрельской утро;</a:t>
            </a:r>
          </a:p>
          <a:p>
            <a:pPr>
              <a:buNone/>
            </a:pPr>
            <a:r>
              <a:rPr lang="ru-RU" sz="1400" b="1" i="1" dirty="0" smtClean="0"/>
              <a:t>5. Укажи имя прилагательное.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А) утеплять;</a:t>
            </a:r>
          </a:p>
          <a:p>
            <a:pPr>
              <a:buNone/>
            </a:pPr>
            <a:r>
              <a:rPr lang="ru-RU" sz="1400" dirty="0" smtClean="0"/>
              <a:t>Б) теплый;</a:t>
            </a:r>
          </a:p>
          <a:p>
            <a:pPr>
              <a:buNone/>
            </a:pPr>
            <a:r>
              <a:rPr lang="ru-RU" sz="1400" dirty="0" smtClean="0"/>
              <a:t>В) тепло.</a:t>
            </a:r>
          </a:p>
          <a:p>
            <a:pPr>
              <a:buNone/>
            </a:pPr>
            <a:r>
              <a:rPr lang="ru-RU" sz="1400" b="1" i="1" dirty="0" smtClean="0"/>
              <a:t>6. Какие имена прилагательные подойдут к существительному </a:t>
            </a:r>
            <a:r>
              <a:rPr lang="ru-RU" sz="1400" b="1" dirty="0" smtClean="0"/>
              <a:t>крот</a:t>
            </a:r>
            <a:r>
              <a:rPr lang="ru-RU" sz="1400" b="1" i="1" dirty="0" smtClean="0"/>
              <a:t>?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А) аккуратный, большой, серый ;</a:t>
            </a:r>
          </a:p>
          <a:p>
            <a:pPr>
              <a:buNone/>
            </a:pPr>
            <a:r>
              <a:rPr lang="ru-RU" sz="1400" dirty="0" smtClean="0"/>
              <a:t>Б) небольшой, чёрный, слепой ;</a:t>
            </a:r>
          </a:p>
          <a:p>
            <a:pPr>
              <a:buNone/>
            </a:pPr>
            <a:r>
              <a:rPr lang="ru-RU" sz="1400" dirty="0" smtClean="0"/>
              <a:t>В) проворный, темноватый, огромный.</a:t>
            </a:r>
          </a:p>
          <a:p>
            <a:pPr marL="342900" lvl="0" indent="-342900">
              <a:lnSpc>
                <a:spcPct val="80000"/>
              </a:lnSpc>
              <a:buNone/>
            </a:pPr>
            <a:endParaRPr lang="ru-RU" sz="1400" dirty="0" smtClean="0"/>
          </a:p>
          <a:p>
            <a:pPr>
              <a:lnSpc>
                <a:spcPct val="80000"/>
              </a:lnSpc>
              <a:buNone/>
            </a:pPr>
            <a:endParaRPr lang="ru-RU" sz="1400" dirty="0" smtClean="0"/>
          </a:p>
          <a:p>
            <a:pPr lvl="0">
              <a:lnSpc>
                <a:spcPct val="80000"/>
              </a:lnSpc>
              <a:buNone/>
            </a:pPr>
            <a:endParaRPr lang="ru-RU" sz="1400" dirty="0" smtClean="0"/>
          </a:p>
          <a:p>
            <a:pPr>
              <a:lnSpc>
                <a:spcPct val="80000"/>
              </a:lnSpc>
              <a:buNone/>
            </a:pPr>
            <a:endParaRPr lang="ru-RU" sz="1400" dirty="0" smtClean="0"/>
          </a:p>
        </p:txBody>
      </p:sp>
      <p:sp>
        <p:nvSpPr>
          <p:cNvPr id="3" name="Дуга 2"/>
          <p:cNvSpPr/>
          <p:nvPr/>
        </p:nvSpPr>
        <p:spPr>
          <a:xfrm>
            <a:off x="1071538" y="6000768"/>
            <a:ext cx="45719" cy="714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7158038" cy="2519362"/>
          </a:xfrm>
        </p:spPr>
        <p:txBody>
          <a:bodyPr>
            <a:normAutofit fontScale="90000"/>
          </a:bodyPr>
          <a:lstStyle/>
          <a:p>
            <a:pPr marL="838200" indent="-838200" algn="l" eaLnBrk="1" hangingPunct="1"/>
            <a:r>
              <a:rPr lang="ru-RU" sz="4000" dirty="0" smtClean="0"/>
              <a:t>                     </a:t>
            </a:r>
            <a:r>
              <a:rPr lang="ru-RU" sz="4000" dirty="0" smtClean="0">
                <a:solidFill>
                  <a:srgbClr val="FF0000"/>
                </a:solidFill>
              </a:rPr>
              <a:t>Правильные ответы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     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1. В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   2. А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   3. В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   4. А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   5. Б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   6. Б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3786190"/>
            <a:ext cx="7050087" cy="28082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ru-RU" sz="28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Меньше 3-х правильных ответов. Никуда не годится. (Неудовлетворительно)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Три правильных ответа. Удовлетворительно.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Четыре – пять правильных ответов. Хорошо.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Шесть правильных ответов. Отлично.</a:t>
            </a:r>
          </a:p>
        </p:txBody>
      </p:sp>
      <p:pic>
        <p:nvPicPr>
          <p:cNvPr id="18436" name="Picture 4" descr="a1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052513"/>
            <a:ext cx="2592387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К, </a:t>
            </a:r>
            <a:r>
              <a:rPr lang="ru-RU" dirty="0"/>
              <a:t>прилетели, кормушке, снегири, и , суетливые, красногрудые, синички.</a:t>
            </a:r>
          </a:p>
        </p:txBody>
      </p:sp>
      <p:sp>
        <p:nvSpPr>
          <p:cNvPr id="2457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24241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Рефлексия</a:t>
            </a:r>
          </a:p>
        </p:txBody>
      </p:sp>
      <p:pic>
        <p:nvPicPr>
          <p:cNvPr id="24580" name="Picture 2" descr="G:\Анимации\Солнц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785813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222743507_3D-graphics__003539_"/>
          <p:cNvPicPr>
            <a:picLocks noChangeAspect="1" noChangeArrowheads="1"/>
          </p:cNvPicPr>
          <p:nvPr/>
        </p:nvPicPr>
        <p:blipFill>
          <a:blip r:embed="rId3">
            <a:lum bright="1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500430" y="214290"/>
            <a:ext cx="3041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latin typeface="Calibri" pitchFamily="34" charset="0"/>
              </a:rPr>
              <a:t>Рефлексия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714480" y="2071678"/>
            <a:ext cx="6286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Сегодня на уроке </a:t>
            </a:r>
          </a:p>
          <a:p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мы познакомились…</a:t>
            </a:r>
          </a:p>
          <a:p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- Мне было трудно …</a:t>
            </a:r>
          </a:p>
          <a:p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- Я сомневался…</a:t>
            </a:r>
          </a:p>
          <a:p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- Мне понравилось…</a:t>
            </a:r>
          </a:p>
          <a:p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- Я доволен …</a:t>
            </a:r>
          </a:p>
        </p:txBody>
      </p:sp>
      <p:pic>
        <p:nvPicPr>
          <p:cNvPr id="24584" name="Picture 4" descr="G:\Анимации\У доски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14313"/>
            <a:ext cx="1657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ttp://s40.radikal.ru/i088/1106/fe/502cafc888ad.png"/>
          <p:cNvPicPr>
            <a:picLocks noChangeAspect="1" noChangeArrowheads="1"/>
          </p:cNvPicPr>
          <p:nvPr/>
        </p:nvPicPr>
        <p:blipFill>
          <a:blip r:embed="rId5"/>
          <a:srcRect l="51237"/>
          <a:stretch>
            <a:fillRect/>
          </a:stretch>
        </p:blipFill>
        <p:spPr bwMode="auto">
          <a:xfrm rot="10800000" flipH="1" flipV="1">
            <a:off x="0" y="4668837"/>
            <a:ext cx="1795462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http://s40.radikal.ru/i088/1106/fe/502cafc888ad.png"/>
          <p:cNvPicPr>
            <a:picLocks noChangeAspect="1" noChangeArrowheads="1"/>
          </p:cNvPicPr>
          <p:nvPr/>
        </p:nvPicPr>
        <p:blipFill>
          <a:blip r:embed="rId6"/>
          <a:srcRect l="50398" t="9889"/>
          <a:stretch>
            <a:fillRect/>
          </a:stretch>
        </p:blipFill>
        <p:spPr bwMode="auto">
          <a:xfrm>
            <a:off x="7143750" y="4697413"/>
            <a:ext cx="20002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632700" cy="100806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	</a:t>
            </a:r>
            <a:r>
              <a:rPr lang="ru-RU" smtClean="0">
                <a:solidFill>
                  <a:schemeClr val="folHlink"/>
                </a:solidFill>
              </a:rPr>
              <a:t>СЕГОДНЯ</a:t>
            </a:r>
            <a:r>
              <a:rPr lang="ru-RU" sz="4800" smtClean="0">
                <a:solidFill>
                  <a:schemeClr val="folHlink"/>
                </a:solidFill>
              </a:rPr>
              <a:t> ВЫ БЫЛИ: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1412875"/>
            <a:ext cx="5400675" cy="48958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ru-RU" sz="240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4400" i="1" smtClean="0">
                <a:solidFill>
                  <a:schemeClr val="hlink"/>
                </a:solidFill>
              </a:rPr>
              <a:t>Умные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4400" i="1" smtClean="0">
                <a:solidFill>
                  <a:schemeClr val="hlink"/>
                </a:solidFill>
              </a:rPr>
              <a:t>Внимательные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4400" i="1" smtClean="0">
                <a:solidFill>
                  <a:schemeClr val="hlink"/>
                </a:solidFill>
              </a:rPr>
              <a:t>Активные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4400" i="1" smtClean="0">
                <a:solidFill>
                  <a:schemeClr val="hlink"/>
                </a:solidFill>
              </a:rPr>
              <a:t>Красивые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4400" i="1" smtClean="0">
                <a:solidFill>
                  <a:schemeClr val="hlink"/>
                </a:solidFill>
              </a:rPr>
              <a:t>Добрые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4400" i="1" smtClean="0">
                <a:solidFill>
                  <a:schemeClr val="hlink"/>
                </a:solidFill>
              </a:rPr>
              <a:t>Воспитанные</a:t>
            </a:r>
          </a:p>
        </p:txBody>
      </p:sp>
      <p:pic>
        <p:nvPicPr>
          <p:cNvPr id="19460" name="Picture 4" descr="AMERI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99720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AMERI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95288" y="2060575"/>
            <a:ext cx="189388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565400"/>
            <a:ext cx="7632700" cy="1620838"/>
          </a:xfrm>
        </p:spPr>
        <p:txBody>
          <a:bodyPr/>
          <a:lstStyle/>
          <a:p>
            <a:pPr eaLnBrk="1" hangingPunct="1"/>
            <a:r>
              <a:rPr lang="ru-RU" smtClean="0"/>
              <a:t>	</a:t>
            </a: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66246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Чистописание</a:t>
            </a:r>
          </a:p>
        </p:txBody>
      </p:sp>
      <p:graphicFrame>
        <p:nvGraphicFramePr>
          <p:cNvPr id="69737" name="Group 105"/>
          <p:cNvGraphicFramePr>
            <a:graphicFrameLocks noGrp="1"/>
          </p:cNvGraphicFramePr>
          <p:nvPr>
            <p:ph idx="1"/>
          </p:nvPr>
        </p:nvGraphicFramePr>
        <p:xfrm>
          <a:off x="714348" y="2492373"/>
          <a:ext cx="7737502" cy="2079635"/>
        </p:xfrm>
        <a:graphic>
          <a:graphicData uri="http://schemas.openxmlformats.org/drawingml/2006/table">
            <a:tbl>
              <a:tblPr/>
              <a:tblGrid>
                <a:gridCol w="7737502"/>
              </a:tblGrid>
              <a:tr h="415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Седьмое марта.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Классная  работа.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Жж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Шш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жи-ши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6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E:\Documents and Settings\Администратор\Рабочий стол\фоны\21216725_12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28728" y="785794"/>
            <a:ext cx="6357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00B050"/>
                </a:solidFill>
                <a:latin typeface="Calibri" pitchFamily="34" charset="0"/>
              </a:rPr>
              <a:t>Домашнее задание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00232" y="1500174"/>
            <a:ext cx="52149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</a:rPr>
              <a:t>Выполнить задание по карточкам</a:t>
            </a:r>
            <a:endParaRPr lang="ru-RU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3558" name="Picture 2" descr="G:\Анимации\1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3357563"/>
            <a:ext cx="3571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484313"/>
            <a:ext cx="7848600" cy="4321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ru-RU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Прекрасная, солнечная, морозная …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Старательный, прилежный, умный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…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Вкусное, парное, коровье 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Быстроходный, белоснежный, двухпалубный 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Ежедневная, свежая, интересная 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Белые, кучевые, пушистые…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Меховое, дорогое, тёплое…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482451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Словарная </a:t>
            </a:r>
            <a:r>
              <a:rPr lang="ru-RU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</a:t>
            </a:r>
            <a:br>
              <a:rPr lang="ru-RU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«</a:t>
            </a:r>
            <a:r>
              <a:rPr lang="ru-RU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 существительное»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714480" cy="18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sc40_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9" y="4834143"/>
            <a:ext cx="2000232" cy="202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39312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cs typeface="Aharoni" pitchFamily="2" charset="-79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cs typeface="Aharoni" pitchFamily="2" charset="-79"/>
              </a:rPr>
              <a:t>о</a:t>
            </a:r>
            <a:r>
              <a:rPr lang="ru-RU" b="1" i="1" dirty="0" smtClean="0">
                <a:cs typeface="Aharoni" pitchFamily="2" charset="-79"/>
              </a:rPr>
              <a:t>года, уч</a:t>
            </a:r>
            <a:r>
              <a:rPr lang="ru-RU" b="1" i="1" dirty="0" smtClean="0">
                <a:solidFill>
                  <a:srgbClr val="FF0000"/>
                </a:solidFill>
                <a:cs typeface="Aharoni" pitchFamily="2" charset="-79"/>
              </a:rPr>
              <a:t>е</a:t>
            </a:r>
            <a:r>
              <a:rPr lang="ru-RU" b="1" i="1" dirty="0" smtClean="0">
                <a:cs typeface="Aharoni" pitchFamily="2" charset="-79"/>
              </a:rPr>
              <a:t>ник, м</a:t>
            </a:r>
            <a:r>
              <a:rPr lang="ru-RU" b="1" i="1" dirty="0" smtClean="0">
                <a:solidFill>
                  <a:srgbClr val="FF0000"/>
                </a:solidFill>
                <a:cs typeface="Aharoni" pitchFamily="2" charset="-79"/>
              </a:rPr>
              <a:t>о</a:t>
            </a:r>
            <a:r>
              <a:rPr lang="ru-RU" b="1" i="1" dirty="0" smtClean="0">
                <a:cs typeface="Aharoni" pitchFamily="2" charset="-79"/>
              </a:rPr>
              <a:t>л</a:t>
            </a:r>
            <a:r>
              <a:rPr lang="ru-RU" b="1" i="1" dirty="0" smtClean="0">
                <a:solidFill>
                  <a:srgbClr val="FF0000"/>
                </a:solidFill>
                <a:cs typeface="Aharoni" pitchFamily="2" charset="-79"/>
              </a:rPr>
              <a:t>о</a:t>
            </a:r>
            <a:r>
              <a:rPr lang="ru-RU" b="1" i="1" dirty="0" smtClean="0">
                <a:cs typeface="Aharoni" pitchFamily="2" charset="-79"/>
              </a:rPr>
              <a:t>ко, к</a:t>
            </a:r>
            <a:r>
              <a:rPr lang="ru-RU" b="1" i="1" dirty="0" smtClean="0">
                <a:solidFill>
                  <a:srgbClr val="FF0000"/>
                </a:solidFill>
                <a:cs typeface="Aharoni" pitchFamily="2" charset="-79"/>
              </a:rPr>
              <a:t>о</a:t>
            </a:r>
            <a:r>
              <a:rPr lang="ru-RU" b="1" i="1" dirty="0" smtClean="0">
                <a:cs typeface="Aharoni" pitchFamily="2" charset="-79"/>
              </a:rPr>
              <a:t>рабль, г</a:t>
            </a:r>
            <a:r>
              <a:rPr lang="ru-RU" b="1" i="1" dirty="0" smtClean="0">
                <a:solidFill>
                  <a:srgbClr val="FF0000"/>
                </a:solidFill>
                <a:cs typeface="Aharoni" pitchFamily="2" charset="-79"/>
              </a:rPr>
              <a:t>а</a:t>
            </a:r>
            <a:r>
              <a:rPr lang="ru-RU" b="1" i="1" dirty="0" smtClean="0">
                <a:cs typeface="Aharoni" pitchFamily="2" charset="-79"/>
              </a:rPr>
              <a:t>зета, </a:t>
            </a:r>
            <a:r>
              <a:rPr lang="ru-RU" b="1" i="1" dirty="0" smtClean="0">
                <a:solidFill>
                  <a:srgbClr val="FF0000"/>
                </a:solidFill>
                <a:cs typeface="Aharoni" pitchFamily="2" charset="-79"/>
              </a:rPr>
              <a:t>о</a:t>
            </a:r>
            <a:r>
              <a:rPr lang="ru-RU" b="1" i="1" dirty="0" smtClean="0">
                <a:cs typeface="Aharoni" pitchFamily="2" charset="-79"/>
              </a:rPr>
              <a:t>бл</a:t>
            </a:r>
            <a:r>
              <a:rPr lang="ru-RU" b="1" i="1" dirty="0" smtClean="0">
                <a:solidFill>
                  <a:srgbClr val="FF0000"/>
                </a:solidFill>
                <a:cs typeface="Aharoni" pitchFamily="2" charset="-79"/>
              </a:rPr>
              <a:t>а</a:t>
            </a:r>
            <a:r>
              <a:rPr lang="ru-RU" b="1" i="1" dirty="0" smtClean="0">
                <a:cs typeface="Aharoni" pitchFamily="2" charset="-79"/>
              </a:rPr>
              <a:t>ка, п</a:t>
            </a:r>
            <a:r>
              <a:rPr lang="ru-RU" b="1" i="1" dirty="0" smtClean="0">
                <a:solidFill>
                  <a:srgbClr val="FF0000"/>
                </a:solidFill>
                <a:cs typeface="Aharoni" pitchFamily="2" charset="-79"/>
              </a:rPr>
              <a:t>а</a:t>
            </a:r>
            <a:r>
              <a:rPr lang="ru-RU" b="1" i="1" dirty="0" smtClean="0">
                <a:cs typeface="Aharoni" pitchFamily="2" charset="-79"/>
              </a:rPr>
              <a:t>льто.</a:t>
            </a:r>
            <a:endParaRPr lang="ru-RU" b="1" i="1" dirty="0">
              <a:cs typeface="Aharoni" pitchFamily="2" charset="-79"/>
            </a:endParaRPr>
          </a:p>
        </p:txBody>
      </p:sp>
      <p:pic>
        <p:nvPicPr>
          <p:cNvPr id="3" name="Picture 3" descr="5f8350820d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857628"/>
            <a:ext cx="4357718" cy="3143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74638"/>
            <a:ext cx="7433522" cy="1143000"/>
          </a:xfrm>
        </p:spPr>
        <p:txBody>
          <a:bodyPr/>
          <a:lstStyle/>
          <a:p>
            <a:r>
              <a:rPr lang="ru-RU" sz="4800" b="1" dirty="0" smtClean="0">
                <a:latin typeface="Monotype Corsiva" pitchFamily="66" charset="0"/>
              </a:rPr>
              <a:t>  Имя прилагательное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0825" y="1600200"/>
            <a:ext cx="8435975" cy="4852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ru-RU" b="1" dirty="0"/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endParaRPr lang="ru-RU" b="1" dirty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928794" y="1857364"/>
            <a:ext cx="4143404" cy="49530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 Обозначает признак </a:t>
            </a:r>
            <a:r>
              <a:rPr lang="ru-RU" dirty="0"/>
              <a:t>предмета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1714480" y="2928934"/>
            <a:ext cx="4714908" cy="93503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Отвечает на вопросы  какой</a:t>
            </a:r>
            <a:r>
              <a:rPr lang="ru-RU" dirty="0"/>
              <a:t>? какая? </a:t>
            </a:r>
          </a:p>
          <a:p>
            <a:pPr algn="ctr"/>
            <a:r>
              <a:rPr lang="ru-RU" dirty="0"/>
              <a:t>какое? какие?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1500166" y="5500702"/>
            <a:ext cx="4929222" cy="571504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Изменяется по родам, числам и падежам</a:t>
            </a:r>
            <a:endParaRPr lang="ru-RU" dirty="0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1500166" y="4500570"/>
            <a:ext cx="5357850" cy="3603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В предложении является второстепенным членом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3714744" y="264318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679819" y="4179099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679025" y="517923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821901" y="153589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s49.radikal.ru/i124/1108/88/12d9c941bb9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214313"/>
            <a:ext cx="121443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http://s48.radikal.ru/i122/1108/4a/01f31e9621d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12461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5" descr="http://i004.radikal.ru/1108/cb/be8a59b2050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6215082"/>
            <a:ext cx="22860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51" grpId="0" animBg="1"/>
      <p:bldP spid="10252" grpId="0" animBg="1"/>
      <p:bldP spid="102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42918"/>
            <a:ext cx="8229600" cy="5768997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Текст №1</a:t>
            </a:r>
          </a:p>
          <a:p>
            <a:pPr>
              <a:buNone/>
            </a:pPr>
            <a:r>
              <a:rPr lang="ru-RU" dirty="0" smtClean="0"/>
              <a:t>                                ВЕСНА</a:t>
            </a:r>
            <a:r>
              <a:rPr lang="ru-RU" dirty="0"/>
              <a:t>.</a:t>
            </a:r>
            <a:endParaRPr lang="ru-RU" dirty="0" smtClean="0"/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800" dirty="0" smtClean="0"/>
              <a:t>Наступила весна. Тает снег. Журчат ручьи. Светит солнце. Летят с юга птицы.</a:t>
            </a:r>
          </a:p>
          <a:p>
            <a:pPr>
              <a:buNone/>
            </a:pPr>
            <a:r>
              <a:rPr lang="ru-RU" dirty="0" smtClean="0"/>
              <a:t>Текст №2</a:t>
            </a:r>
          </a:p>
          <a:p>
            <a:pPr>
              <a:buNone/>
            </a:pPr>
            <a:r>
              <a:rPr lang="ru-RU" dirty="0" smtClean="0"/>
              <a:t>                                  ВЕСНА.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800" dirty="0" smtClean="0"/>
              <a:t>Наступила ранняя весна. Тает снег. Журчат говорливые ручьи.  Светит ласковое солнце. Летят с юга перелётные птицы.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494448"/>
            <a:ext cx="2357454" cy="236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5900750" cy="60007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Имена прилагательные обогащают      речь, делают её яркой, красивой,      выразительной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/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Имена прилагательные  </a:t>
            </a:r>
          </a:p>
          <a:p>
            <a:pPr algn="ctr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уточняют речь.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290"/>
            <a:ext cx="250031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4114800" cy="3643338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Тает снег.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мягкое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серебристая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последний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свежие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белый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595" y="1142984"/>
            <a:ext cx="3622405" cy="5554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5500702"/>
            <a:ext cx="5100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Тает последний белый снег.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гл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20713"/>
            <a:ext cx="2808288" cy="2232025"/>
          </a:xfrm>
          <a:noFill/>
        </p:spPr>
      </p:pic>
      <p:sp>
        <p:nvSpPr>
          <p:cNvPr id="6" name="Блок-схема: процесс 5"/>
          <p:cNvSpPr/>
          <p:nvPr/>
        </p:nvSpPr>
        <p:spPr>
          <a:xfrm>
            <a:off x="3429000" y="1714500"/>
            <a:ext cx="5357813" cy="392906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 переводе с лат.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nomen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adiectivum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– имя прилегающее, примыкающее</a:t>
            </a:r>
            <a:r>
              <a:rPr lang="ru-RU" sz="1800" dirty="0">
                <a:effectLst/>
              </a:rPr>
              <a:t>.</a:t>
            </a:r>
            <a:endParaRPr lang="ru-RU" sz="1800" b="1" dirty="0">
              <a:effectLst/>
            </a:endParaRPr>
          </a:p>
        </p:txBody>
      </p:sp>
      <p:pic>
        <p:nvPicPr>
          <p:cNvPr id="6148" name="Picture 6" descr="задумалс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429000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860</TotalTime>
  <Words>526</Words>
  <Application>Microsoft Office PowerPoint</Application>
  <PresentationFormat>Экран (4:3)</PresentationFormat>
  <Paragraphs>155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                                                                                                                                                                                                                    Кривенко Светлана Алексеевна                                                                 языка</vt:lpstr>
      <vt:lpstr> </vt:lpstr>
      <vt:lpstr>Слайд 3</vt:lpstr>
      <vt:lpstr>Погода, ученик, молоко, корабль, газета, облака, пальто.</vt:lpstr>
      <vt:lpstr>  Имя прилагательное</vt:lpstr>
      <vt:lpstr>Слайд 6</vt:lpstr>
      <vt:lpstr>Слайд 7</vt:lpstr>
      <vt:lpstr>        Тает снег.    мягкое      серебристая      последний      свежие      белый              </vt:lpstr>
      <vt:lpstr>Слайд 9</vt:lpstr>
      <vt:lpstr>Слайд 10</vt:lpstr>
      <vt:lpstr>Вывод о связи частей речи:</vt:lpstr>
      <vt:lpstr>                         АЛГОРИТМ  Чтобы определить род и число имени прилагательного, надо:</vt:lpstr>
      <vt:lpstr>Слайд 13</vt:lpstr>
      <vt:lpstr>Слайд 14</vt:lpstr>
      <vt:lpstr>Слайд 15</vt:lpstr>
      <vt:lpstr>Слайд 16</vt:lpstr>
      <vt:lpstr>                     Правильные ответы       1. В        2. А        3. В        4. А        5. Б        6. Б</vt:lpstr>
      <vt:lpstr>К, прилетели, кормушке, снегири, и , суетливые, красногрудые, синички.</vt:lpstr>
      <vt:lpstr> СЕГОДНЯ ВЫ БЫЛИ: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74</cp:revision>
  <dcterms:created xsi:type="dcterms:W3CDTF">2013-02-24T19:15:12Z</dcterms:created>
  <dcterms:modified xsi:type="dcterms:W3CDTF">2013-03-18T07:58:02Z</dcterms:modified>
</cp:coreProperties>
</file>