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6" r:id="rId2"/>
    <p:sldId id="257" r:id="rId3"/>
    <p:sldId id="270" r:id="rId4"/>
    <p:sldId id="265" r:id="rId5"/>
    <p:sldId id="258" r:id="rId6"/>
    <p:sldId id="259" r:id="rId7"/>
    <p:sldId id="264" r:id="rId8"/>
    <p:sldId id="260" r:id="rId9"/>
    <p:sldId id="262" r:id="rId10"/>
    <p:sldId id="268" r:id="rId11"/>
    <p:sldId id="267" r:id="rId12"/>
    <p:sldId id="271" r:id="rId13"/>
    <p:sldId id="272" r:id="rId14"/>
    <p:sldId id="273" r:id="rId15"/>
    <p:sldId id="26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76CB7-6E27-453D-A85A-DB9330388078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23B40-39FF-4C53-B927-BD1C7625B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5729-F66A-4245-BF8B-BC3DB666F1C3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7FD7B-280D-455F-AFA8-06B7A3658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5729-F66A-4245-BF8B-BC3DB666F1C3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7FD7B-280D-455F-AFA8-06B7A3658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5729-F66A-4245-BF8B-BC3DB666F1C3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7FD7B-280D-455F-AFA8-06B7A3658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5729-F66A-4245-BF8B-BC3DB666F1C3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7FD7B-280D-455F-AFA8-06B7A3658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5729-F66A-4245-BF8B-BC3DB666F1C3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7FD7B-280D-455F-AFA8-06B7A3658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5729-F66A-4245-BF8B-BC3DB666F1C3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7FD7B-280D-455F-AFA8-06B7A3658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5729-F66A-4245-BF8B-BC3DB666F1C3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7FD7B-280D-455F-AFA8-06B7A3658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5729-F66A-4245-BF8B-BC3DB666F1C3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7FD7B-280D-455F-AFA8-06B7A3658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5729-F66A-4245-BF8B-BC3DB666F1C3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7FD7B-280D-455F-AFA8-06B7A3658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5729-F66A-4245-BF8B-BC3DB666F1C3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7FD7B-280D-455F-AFA8-06B7A3658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5729-F66A-4245-BF8B-BC3DB666F1C3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7FD7B-280D-455F-AFA8-06B7A3658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E5729-F66A-4245-BF8B-BC3DB666F1C3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7FD7B-280D-455F-AFA8-06B7A3658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143504" y="2786058"/>
            <a:ext cx="34965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ЧАСТИ РЕЧИ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214290"/>
            <a:ext cx="714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/>
            <a:r>
              <a:rPr lang="ru-RU" dirty="0" smtClean="0">
                <a:latin typeface="Arial" pitchFamily="34" charset="0"/>
                <a:cs typeface="Arial" pitchFamily="34" charset="0"/>
              </a:rPr>
              <a:t>Муниципальное автономное общеобразовательное  учреждение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algn="ctr" eaLnBrk="0">
              <a:lnSpc>
                <a:spcPct val="100000"/>
              </a:lnSpc>
              <a:buClrTx/>
              <a:buSzTx/>
              <a:buFontTx/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Средняя общеобразовательная школа №1  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пгт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Серышево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algn="ctr" eaLnBrk="0">
              <a:lnSpc>
                <a:spcPct val="100000"/>
              </a:lnSpc>
              <a:buClrTx/>
              <a:buSzTx/>
              <a:buFontTx/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имени Сергея Бондарева Амурской области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http://im4-tub-ru.yandex.net/i?id=545983103-37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500306"/>
            <a:ext cx="3646156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786314" y="5500702"/>
            <a:ext cx="4143372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20000"/>
              </a:spcBef>
              <a:defRPr/>
            </a:pPr>
            <a:r>
              <a:rPr lang="ru-RU" b="1" dirty="0" smtClean="0">
                <a:effectLst>
                  <a:glow rad="101600">
                    <a:prstClr val="white">
                      <a:alpha val="40000"/>
                    </a:prstClr>
                  </a:glow>
                </a:effectLst>
                <a:latin typeface="Arial" pitchFamily="34" charset="0"/>
                <a:ea typeface="MS Gothic" charset="0"/>
                <a:cs typeface="Arial" pitchFamily="34" charset="0"/>
              </a:rPr>
              <a:t>Гончаровская Галина Иосифовна</a:t>
            </a:r>
          </a:p>
          <a:p>
            <a:pPr algn="r">
              <a:spcBef>
                <a:spcPct val="20000"/>
              </a:spcBef>
              <a:defRPr/>
            </a:pPr>
            <a:r>
              <a:rPr lang="ru-RU" b="1" dirty="0" smtClean="0">
                <a:effectLst>
                  <a:glow rad="101600">
                    <a:prstClr val="white">
                      <a:alpha val="40000"/>
                    </a:prstClr>
                  </a:glow>
                </a:effectLst>
                <a:latin typeface="Arial" pitchFamily="34" charset="0"/>
                <a:ea typeface="MS Gothic" charset="0"/>
                <a:cs typeface="Arial" pitchFamily="34" charset="0"/>
              </a:rPr>
              <a:t>учитель начальных классов</a:t>
            </a:r>
          </a:p>
          <a:p>
            <a:pPr algn="r">
              <a:spcBef>
                <a:spcPct val="20000"/>
              </a:spcBef>
              <a:defRPr/>
            </a:pPr>
            <a:r>
              <a:rPr lang="ru-RU" b="1" dirty="0" smtClean="0">
                <a:effectLst>
                  <a:glow rad="101600">
                    <a:prstClr val="white">
                      <a:alpha val="40000"/>
                    </a:prstClr>
                  </a:glow>
                </a:effectLst>
                <a:latin typeface="Arial" pitchFamily="34" charset="0"/>
                <a:ea typeface="MS Gothic" charset="0"/>
                <a:cs typeface="Arial" pitchFamily="34" charset="0"/>
              </a:rPr>
              <a:t>МАОУ СОШ № 1 </a:t>
            </a:r>
            <a:r>
              <a:rPr lang="ru-RU" b="1" dirty="0" err="1" smtClean="0">
                <a:effectLst>
                  <a:glow rad="101600">
                    <a:prstClr val="white">
                      <a:alpha val="40000"/>
                    </a:prstClr>
                  </a:glow>
                </a:effectLst>
                <a:latin typeface="Arial" pitchFamily="34" charset="0"/>
                <a:ea typeface="MS Gothic" charset="0"/>
                <a:cs typeface="Arial" pitchFamily="34" charset="0"/>
              </a:rPr>
              <a:t>пгт</a:t>
            </a:r>
            <a:r>
              <a:rPr lang="ru-RU" b="1" dirty="0" smtClean="0">
                <a:effectLst>
                  <a:glow rad="101600">
                    <a:prstClr val="white">
                      <a:alpha val="40000"/>
                    </a:prstClr>
                  </a:glow>
                </a:effectLst>
                <a:latin typeface="Arial" pitchFamily="34" charset="0"/>
                <a:ea typeface="MS Gothic" charset="0"/>
                <a:cs typeface="Arial" pitchFamily="34" charset="0"/>
              </a:rPr>
              <a:t> Серышево</a:t>
            </a:r>
            <a:endParaRPr lang="ru-RU" b="1" dirty="0">
              <a:effectLst>
                <a:glow rad="101600">
                  <a:prstClr val="white">
                    <a:alpha val="40000"/>
                  </a:prstClr>
                </a:glow>
              </a:effectLst>
              <a:latin typeface="Arial" pitchFamily="34" charset="0"/>
              <a:ea typeface="MS Gothic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3372" y="2000240"/>
            <a:ext cx="5000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Русский язык   4 класс</a:t>
            </a:r>
            <a:endParaRPr lang="ru-RU" sz="3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28662" y="2285992"/>
            <a:ext cx="721523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Перо, оперение, пернатые, перьевой, первый, оперились, пёрышко; 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колючка, колкий, уколоть, колючий, укол, колется, коллектив; 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просить, просьба, прошение, простой, опрос.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142976" y="714356"/>
            <a:ext cx="740734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Выделение «лишних» слов в каждой группе, 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 относящихся к словам с данным корнем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821537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28662" y="428604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Проверь</a:t>
            </a:r>
            <a:endParaRPr lang="ru-RU" sz="28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1785926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Век живи – век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учись.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Тетрадь –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зеркало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ученика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Сперва аз да буки, а потом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науки. 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Чем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десять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раз читать, лучше один раз записать.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Учиться никогда не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поздно.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Книга –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маленькое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окошко, через него весь мир видно.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500042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Определи часть речи в выделенных словах</a:t>
            </a:r>
            <a:endParaRPr lang="ru-RU" sz="28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1714488"/>
          <a:ext cx="8358246" cy="4389120"/>
        </p:xfrm>
        <a:graphic>
          <a:graphicData uri="http://schemas.openxmlformats.org/drawingml/2006/table">
            <a:tbl>
              <a:tblPr/>
              <a:tblGrid>
                <a:gridCol w="6500858"/>
                <a:gridCol w="1857388"/>
              </a:tblGrid>
              <a:tr h="378621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</a:t>
                      </a:r>
                      <a:r>
                        <a:rPr lang="ru-RU" sz="2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ек живи – век …..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</a:t>
                      </a:r>
                      <a:r>
                        <a:rPr lang="ru-RU" sz="2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етрадь –…….. ученика.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</a:t>
                      </a:r>
                      <a:r>
                        <a:rPr lang="ru-RU" sz="2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перва аз да буки, а потом</a:t>
                      </a:r>
                      <a:r>
                        <a:rPr lang="ru-RU" sz="2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2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</a:t>
                      </a:r>
                      <a:r>
                        <a:rPr lang="ru-RU" sz="2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</a:t>
                      </a:r>
                      <a:r>
                        <a:rPr lang="ru-RU" sz="2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.……….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</a:t>
                      </a:r>
                      <a:r>
                        <a:rPr lang="ru-RU" sz="2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ем</a:t>
                      </a:r>
                      <a:r>
                        <a:rPr lang="ru-RU" sz="2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2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……..</a:t>
                      </a:r>
                      <a:r>
                        <a:rPr lang="ru-RU" sz="2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2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раз читать, лучше один раз записать.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</a:t>
                      </a:r>
                      <a:r>
                        <a:rPr lang="ru-RU" sz="2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читься никогда не …….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</a:t>
                      </a:r>
                      <a:r>
                        <a:rPr lang="ru-RU" sz="2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нига – ……….. окошко, через него весь мир видно.</a:t>
                      </a:r>
                    </a:p>
                  </a:txBody>
                  <a:tcPr marL="42184" marR="42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поздно</a:t>
                      </a:r>
                      <a:endParaRPr lang="ru-RU" sz="2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учись </a:t>
                      </a:r>
                      <a:endParaRPr lang="ru-RU" sz="2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десять</a:t>
                      </a:r>
                      <a:endParaRPr lang="ru-RU" sz="2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науки</a:t>
                      </a:r>
                      <a:endParaRPr lang="ru-RU" sz="2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зеркало</a:t>
                      </a:r>
                      <a:endParaRPr lang="ru-RU" sz="2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маленькое</a:t>
                      </a:r>
                      <a:endParaRPr lang="ru-RU" sz="2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2184" marR="42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285728"/>
            <a:ext cx="8786874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Вставьте пропущенные слова.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Определите часть речи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642918"/>
          <a:ext cx="8501122" cy="6048579"/>
        </p:xfrm>
        <a:graphic>
          <a:graphicData uri="http://schemas.openxmlformats.org/drawingml/2006/table">
            <a:tbl>
              <a:tblPr/>
              <a:tblGrid>
                <a:gridCol w="2095104"/>
                <a:gridCol w="761831"/>
                <a:gridCol w="1488370"/>
                <a:gridCol w="1460032"/>
                <a:gridCol w="1347149"/>
                <a:gridCol w="1348636"/>
              </a:tblGrid>
              <a:tr h="50355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Существительное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Прилагательное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Глагол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Личные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местоимения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624"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Значение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Предмет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Признак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Действие, </a:t>
                      </a:r>
                      <a:b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состояние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Указывает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на предмет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590">
                <a:tc gridSpan="2"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Вопросы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975"/>
                        </a:spcBef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что делать?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0000"/>
                        </a:lnSpc>
                        <a:spcBef>
                          <a:spcPts val="225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что сделать?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214">
                <a:tc gridSpan="2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 измен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измен.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измен.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постоян.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8317">
                <a:tc gridSpan="2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постоян.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измен.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измен.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в пр. 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вр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измен.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в 3 л. ед. ч.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36">
                <a:tc gridSpan="2"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Склонение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–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–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–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110">
                <a:tc gridSpan="2"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Падеж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–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8317"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II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 СПР.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–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–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–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2421">
                <a:tc gridSpan="2"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–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–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измен.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в наст. </a:t>
                      </a:r>
                      <a:b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и буд. вр.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постоян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110">
                <a:tc gridSpan="2">
                  <a:txBody>
                    <a:bodyPr/>
                    <a:lstStyle/>
                    <a:p>
                      <a:pPr indent="47625"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Время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–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–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–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95" marR="25795" marT="25795" marB="257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00034" y="5286388"/>
            <a:ext cx="1428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1-е</a:t>
            </a:r>
          </a:p>
          <a:p>
            <a:r>
              <a:rPr lang="ru-RU" dirty="0" smtClean="0"/>
              <a:t>2-е     Лицо</a:t>
            </a:r>
          </a:p>
          <a:p>
            <a:r>
              <a:rPr lang="ru-RU" dirty="0" smtClean="0"/>
              <a:t>3-е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71736" y="142852"/>
            <a:ext cx="4714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Грамматические признаки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44" y="857232"/>
            <a:ext cx="4075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 </a:t>
            </a:r>
            <a:r>
              <a:rPr lang="en-US" dirty="0" smtClean="0"/>
              <a:t>http://rndnet.ru/part-photop/cherepahi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142984"/>
            <a:ext cx="4587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 </a:t>
            </a:r>
            <a:r>
              <a:rPr lang="en-US" dirty="0" smtClean="0"/>
              <a:t>http://fognews.ru/slishkom-mnogo-bukv.html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1500174"/>
            <a:ext cx="87154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</a:t>
            </a:r>
            <a:r>
              <a:rPr lang="en-US" dirty="0" smtClean="0"/>
              <a:t>http://900igr.net/kartinki/nasekomye-i-ptitsy/Nasekomye-stikhi.files/018-Svetljachok.html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1857364"/>
            <a:ext cx="3933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http://is.park.ru/doc.jsp?urn=36621928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2143116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http://gpcargo.ru/tovary-iz-kitaya/koe-chto-pro-igrushki-iz-kitaya.html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2500306"/>
            <a:ext cx="3896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http://naturewall.ru/photo/153-0-1257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2857496"/>
            <a:ext cx="45266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http://animals.megadoski.ru/top8389138.htm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3286124"/>
            <a:ext cx="4179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http://2oboi.ru/download/288/1600x900/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3643314"/>
            <a:ext cx="356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http://pda.privet.ru/post/98494394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00034" y="428604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Интернет ресурсы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341438"/>
            <a:ext cx="8412193" cy="28019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1. Обобщение знаний по частям речи. </a:t>
            </a:r>
          </a:p>
          <a:p>
            <a:pPr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2. Развитие умения отличать части речи от состава слова.</a:t>
            </a:r>
          </a:p>
          <a:p>
            <a:pPr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3. Тренировка навыков нахождения различных частей речи в тексте.</a:t>
            </a:r>
          </a:p>
          <a:p>
            <a:pPr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4. Воспитание доброты ,чувства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дружбы, коллективизма.</a:t>
            </a:r>
            <a:endParaRPr lang="ru-RU" sz="2800" b="1" dirty="0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214290"/>
            <a:ext cx="1462068" cy="714380"/>
          </a:xfrm>
          <a:noFill/>
          <a:ln/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Цели</a:t>
            </a:r>
            <a:r>
              <a:rPr lang="ru-RU" sz="4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  <a:br>
              <a:rPr lang="ru-RU" sz="4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00232" y="1428736"/>
            <a:ext cx="378621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Итак, друзья, внимание.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Ведь прозвенел звонок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Садитесь поудобнее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-Начнем скорей урок!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5918" y="357166"/>
            <a:ext cx="5000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Организационный момент</a:t>
            </a:r>
            <a:endParaRPr lang="ru-RU" sz="28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 descr="http://im0-tub-ru.yandex.net/i?id=445490870-0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928670"/>
            <a:ext cx="3071844" cy="3071844"/>
          </a:xfrm>
          <a:prstGeom prst="rect">
            <a:avLst/>
          </a:prstGeom>
          <a:noFill/>
        </p:spPr>
      </p:pic>
      <p:pic>
        <p:nvPicPr>
          <p:cNvPr id="13316" name="Picture 4" descr="http://im3-tub-ru.yandex.net/i?id=116536348-18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429000"/>
            <a:ext cx="2571768" cy="321471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214554"/>
            <a:ext cx="807249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85786" y="714356"/>
            <a:ext cx="70435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Каллиграфическая минутка</a:t>
            </a:r>
            <a:endParaRPr lang="ru-RU" sz="40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Отгадай </a:t>
            </a:r>
            <a:r>
              <a:rPr lang="ru-RU" sz="28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тему урока по первым буквам отгадок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16113"/>
            <a:ext cx="4897437" cy="165735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dirty="0"/>
              <a:t>1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Живёт спокойно - не спешит,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  На всякий случай носит щит,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  Под ним, не зная страха,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  Гуляет</a:t>
            </a:r>
          </a:p>
        </p:txBody>
      </p:sp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2627313" y="616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000496" y="328612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ерепаха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3929066"/>
            <a:ext cx="57864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2. Буквы-значки как бойцы на парад,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В строгом порядке построены в ряд.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Каждый в условном месте стоит,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И называется…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14810" y="578645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лфавит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http://im2-tub-ru.yandex.net/i?id=198581697-0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428736"/>
            <a:ext cx="2571753" cy="1714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http://im2-tub-ru.yandex.net/i?id=35860840-04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1" y="3714752"/>
            <a:ext cx="2286003" cy="1785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1" grpId="0" build="p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9638"/>
            <a:ext cx="4824413" cy="1943100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dirty="0"/>
              <a:t>3.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То погаснет, то зажжётся</a:t>
            </a:r>
          </a:p>
          <a:p>
            <a:pPr>
              <a:buFontTx/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  Ночью в роще огонёк.</a:t>
            </a:r>
          </a:p>
          <a:p>
            <a:pPr>
              <a:buFontTx/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  Угадай, как он зовётся?</a:t>
            </a:r>
          </a:p>
          <a:p>
            <a:pPr>
              <a:buFontTx/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  Золотистый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Tx/>
              <a:buNone/>
            </a:pPr>
            <a:endParaRPr lang="ru-RU" sz="2800" dirty="0"/>
          </a:p>
        </p:txBody>
      </p:sp>
      <p:sp>
        <p:nvSpPr>
          <p:cNvPr id="110604" name="Text Box 12"/>
          <p:cNvSpPr txBox="1">
            <a:spLocks noChangeArrowheads="1"/>
          </p:cNvSpPr>
          <p:nvPr/>
        </p:nvSpPr>
        <p:spPr bwMode="auto">
          <a:xfrm>
            <a:off x="2928926" y="5286388"/>
            <a:ext cx="10246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ишина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3500438"/>
            <a:ext cx="44291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4. Я антоним шума, стука,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Без меня вам ночью мука.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Я для отдыха, для сна,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Называюсь…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00364" y="2786058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ветлячок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http://im3-tub-ru.yandex.net/i?id=116745222-25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785794"/>
            <a:ext cx="288038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http://im6-tub-ru.yandex.net/i?id=374239727-66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7" y="3500438"/>
            <a:ext cx="2667019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build="p"/>
      <p:bldP spid="110604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8" y="3714752"/>
            <a:ext cx="50720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6. Лесники ее котят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Взять домой не захотят.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Ей не скажешь: Кошка, брысь,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Потому что это…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7620" y="5286388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ысь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43306" y="2571744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грушки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28596" y="357166"/>
            <a:ext cx="40005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5. Буду мастером таким,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Как наш дядя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Евдоким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Делать стулья и столы,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Красить двери и полы.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А пока сестре Танюшке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Сам я делаю……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http://im7-tub-ru.yandex.net/i?id=175993818-42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34071" y="428604"/>
            <a:ext cx="2952771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http://im6-tub-ru.yandex.net/i?id=297895324-70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48371" y="3286124"/>
            <a:ext cx="2762269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3850" y="692150"/>
            <a:ext cx="4752975" cy="187325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ru-RU" sz="2400" dirty="0"/>
              <a:t>7.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Немытое в рот</a:t>
            </a:r>
          </a:p>
          <a:p>
            <a:pPr>
              <a:buFontTx/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 Ни за что не возьмёт,</a:t>
            </a:r>
          </a:p>
          <a:p>
            <a:pPr>
              <a:buFontTx/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 И ты будь таким,</a:t>
            </a:r>
          </a:p>
          <a:p>
            <a:pPr>
              <a:buFontTx/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  Как чистюля</a:t>
            </a:r>
          </a:p>
        </p:txBody>
      </p:sp>
      <p:pic>
        <p:nvPicPr>
          <p:cNvPr id="113669" name="Picture 5" descr="енот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500042"/>
            <a:ext cx="3223863" cy="2451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143240" y="250030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нот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3500438"/>
            <a:ext cx="5000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8. Солнце глянуло сквозь щелку,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Свесив огненную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86116" y="485776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</a:t>
            </a:r>
            <a:r>
              <a:rPr lang="ru-RU" dirty="0" smtClean="0"/>
              <a:t>елку</a:t>
            </a:r>
            <a:endParaRPr lang="ru-RU" dirty="0"/>
          </a:p>
        </p:txBody>
      </p:sp>
      <p:pic>
        <p:nvPicPr>
          <p:cNvPr id="5122" name="Picture 2" descr="http://im0-tub-ru.yandex.net/i?id=186330425-36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643314"/>
            <a:ext cx="3073247" cy="1928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6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6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36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36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36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36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36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36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8" grpId="0" build="p" animBg="1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6" name="Rectangle 6"/>
          <p:cNvSpPr>
            <a:spLocks noGrp="1" noChangeArrowheads="1"/>
          </p:cNvSpPr>
          <p:nvPr>
            <p:ph type="title"/>
          </p:nvPr>
        </p:nvSpPr>
        <p:spPr>
          <a:xfrm>
            <a:off x="214282" y="714356"/>
            <a:ext cx="3929090" cy="2825750"/>
          </a:xfrm>
          <a:noFill/>
          <a:ln/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9.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Как это скучно -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 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Сто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лет без движенья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    В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воду глядеть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 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своё отраженье.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 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Свесила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ноги с обрыва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 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Такая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грустная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648" name="Text Box 8"/>
          <p:cNvSpPr txBox="1">
            <a:spLocks noChangeArrowheads="1"/>
          </p:cNvSpPr>
          <p:nvPr/>
        </p:nvSpPr>
        <p:spPr bwMode="auto">
          <a:xfrm>
            <a:off x="2411413" y="5949950"/>
            <a:ext cx="41052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Части речи</a:t>
            </a:r>
          </a:p>
        </p:txBody>
      </p:sp>
      <p:sp>
        <p:nvSpPr>
          <p:cNvPr id="112649" name="Text Box 9"/>
          <p:cNvSpPr txBox="1">
            <a:spLocks noChangeArrowheads="1"/>
          </p:cNvSpPr>
          <p:nvPr/>
        </p:nvSpPr>
        <p:spPr bwMode="auto">
          <a:xfrm>
            <a:off x="4067175" y="3068638"/>
            <a:ext cx="7413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3300"/>
                </a:solidFill>
              </a:rPr>
              <a:t>И</a:t>
            </a:r>
            <a:r>
              <a:rPr lang="ru-RU" dirty="0"/>
              <a:t>ва</a:t>
            </a:r>
          </a:p>
        </p:txBody>
      </p:sp>
      <p:sp>
        <p:nvSpPr>
          <p:cNvPr id="112650" name="Text Box 10"/>
          <p:cNvSpPr txBox="1">
            <a:spLocks noChangeArrowheads="1"/>
          </p:cNvSpPr>
          <p:nvPr/>
        </p:nvSpPr>
        <p:spPr bwMode="auto">
          <a:xfrm>
            <a:off x="1785918" y="4308475"/>
            <a:ext cx="48577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Назовите тему нашего урока</a:t>
            </a:r>
            <a:endParaRPr lang="ru-RU" sz="2400" b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://im8-tub-ru.yandex.net/i?id=418745072-43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642918"/>
            <a:ext cx="2786082" cy="2882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6" grpId="0" animBg="1"/>
      <p:bldP spid="112648" grpId="0"/>
      <p:bldP spid="112649" grpId="0"/>
      <p:bldP spid="11265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611</Words>
  <Application>Microsoft Office PowerPoint</Application>
  <PresentationFormat>Экран (4:3)</PresentationFormat>
  <Paragraphs>166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 Цели: </vt:lpstr>
      <vt:lpstr>Слайд 3</vt:lpstr>
      <vt:lpstr>Слайд 4</vt:lpstr>
      <vt:lpstr>Отгадай тему урока по первым буквам отгадок</vt:lpstr>
      <vt:lpstr>Слайд 6</vt:lpstr>
      <vt:lpstr>Слайд 7</vt:lpstr>
      <vt:lpstr>Слайд 8</vt:lpstr>
      <vt:lpstr>9. Как это скучно -     Сто лет без движенья     В воду глядеть     На своё отраженье.     Свесила ноги с обрыва     Такая грустная 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Цели: </dc:title>
  <dc:creator>Admin</dc:creator>
  <cp:lastModifiedBy>Admin</cp:lastModifiedBy>
  <cp:revision>27</cp:revision>
  <dcterms:created xsi:type="dcterms:W3CDTF">2013-03-27T05:09:15Z</dcterms:created>
  <dcterms:modified xsi:type="dcterms:W3CDTF">2013-04-04T01:13:27Z</dcterms:modified>
</cp:coreProperties>
</file>