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84" r:id="rId4"/>
    <p:sldId id="271" r:id="rId5"/>
    <p:sldId id="273" r:id="rId6"/>
    <p:sldId id="289" r:id="rId7"/>
    <p:sldId id="278" r:id="rId8"/>
    <p:sldId id="290" r:id="rId9"/>
    <p:sldId id="280" r:id="rId10"/>
    <p:sldId id="292" r:id="rId11"/>
    <p:sldId id="291" r:id="rId12"/>
    <p:sldId id="281" r:id="rId13"/>
    <p:sldId id="288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9EA9-0DDD-4DFC-95BA-9BE9897A45FC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1F0-DCF9-48EA-8164-D4B3F15138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34000">
              <a:srgbClr val="FFFF00">
                <a:alpha val="4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CFE5-2B19-46BC-B9AF-EB050ECDECBD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sechkax.narod.ru/s6.jpg-%20&#1089;&#1084;&#1072;&#1081;&#1083;&#1080;&#1082;%201" TargetMode="External"/><Relationship Id="rId7" Type="http://schemas.openxmlformats.org/officeDocument/2006/relationships/slide" Target="slide1.xml"/><Relationship Id="rId2" Type="http://schemas.openxmlformats.org/officeDocument/2006/relationships/hyperlink" Target="http://www.ruskid.ru/uploads/posts/2009-03/1237448837_010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ur-nature.ucoz.ru/_fr/0/09601809.jpg-" TargetMode="External"/><Relationship Id="rId5" Type="http://schemas.openxmlformats.org/officeDocument/2006/relationships/hyperlink" Target="http://funforkids.ru/pictures/school1/school0105.gif-" TargetMode="External"/><Relationship Id="rId4" Type="http://schemas.openxmlformats.org/officeDocument/2006/relationships/hyperlink" Target="http://www.sworn2fun.com/smiley_with_thumbs_up.gif-%20&#1089;&#1084;&#1072;&#1081;&#1083;&#1080;&#1082;%2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395536" y="1916832"/>
            <a:ext cx="8424936" cy="1729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38"/>
              </a:avLst>
            </a:prstTxWarp>
          </a:bodyPr>
          <a:lstStyle/>
          <a:p>
            <a:pPr algn="ctr"/>
            <a:r>
              <a:rPr lang="ru-RU" sz="3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Грамматическая основа предложения.</a:t>
            </a:r>
          </a:p>
          <a:p>
            <a:pPr algn="ctr"/>
            <a:r>
              <a:rPr lang="ru-RU" sz="3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Подлежащее и сказуемое.</a:t>
            </a:r>
          </a:p>
          <a:p>
            <a:pPr algn="ctr"/>
            <a:endParaRPr lang="ru-RU" sz="5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5125" name="Picture 7" descr="books_wri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581525"/>
            <a:ext cx="2160588" cy="1906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127" name="Rectangle 8"/>
          <p:cNvSpPr>
            <a:spLocks noChangeArrowheads="1"/>
          </p:cNvSpPr>
          <p:nvPr/>
        </p:nvSpPr>
        <p:spPr bwMode="auto">
          <a:xfrm rot="20932343">
            <a:off x="1542399" y="5109731"/>
            <a:ext cx="606271" cy="55839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CCECFF"/>
                </a:solidFill>
              </a:rPr>
              <a:t>Русский </a:t>
            </a:r>
          </a:p>
          <a:p>
            <a:pPr algn="ctr"/>
            <a:r>
              <a:rPr lang="ru-RU" sz="1400" b="1" dirty="0">
                <a:solidFill>
                  <a:srgbClr val="CCECFF"/>
                </a:solidFill>
              </a:rPr>
              <a:t> язык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2520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Дождь прошел, трава блестит,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небе радуга горит.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276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44824"/>
            <a:ext cx="82296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Дождь прошел, трава блестит,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небе радуга горит.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2564904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348136" y="2564904"/>
            <a:ext cx="20901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48136" y="2708920"/>
            <a:ext cx="20901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6016" y="2566717"/>
            <a:ext cx="13681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28184" y="2564904"/>
            <a:ext cx="2088232" cy="1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28184" y="2708920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10236" y="3356426"/>
            <a:ext cx="17898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51554" y="3372094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554" y="3524494"/>
            <a:ext cx="1656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50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/>
              <a:t>Оцени свою работу на уроке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8013" cy="4783807"/>
          </a:xfrm>
          <a:ln/>
        </p:spPr>
        <p:txBody>
          <a:bodyPr>
            <a:normAutofit/>
          </a:bodyPr>
          <a:lstStyle/>
          <a:p>
            <a:pPr marL="341313" indent="-341313"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/>
              <a:t>Я могу пользоваться</a:t>
            </a:r>
            <a:r>
              <a:rPr lang="ru-RU" dirty="0"/>
              <a:t> </a:t>
            </a:r>
            <a:r>
              <a:rPr lang="ru-RU" dirty="0" smtClean="0"/>
              <a:t>алгоритмом нахождения грамматической основы предложения </a:t>
            </a:r>
            <a:r>
              <a:rPr lang="ru-RU" b="1" dirty="0"/>
              <a:t>и могу его объяснить</a:t>
            </a:r>
            <a:r>
              <a:rPr lang="ru-RU" dirty="0"/>
              <a:t> одноклассникам</a:t>
            </a:r>
            <a:r>
              <a:rPr lang="ru-RU" dirty="0" smtClean="0"/>
              <a:t>.</a:t>
            </a:r>
            <a:endParaRPr lang="ru-RU" dirty="0"/>
          </a:p>
          <a:p>
            <a: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/>
              <a:t> </a:t>
            </a:r>
            <a:r>
              <a:rPr lang="ru-RU" b="1" dirty="0"/>
              <a:t>Я понял</a:t>
            </a:r>
            <a:r>
              <a:rPr lang="ru-RU" dirty="0" smtClean="0"/>
              <a:t>, алгоритм нахождения грамматической основы предложения,  </a:t>
            </a:r>
            <a:r>
              <a:rPr lang="ru-RU" b="1" dirty="0"/>
              <a:t>но не уверен,</a:t>
            </a:r>
            <a:r>
              <a:rPr lang="ru-RU" dirty="0"/>
              <a:t> что объясню другому. </a:t>
            </a:r>
            <a:endParaRPr lang="ru-RU" dirty="0" smtClean="0"/>
          </a:p>
          <a:p>
            <a: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/>
              <a:t>Я не совсем понял,</a:t>
            </a:r>
            <a:r>
              <a:rPr lang="ru-RU" dirty="0" smtClean="0"/>
              <a:t> алгоритм нахождения грамматической основы предложения.</a:t>
            </a:r>
          </a:p>
          <a:p>
            <a: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dirty="0"/>
          </a:p>
          <a:p>
            <a:pPr marL="341313" indent="-341313">
              <a:buFont typeface="Arial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dirty="0"/>
          </a:p>
          <a:p>
            <a:pPr marL="341313" indent="-341313"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" y="9841"/>
            <a:ext cx="9154941" cy="68481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137" y="412790"/>
            <a:ext cx="771878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урок!</a:t>
            </a:r>
          </a:p>
          <a:p>
            <a:pPr algn="ctr"/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67145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hlinkClick r:id="rId2"/>
              </a:rPr>
              <a:t>http://www.ruskid.ru/uploads/posts/2009-03/1237448837_010.jpg-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картинка 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hlinkClick r:id="rId3"/>
              </a:rPr>
              <a:t>http://mosechkax.narod.ru/s6.jpg- смайлик 1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hlinkClick r:id="rId4"/>
              </a:rPr>
              <a:t>http://www.sworn2fun.com/smiley_with_thumbs_up.gif- смайлик 2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hlinkClick r:id="rId5"/>
              </a:rPr>
              <a:t>http://funforkids.ru/pictures/school1/school0105.gif-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колокольчик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hlinkClick r:id="rId6"/>
              </a:rPr>
              <a:t>http://our-nature.ucoz.ru/_fr/0/09601809.jpg-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сорока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Ссылки на Интернет - источники </a:t>
            </a:r>
            <a:endParaRPr lang="ru-RU" sz="4000" i="1" dirty="0"/>
          </a:p>
        </p:txBody>
      </p:sp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8100472" y="5949280"/>
            <a:ext cx="720000" cy="576064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308304" y="5985344"/>
            <a:ext cx="720000" cy="540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98922" y="548680"/>
            <a:ext cx="107418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Всегда- учиться,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всё- знать!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больше узнаешь,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 сильнее станешь.</a:t>
            </a:r>
          </a:p>
        </p:txBody>
      </p:sp>
      <p:pic>
        <p:nvPicPr>
          <p:cNvPr id="10" name="Рисунок 9" descr="1233782575_15ж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437112"/>
            <a:ext cx="2520280" cy="18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 smtClean="0"/>
              <a:t>ШАЛУН</a:t>
            </a:r>
            <a:r>
              <a:rPr lang="ru-RU" sz="4000" dirty="0" smtClean="0"/>
              <a:t>- тот, кто шалит (преимущ. о детях).</a:t>
            </a:r>
          </a:p>
          <a:p>
            <a:r>
              <a:rPr lang="ru-RU" sz="4000" b="1" dirty="0" smtClean="0"/>
              <a:t>СКЛОН</a:t>
            </a:r>
            <a:r>
              <a:rPr lang="ru-RU" sz="4000" dirty="0" smtClean="0"/>
              <a:t> - наклонная поверхность (горы, холма, берега).</a:t>
            </a:r>
          </a:p>
          <a:p>
            <a:r>
              <a:rPr lang="ru-RU" sz="4000" b="1" dirty="0" smtClean="0"/>
              <a:t>ПОБЕГ</a:t>
            </a:r>
            <a:r>
              <a:rPr lang="ru-RU" sz="4000" dirty="0" smtClean="0"/>
              <a:t> - молодая ветка, стебель растения с листьями и почками. </a:t>
            </a:r>
          </a:p>
          <a:p>
            <a:pPr lvl="0"/>
            <a:r>
              <a:rPr lang="ru-RU" sz="4000" b="1" dirty="0" smtClean="0"/>
              <a:t>МОТЫЛЁК- </a:t>
            </a:r>
            <a:r>
              <a:rPr lang="ru-RU" sz="4000" dirty="0" smtClean="0"/>
              <a:t>небольшая бабочка.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5400" i="1" dirty="0" smtClean="0"/>
              <a:t>Словарная работа</a:t>
            </a:r>
            <a:endParaRPr lang="ru-RU" sz="5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0292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жёлтый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844" y="5550323"/>
            <a:ext cx="720080" cy="972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87824" y="6669360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84" y="1196751"/>
            <a:ext cx="6124116" cy="41375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557592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елтеть</a:t>
            </a:r>
          </a:p>
          <a:p>
            <a:pPr algn="ctr"/>
            <a:r>
              <a:rPr lang="ru-RU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елтенький</a:t>
            </a:r>
          </a:p>
          <a:p>
            <a:pPr algn="ctr"/>
            <a:r>
              <a:rPr lang="ru-RU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елтоватый</a:t>
            </a:r>
          </a:p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елток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20689" y="94403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75227" y="4973131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64502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2276872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6824" cy="496855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</a:p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желтенький</a:t>
            </a:r>
          </a:p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желтоватый</a:t>
            </a:r>
          </a:p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желток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 rot="16200000">
            <a:off x="3698577" y="965582"/>
            <a:ext cx="914400" cy="1520755"/>
          </a:xfrm>
          <a:prstGeom prst="arc">
            <a:avLst>
              <a:gd name="adj1" fmla="val 16200000"/>
              <a:gd name="adj2" fmla="val 50939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 rot="16200000">
            <a:off x="3939073" y="4565983"/>
            <a:ext cx="914400" cy="1520755"/>
          </a:xfrm>
          <a:prstGeom prst="arc">
            <a:avLst>
              <a:gd name="adj1" fmla="val 16200000"/>
              <a:gd name="adj2" fmla="val 50939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16200000">
            <a:off x="2952055" y="2184782"/>
            <a:ext cx="914400" cy="1520755"/>
          </a:xfrm>
          <a:prstGeom prst="arc">
            <a:avLst>
              <a:gd name="adj1" fmla="val 16200000"/>
              <a:gd name="adj2" fmla="val 50939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6200000">
            <a:off x="3082215" y="3341846"/>
            <a:ext cx="914400" cy="1520755"/>
          </a:xfrm>
          <a:prstGeom prst="arc">
            <a:avLst>
              <a:gd name="adj1" fmla="val 16200000"/>
              <a:gd name="adj2" fmla="val 50939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553313"/>
            <a:ext cx="115212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4520" y="3933056"/>
            <a:ext cx="115212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6920" y="2780927"/>
            <a:ext cx="999728" cy="66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396273" y="2487959"/>
            <a:ext cx="760378" cy="457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56651" y="2497977"/>
            <a:ext cx="735023" cy="502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96273" y="3645023"/>
            <a:ext cx="380189" cy="4395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25586" y="3645023"/>
            <a:ext cx="380189" cy="457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74856" y="3645023"/>
            <a:ext cx="357965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58074" y="3645023"/>
            <a:ext cx="31798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71931" y="4869160"/>
            <a:ext cx="380189" cy="4395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45529" y="4869160"/>
            <a:ext cx="317982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315448" y="2345401"/>
            <a:ext cx="16007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48877" y="4725144"/>
            <a:ext cx="30049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81115" y="5949280"/>
            <a:ext cx="24823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73136" y="3443892"/>
            <a:ext cx="32313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203848" y="2183160"/>
            <a:ext cx="111600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451511" y="3281651"/>
            <a:ext cx="111600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52704" y="4562903"/>
            <a:ext cx="111600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374696" y="5777393"/>
            <a:ext cx="111600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917065" y="2183160"/>
            <a:ext cx="128248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778116" y="3323183"/>
            <a:ext cx="128248" cy="1207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638605" y="4565653"/>
            <a:ext cx="128248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963511" y="5783561"/>
            <a:ext cx="128248" cy="162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384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rId12" action="ppaction://hlinksldjump" highlightClick="1"/>
          </p:cNvPr>
          <p:cNvSpPr/>
          <p:nvPr/>
        </p:nvSpPr>
        <p:spPr>
          <a:xfrm>
            <a:off x="8100392" y="6093296"/>
            <a:ext cx="720000" cy="54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Грамматическая основа предложения.</a:t>
            </a:r>
            <a:br>
              <a:rPr lang="ru-RU" sz="6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</a:br>
            <a:r>
              <a:rPr lang="ru-RU" sz="6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Подлежащее и сказуемое.</a:t>
            </a:r>
            <a:br>
              <a:rPr lang="ru-RU" sz="6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</a:br>
            <a:endParaRPr lang="ru-RU" sz="6000" dirty="0"/>
          </a:p>
        </p:txBody>
      </p:sp>
      <p:pic>
        <p:nvPicPr>
          <p:cNvPr id="4" name="Picture 7" descr="books_writ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581525"/>
            <a:ext cx="2160588" cy="1906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65136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7448837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560000" cy="5984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720000" cy="54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178</Words>
  <Application>Microsoft Office PowerPoint</Application>
  <PresentationFormat>Экран (4:3)</PresentationFormat>
  <Paragraphs>39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Грамматическая основа предложения. Подлежащее и сказуемое. </vt:lpstr>
      <vt:lpstr>Презентация PowerPoint</vt:lpstr>
      <vt:lpstr>Дождь прошел, трава блестит, В небе радуга горит.</vt:lpstr>
      <vt:lpstr>Презентация PowerPoint</vt:lpstr>
      <vt:lpstr>Оцени свою работу на уроке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Надежда</cp:lastModifiedBy>
  <cp:revision>143</cp:revision>
  <dcterms:created xsi:type="dcterms:W3CDTF">2011-04-01T11:10:34Z</dcterms:created>
  <dcterms:modified xsi:type="dcterms:W3CDTF">2013-03-28T11:06:27Z</dcterms:modified>
</cp:coreProperties>
</file>