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25"/>
  </p:notesMasterIdLst>
  <p:sldIdLst>
    <p:sldId id="256" r:id="rId2"/>
    <p:sldId id="257" r:id="rId3"/>
    <p:sldId id="260" r:id="rId4"/>
    <p:sldId id="312" r:id="rId5"/>
    <p:sldId id="319" r:id="rId6"/>
    <p:sldId id="289" r:id="rId7"/>
    <p:sldId id="314" r:id="rId8"/>
    <p:sldId id="263" r:id="rId9"/>
    <p:sldId id="276" r:id="rId10"/>
    <p:sldId id="322" r:id="rId11"/>
    <p:sldId id="271" r:id="rId12"/>
    <p:sldId id="273" r:id="rId13"/>
    <p:sldId id="284" r:id="rId14"/>
    <p:sldId id="277" r:id="rId15"/>
    <p:sldId id="270" r:id="rId16"/>
    <p:sldId id="297" r:id="rId17"/>
    <p:sldId id="296" r:id="rId18"/>
    <p:sldId id="303" r:id="rId19"/>
    <p:sldId id="299" r:id="rId20"/>
    <p:sldId id="292" r:id="rId21"/>
    <p:sldId id="323" r:id="rId22"/>
    <p:sldId id="259" r:id="rId23"/>
    <p:sldId id="321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6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 2014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6787858630317744"/>
          <c:y val="0.17928721460991875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75927812011562E-3"/>
          <c:y val="0.17445667541635268"/>
          <c:w val="0.64004229961559833"/>
          <c:h val="0.783204179240361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8.5948654777569369E-2"/>
                  <c:y val="0.1292305040734623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2732016917626521"/>
                      <c:h val="0.26188705590862005"/>
                    </c:manualLayout>
                  </c15:layout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неприятие идеологии ФГОС ДО</c:v>
                </c:pt>
                <c:pt idx="1">
                  <c:v>осознают роль и значение ФГОС ДО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/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Среднее проф. (Учится в учебном заведении)</c:v>
                </c:pt>
                <c:pt idx="1">
                  <c:v>Высшее дошкольное</c:v>
                </c:pt>
                <c:pt idx="2">
                  <c:v>Высшее педагогическое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78</c:v>
                </c:pt>
                <c:pt idx="2">
                  <c:v>11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77245415312373E-2"/>
          <c:y val="0.71231473115040944"/>
          <c:w val="0.98141918148363372"/>
          <c:h val="0.2876852688495905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2013-2014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уч</a:t>
            </a:r>
            <a:r>
              <a:rPr lang="ru-RU" baseline="0" dirty="0" smtClean="0"/>
              <a:t>. год</a:t>
            </a:r>
            <a:endParaRPr lang="ru-RU" dirty="0"/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603859361523661E-2"/>
          <c:y val="0.17445667541635271"/>
          <c:w val="0.64004229961559833"/>
          <c:h val="0.783204179240361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943848101705753"/>
                  <c:y val="6.63694137407347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наличие курсовой подготовки</c:v>
                </c:pt>
                <c:pt idx="1">
                  <c:v>без курсовой подготовки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0.22</c:v>
                </c:pt>
                <c:pt idx="1">
                  <c:v>0.78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2014-2015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уч</a:t>
            </a:r>
            <a:r>
              <a:rPr lang="ru-RU" baseline="0" dirty="0" smtClean="0"/>
              <a:t> год</a:t>
            </a:r>
            <a:endParaRPr lang="ru-RU" dirty="0"/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334107897757248E-3"/>
                  <c:y val="-0.29114360243997128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31414480980818227"/>
                      <c:h val="0.18144248286204137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наличие курсовой подготовки</c:v>
                </c:pt>
                <c:pt idx="1">
                  <c:v>без курсовой подготовки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/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2013-2014</a:t>
            </a:r>
            <a:r>
              <a:rPr lang="ru-RU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9476277054079921"/>
          <c:y val="5.157990401951476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кв.категория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4473162238116022E-2"/>
                  <c:y val="9.890032644362026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075959766414281"/>
                  <c:y val="1.669689075742489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3859887309969621"/>
                  <c:y val="-0.1546172449333132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0673755202244341E-2"/>
                  <c:y val="-4.810986541034755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СЗД</c:v>
                </c:pt>
                <c:pt idx="1">
                  <c:v>первая</c:v>
                </c:pt>
                <c:pt idx="2">
                  <c:v>вторая</c:v>
                </c:pt>
                <c:pt idx="3">
                  <c:v>без кат.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0.11</c:v>
                </c:pt>
                <c:pt idx="1">
                  <c:v>0.22</c:v>
                </c:pt>
                <c:pt idx="2">
                  <c:v>0.11</c:v>
                </c:pt>
                <c:pt idx="3">
                  <c:v>0.55000000000000004</c:v>
                </c:pt>
              </c:numCache>
            </c:numRef>
          </c:val>
        </c:ser>
        <c:dLbls/>
      </c:pie3D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2014-2015</a:t>
            </a:r>
            <a:r>
              <a:rPr lang="ru-RU" sz="2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год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6165095828679374"/>
          <c:y val="2.077026047596619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3715978719111452E-2"/>
          <c:y val="0.10843820452273786"/>
          <c:w val="0.69125020876393406"/>
          <c:h val="0.853482984604655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кв.категория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СЗД</c:v>
                </c:pt>
                <c:pt idx="1">
                  <c:v>первая</c:v>
                </c:pt>
                <c:pt idx="3">
                  <c:v>без кат.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0.3800000000000005</c:v>
                </c:pt>
                <c:pt idx="1">
                  <c:v>0.25</c:v>
                </c:pt>
                <c:pt idx="3">
                  <c:v>0.37000000000000038</c:v>
                </c:pt>
              </c:numCache>
            </c:numRef>
          </c:val>
        </c:ser>
        <c:dLbls/>
      </c:pie3DChart>
    </c:plotArea>
    <c:legend>
      <c:legendPos val="r"/>
      <c:legendEntry>
        <c:idx val="2"/>
        <c:delete val="1"/>
      </c:legendEntry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2015-2016</a:t>
            </a:r>
            <a:r>
              <a:rPr lang="ru-RU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уч.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6165095828679374"/>
          <c:y val="2.077026047596619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3715978719111452E-2"/>
          <c:y val="0.10843820452273786"/>
          <c:w val="0.69125020876393406"/>
          <c:h val="0.853482984604655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кв.категория</c:v>
                </c:pt>
              </c:strCache>
            </c:strRef>
          </c:tx>
          <c:explosion val="25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СЗД</c:v>
                </c:pt>
                <c:pt idx="1">
                  <c:v>первая</c:v>
                </c:pt>
                <c:pt idx="3">
                  <c:v>без кат.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0.49000000000000005</c:v>
                </c:pt>
                <c:pt idx="1">
                  <c:v>0.25</c:v>
                </c:pt>
                <c:pt idx="3">
                  <c:v>0.26</c:v>
                </c:pt>
              </c:numCache>
            </c:numRef>
          </c:val>
        </c:ser>
        <c:dLbls/>
      </c:pie3DChart>
    </c:plotArea>
    <c:legend>
      <c:legendPos val="r"/>
      <c:legendEntry>
        <c:idx val="2"/>
        <c:delete val="1"/>
      </c:legendEntry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2015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75927812011555E-3"/>
          <c:y val="0.17445667541635271"/>
          <c:w val="0.64004229961559878"/>
          <c:h val="0.783204179240361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650031950168542"/>
                  <c:y val="0.1660417074946107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3043905572885431"/>
                      <c:h val="0.2618870559086200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2376515422771214"/>
                  <c:y val="-0.2825605770038355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испытывают затруднения </c:v>
                </c:pt>
                <c:pt idx="1">
                  <c:v>осознают роль и значение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0.05</c:v>
                </c:pt>
                <c:pt idx="1">
                  <c:v>0.95000000000000007</c:v>
                </c:pt>
              </c:numCache>
            </c:numRef>
          </c:val>
        </c:ser>
        <c:dLbls/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2014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5245397432100369"/>
          <c:y val="3.33331000307959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76944011811493E-3"/>
          <c:y val="0.21334540090708032"/>
          <c:w val="0.64004229961559878"/>
          <c:h val="0.783204179240361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0631152126515789"/>
                  <c:y val="7.233151474005430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31025308168094"/>
                  <c:y val="-6.209536591169971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испытывают затруднения </c:v>
                </c:pt>
                <c:pt idx="1">
                  <c:v>осознают роль и значение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0.45</c:v>
                </c:pt>
                <c:pt idx="1">
                  <c:v>0.55000000000000004</c:v>
                </c:pt>
              </c:numCache>
            </c:numRef>
          </c:val>
        </c:ser>
        <c:dLbls/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 2014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7592781201156E-3"/>
          <c:y val="0.17445667541635268"/>
          <c:w val="0.64004229961559833"/>
          <c:h val="0.783204179240361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8.5948654777569355E-2"/>
                  <c:y val="0.1292305040734623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2732016917626521"/>
                      <c:h val="0.26188705590862005"/>
                    </c:manualLayout>
                  </c15:layout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неприятие идеологии ФГОС ДО</c:v>
                </c:pt>
                <c:pt idx="1">
                  <c:v>осознают роль и значение ФГОС ДО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/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2014-2015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уч</a:t>
            </a:r>
            <a:r>
              <a:rPr lang="ru-RU" baseline="0" dirty="0" smtClean="0"/>
              <a:t>. год</a:t>
            </a:r>
            <a:endParaRPr lang="ru-RU" dirty="0"/>
          </a:p>
        </c:rich>
      </c:tx>
      <c:layout>
        <c:manualLayout>
          <c:xMode val="edge"/>
          <c:yMode val="edge"/>
          <c:x val="0.2251344313097037"/>
          <c:y val="1.376146291935891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5286709785917219"/>
          <c:w val="0.68811013332155868"/>
          <c:h val="0.84713290214082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педстаж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7.9313917877305518E-2"/>
                  <c:y val="-0.15961466237554289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2800205013476519E-2"/>
                  <c:y val="1.266708517917452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671434469481622"/>
                  <c:y val="0.1052958737225317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до 35</c:v>
                </c:pt>
                <c:pt idx="1">
                  <c:v>35-45</c:v>
                </c:pt>
                <c:pt idx="2">
                  <c:v>45-55</c:v>
                </c:pt>
                <c:pt idx="3">
                  <c:v>более 55 л.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0.56000000000000005</c:v>
                </c:pt>
                <c:pt idx="1">
                  <c:v>0.11</c:v>
                </c:pt>
                <c:pt idx="2">
                  <c:v>0.22</c:v>
                </c:pt>
                <c:pt idx="3">
                  <c:v>0.11</c:v>
                </c:pt>
              </c:numCache>
            </c:numRef>
          </c:val>
        </c:ser>
        <c:dLbls/>
      </c:pie3D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2013-2014</a:t>
            </a:r>
            <a:r>
              <a:rPr lang="ru-RU" baseline="0" dirty="0" smtClean="0"/>
              <a:t> уч. год</a:t>
            </a:r>
            <a:endParaRPr lang="ru-RU" dirty="0"/>
          </a:p>
        </c:rich>
      </c:tx>
      <c:layout>
        <c:manualLayout>
          <c:xMode val="edge"/>
          <c:yMode val="edge"/>
          <c:x val="0.22047612381832268"/>
          <c:y val="3.8193180722366875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4493531298313436E-2"/>
          <c:w val="0.68811013332155868"/>
          <c:h val="0.927605289435128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педстаж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4671612680459523"/>
                  <c:y val="-3.804728886898047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9602359155258193E-2"/>
                  <c:y val="-0.16303056885380018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67679199678976E-2"/>
                  <c:y val="4.123762330039101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23321854848496"/>
                  <c:y val="0.12755023003630189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35</c:v>
                </c:pt>
                <c:pt idx="1">
                  <c:v>35-45</c:v>
                </c:pt>
                <c:pt idx="2">
                  <c:v>45-55</c:v>
                </c:pt>
                <c:pt idx="3">
                  <c:v>более 55 л.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0.56000000000000005</c:v>
                </c:pt>
                <c:pt idx="1">
                  <c:v>0.11</c:v>
                </c:pt>
                <c:pt idx="2">
                  <c:v>0.22</c:v>
                </c:pt>
                <c:pt idx="3">
                  <c:v>0.11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6368817093921384"/>
          <c:y val="0.35503389108193278"/>
          <c:w val="0.3184146359347253"/>
          <c:h val="0.5124493344656283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2015-2016</a:t>
            </a:r>
            <a:r>
              <a:rPr lang="ru-RU" baseline="0" dirty="0" smtClean="0"/>
              <a:t> уч. год</a:t>
            </a:r>
            <a:endParaRPr lang="ru-RU" dirty="0"/>
          </a:p>
        </c:rich>
      </c:tx>
      <c:layout>
        <c:manualLayout>
          <c:xMode val="edge"/>
          <c:yMode val="edge"/>
          <c:x val="0.2251344313097037"/>
          <c:y val="1.376146291935891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5286709785917219"/>
          <c:w val="0.68811013332155868"/>
          <c:h val="0.84713290214082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педстаж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1517118893632586"/>
                  <c:y val="-0.1188264836177025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589234722413362E-2"/>
                  <c:y val="-0.1015981375279617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до 35</c:v>
                </c:pt>
                <c:pt idx="1">
                  <c:v>35-45</c:v>
                </c:pt>
                <c:pt idx="2">
                  <c:v>45-55</c:v>
                </c:pt>
                <c:pt idx="3">
                  <c:v>более 55 л.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0.66000000000000014</c:v>
                </c:pt>
                <c:pt idx="1">
                  <c:v>0.11</c:v>
                </c:pt>
                <c:pt idx="2">
                  <c:v>0.22</c:v>
                </c:pt>
                <c:pt idx="3">
                  <c:v>0</c:v>
                </c:pt>
              </c:numCache>
            </c:numRef>
          </c:val>
        </c:ser>
        <c:dLbls/>
      </c:pie3D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2014-2015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уч</a:t>
            </a:r>
            <a:r>
              <a:rPr lang="ru-RU" baseline="0" dirty="0" smtClean="0"/>
              <a:t>. год</a:t>
            </a:r>
            <a:endParaRPr lang="ru-RU" dirty="0"/>
          </a:p>
        </c:rich>
      </c:tx>
      <c:layout>
        <c:manualLayout>
          <c:xMode val="edge"/>
          <c:yMode val="edge"/>
          <c:x val="0.2251344313097037"/>
          <c:y val="1.376146291935891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5286709785917219"/>
          <c:w val="0.68811013332155868"/>
          <c:h val="0.84713290214082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педстаж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9.3919403022837078E-2"/>
                  <c:y val="-0.1918717652090003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0-5 лет</c:v>
                </c:pt>
                <c:pt idx="1">
                  <c:v>5-10 лет</c:v>
                </c:pt>
                <c:pt idx="2">
                  <c:v>10-15 лет</c:v>
                </c:pt>
                <c:pt idx="3">
                  <c:v>более 15 л.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0.22</c:v>
                </c:pt>
                <c:pt idx="1">
                  <c:v>0.33000000000000007</c:v>
                </c:pt>
                <c:pt idx="2">
                  <c:v>0.11</c:v>
                </c:pt>
                <c:pt idx="3">
                  <c:v>0.34</c:v>
                </c:pt>
              </c:numCache>
            </c:numRef>
          </c:val>
        </c:ser>
        <c:dLbls/>
      </c:pie3D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2013-2014</a:t>
            </a:r>
            <a:r>
              <a:rPr lang="ru-RU" baseline="0" dirty="0" smtClean="0"/>
              <a:t> уч. год</a:t>
            </a:r>
            <a:endParaRPr lang="ru-RU" dirty="0"/>
          </a:p>
        </c:rich>
      </c:tx>
      <c:layout>
        <c:manualLayout>
          <c:xMode val="edge"/>
          <c:yMode val="edge"/>
          <c:x val="0.22047612381832268"/>
          <c:y val="3.8193180722366875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4493531298313436E-2"/>
          <c:w val="0.68811013332155868"/>
          <c:h val="0.927605289435128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педстаж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5532163087805743E-2"/>
                  <c:y val="0.1160257068289208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824481835064491E-2"/>
                  <c:y val="-0.18789657542982108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0-5 лет</c:v>
                </c:pt>
                <c:pt idx="1">
                  <c:v>5-10 лет</c:v>
                </c:pt>
                <c:pt idx="2">
                  <c:v>10-15 лет</c:v>
                </c:pt>
                <c:pt idx="3">
                  <c:v>более 15 л.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0.11</c:v>
                </c:pt>
                <c:pt idx="1">
                  <c:v>0.43000000000000005</c:v>
                </c:pt>
                <c:pt idx="2">
                  <c:v>0.11</c:v>
                </c:pt>
                <c:pt idx="3">
                  <c:v>0.35000000000000003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6368817093921384"/>
          <c:y val="0.35503389108193278"/>
          <c:w val="0.3184146359347253"/>
          <c:h val="0.5124493344656283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2015-2016</a:t>
            </a:r>
            <a:r>
              <a:rPr lang="ru-RU" baseline="0" dirty="0" smtClean="0"/>
              <a:t> уч. год</a:t>
            </a:r>
            <a:endParaRPr lang="ru-RU" dirty="0"/>
          </a:p>
        </c:rich>
      </c:tx>
      <c:layout>
        <c:manualLayout>
          <c:xMode val="edge"/>
          <c:yMode val="edge"/>
          <c:x val="0.2251344313097037"/>
          <c:y val="1.376146291935891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5286709785917219"/>
          <c:w val="0.68811013332155868"/>
          <c:h val="0.84713290214082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педстаж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8853327578031068E-2"/>
                  <c:y val="0.11617559980700909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0-5 лет</c:v>
                </c:pt>
                <c:pt idx="1">
                  <c:v>5-10 лет</c:v>
                </c:pt>
                <c:pt idx="2">
                  <c:v>10-15 лет</c:v>
                </c:pt>
                <c:pt idx="3">
                  <c:v>более 15 л.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0.22</c:v>
                </c:pt>
                <c:pt idx="1">
                  <c:v>0.33000000000000007</c:v>
                </c:pt>
                <c:pt idx="2">
                  <c:v>0.22</c:v>
                </c:pt>
                <c:pt idx="3">
                  <c:v>0.23</c:v>
                </c:pt>
              </c:numCache>
            </c:numRef>
          </c:val>
        </c:ser>
        <c:dLbls/>
      </c:pie3D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</c:v>
                </c:pt>
              </c:strCache>
            </c:strRef>
          </c:tx>
          <c:explosion val="7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Среднее проф. (педагогическое)</c:v>
                </c:pt>
                <c:pt idx="1">
                  <c:v>Высшее дошкольное</c:v>
                </c:pt>
                <c:pt idx="2">
                  <c:v>Высшее педагогическое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0</c:v>
                </c:pt>
                <c:pt idx="2">
                  <c:v>89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60080471502815"/>
          <c:y val="0.71231473115040944"/>
          <c:w val="0.69222471825568521"/>
          <c:h val="0.2876852688495905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38434258184083248"/>
          <c:y val="0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32084422804087342"/>
          <c:y val="0.15914834416189788"/>
          <c:w val="0.36459862758861722"/>
          <c:h val="0.4225426329905483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2014-2015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Среднее проф. (педагогическое)</c:v>
                </c:pt>
                <c:pt idx="1">
                  <c:v>Высшее дошкольное</c:v>
                </c:pt>
                <c:pt idx="2">
                  <c:v>Высшее педагогическое</c:v>
                </c:pt>
                <c:pt idx="3">
                  <c:v>Проф. переподготовка дошкольное образование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67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C1063-220B-41D5-954E-2D155DFF3D56}" type="doc">
      <dgm:prSet loTypeId="urn:microsoft.com/office/officeart/2005/8/layout/radial4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93EA453-D254-437E-AC9D-B2315BE4F7CC}">
      <dgm:prSet/>
      <dgm:spPr/>
      <dgm:t>
        <a:bodyPr/>
        <a:lstStyle/>
        <a:p>
          <a:pPr rtl="0"/>
          <a:r>
            <a:rPr lang="ru-RU" b="1" dirty="0" smtClean="0"/>
            <a:t>Обеспечение реализации ФГОС ДО</a:t>
          </a:r>
          <a:endParaRPr lang="ru-RU" dirty="0"/>
        </a:p>
      </dgm:t>
    </dgm:pt>
    <dgm:pt modelId="{3FFFB775-8671-468A-8A60-915F051AB670}" type="parTrans" cxnId="{2E44E633-7832-48B1-81B4-56163ABF8EDA}">
      <dgm:prSet/>
      <dgm:spPr/>
      <dgm:t>
        <a:bodyPr/>
        <a:lstStyle/>
        <a:p>
          <a:endParaRPr lang="ru-RU"/>
        </a:p>
      </dgm:t>
    </dgm:pt>
    <dgm:pt modelId="{1490F60F-3C0A-4D95-86B6-C8EBAE55DB87}" type="sibTrans" cxnId="{2E44E633-7832-48B1-81B4-56163ABF8EDA}">
      <dgm:prSet/>
      <dgm:spPr/>
      <dgm:t>
        <a:bodyPr/>
        <a:lstStyle/>
        <a:p>
          <a:endParaRPr lang="ru-RU"/>
        </a:p>
      </dgm:t>
    </dgm:pt>
    <dgm:pt modelId="{98C82AD8-D5E3-4D05-A2D5-968AECF6B9F7}">
      <dgm:prSet custT="1"/>
      <dgm:spPr/>
      <dgm:t>
        <a:bodyPr/>
        <a:lstStyle/>
        <a:p>
          <a:pPr rtl="0">
            <a:lnSpc>
              <a:spcPct val="80000"/>
            </a:lnSpc>
            <a:spcAft>
              <a:spcPts val="0"/>
            </a:spcAft>
          </a:pPr>
          <a:r>
            <a:rPr lang="ru-RU" sz="2000" b="1" dirty="0" smtClean="0">
              <a:solidFill>
                <a:srgbClr val="C00000"/>
              </a:solidFill>
            </a:rPr>
            <a:t>I</a:t>
          </a:r>
          <a:r>
            <a:rPr lang="ru-RU" sz="2000" b="1" dirty="0" smtClean="0">
              <a:solidFill>
                <a:schemeClr val="bg1"/>
              </a:solidFill>
            </a:rPr>
            <a:t/>
          </a:r>
          <a:br>
            <a:rPr lang="ru-RU" sz="2000" b="1" dirty="0" smtClean="0">
              <a:solidFill>
                <a:schemeClr val="bg1"/>
              </a:solidFill>
            </a:rPr>
          </a:br>
          <a:r>
            <a:rPr lang="ru-RU" sz="2000" b="1" dirty="0" smtClean="0">
              <a:solidFill>
                <a:schemeClr val="bg1"/>
              </a:solidFill>
            </a:rPr>
            <a:t>нормативно-правовое, методическое и </a:t>
          </a:r>
          <a:r>
            <a:rPr lang="ru-RU" sz="2000" b="1" dirty="0" err="1" smtClean="0">
              <a:solidFill>
                <a:schemeClr val="bg1"/>
              </a:solidFill>
            </a:rPr>
            <a:t>аналити-ческое</a:t>
          </a:r>
          <a:endParaRPr lang="ru-RU" sz="2000" b="1" dirty="0">
            <a:solidFill>
              <a:schemeClr val="bg1"/>
            </a:solidFill>
          </a:endParaRPr>
        </a:p>
      </dgm:t>
    </dgm:pt>
    <dgm:pt modelId="{8C563DB9-8741-442F-8C5A-FEE48D87A0CE}" type="parTrans" cxnId="{5EC39CF8-125A-435D-80AD-5BA271F90D58}">
      <dgm:prSet/>
      <dgm:spPr/>
      <dgm:t>
        <a:bodyPr/>
        <a:lstStyle/>
        <a:p>
          <a:endParaRPr lang="ru-RU"/>
        </a:p>
      </dgm:t>
    </dgm:pt>
    <dgm:pt modelId="{4B7D6721-7BFE-44DC-9EA7-084CF9520E47}" type="sibTrans" cxnId="{5EC39CF8-125A-435D-80AD-5BA271F90D58}">
      <dgm:prSet/>
      <dgm:spPr/>
      <dgm:t>
        <a:bodyPr/>
        <a:lstStyle/>
        <a:p>
          <a:endParaRPr lang="ru-RU"/>
        </a:p>
      </dgm:t>
    </dgm:pt>
    <dgm:pt modelId="{9BE6345D-1AE7-4757-AAC2-B1458DE421C3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rgbClr val="C00000"/>
              </a:solidFill>
            </a:rPr>
            <a:t>II</a:t>
          </a:r>
          <a:r>
            <a:rPr lang="ru-RU" sz="2000" b="1" dirty="0" smtClean="0">
              <a:solidFill>
                <a:schemeClr val="bg1"/>
              </a:solidFill>
            </a:rPr>
            <a:t/>
          </a:r>
          <a:br>
            <a:rPr lang="ru-RU" sz="2000" b="1" dirty="0" smtClean="0">
              <a:solidFill>
                <a:schemeClr val="bg1"/>
              </a:solidFill>
            </a:rPr>
          </a:br>
          <a:r>
            <a:rPr lang="ru-RU" sz="2000" b="1" dirty="0" err="1" smtClean="0">
              <a:solidFill>
                <a:schemeClr val="bg1"/>
              </a:solidFill>
            </a:rPr>
            <a:t>организаци-онное</a:t>
          </a:r>
          <a:endParaRPr lang="ru-RU" sz="2000" b="1" dirty="0">
            <a:solidFill>
              <a:schemeClr val="bg1"/>
            </a:solidFill>
          </a:endParaRPr>
        </a:p>
      </dgm:t>
    </dgm:pt>
    <dgm:pt modelId="{9BB5A830-31FC-4AB0-A787-B8D1E5FE97C8}" type="parTrans" cxnId="{DB1CF1C1-9D3A-494A-9D02-38FCFF282952}">
      <dgm:prSet/>
      <dgm:spPr/>
      <dgm:t>
        <a:bodyPr/>
        <a:lstStyle/>
        <a:p>
          <a:endParaRPr lang="ru-RU"/>
        </a:p>
      </dgm:t>
    </dgm:pt>
    <dgm:pt modelId="{F3DB2509-8C09-4F24-A654-8A239C546873}" type="sibTrans" cxnId="{DB1CF1C1-9D3A-494A-9D02-38FCFF282952}">
      <dgm:prSet/>
      <dgm:spPr/>
      <dgm:t>
        <a:bodyPr/>
        <a:lstStyle/>
        <a:p>
          <a:endParaRPr lang="ru-RU"/>
        </a:p>
      </dgm:t>
    </dgm:pt>
    <dgm:pt modelId="{11D9CAE9-1E86-42E9-8B3B-4CBF55CEBC34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rgbClr val="C00000"/>
              </a:solidFill>
            </a:rPr>
            <a:t>III</a:t>
          </a:r>
          <a:r>
            <a:rPr lang="ru-RU" sz="2000" b="1" dirty="0" smtClean="0">
              <a:solidFill>
                <a:schemeClr val="bg1"/>
              </a:solidFill>
            </a:rPr>
            <a:t/>
          </a:r>
          <a:br>
            <a:rPr lang="ru-RU" sz="2000" b="1" dirty="0" smtClean="0">
              <a:solidFill>
                <a:schemeClr val="bg1"/>
              </a:solidFill>
            </a:rPr>
          </a:br>
          <a:r>
            <a:rPr lang="ru-RU" sz="2000" b="1" dirty="0" smtClean="0">
              <a:solidFill>
                <a:schemeClr val="bg1"/>
              </a:solidFill>
            </a:rPr>
            <a:t> кадровое</a:t>
          </a:r>
          <a:endParaRPr lang="ru-RU" sz="2000" b="1" dirty="0">
            <a:solidFill>
              <a:schemeClr val="bg1"/>
            </a:solidFill>
          </a:endParaRPr>
        </a:p>
      </dgm:t>
    </dgm:pt>
    <dgm:pt modelId="{0D3914DD-9007-411B-A3B4-211EB00CA33A}" type="parTrans" cxnId="{D347C314-D65C-4EE2-925E-127EF923BCE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84BBE81F-5646-40B5-B8E7-AE1E590BF796}" type="sibTrans" cxnId="{D347C314-D65C-4EE2-925E-127EF923BCE7}">
      <dgm:prSet/>
      <dgm:spPr/>
      <dgm:t>
        <a:bodyPr/>
        <a:lstStyle/>
        <a:p>
          <a:endParaRPr lang="ru-RU"/>
        </a:p>
      </dgm:t>
    </dgm:pt>
    <dgm:pt modelId="{63AB99C7-5A50-4F60-8BF9-60E4E6B051BA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rgbClr val="C00000"/>
              </a:solidFill>
            </a:rPr>
            <a:t>IV</a:t>
          </a:r>
          <a:r>
            <a:rPr lang="ru-RU" sz="2000" b="1" dirty="0" smtClean="0">
              <a:solidFill>
                <a:schemeClr val="bg1"/>
              </a:solidFill>
            </a:rPr>
            <a:t/>
          </a:r>
          <a:br>
            <a:rPr lang="ru-RU" sz="2000" b="1" dirty="0" smtClean="0">
              <a:solidFill>
                <a:schemeClr val="bg1"/>
              </a:solidFill>
            </a:rPr>
          </a:br>
          <a:r>
            <a:rPr lang="ru-RU" sz="2000" b="1" dirty="0" smtClean="0">
              <a:solidFill>
                <a:schemeClr val="bg1"/>
              </a:solidFill>
            </a:rPr>
            <a:t> </a:t>
          </a:r>
          <a:r>
            <a:rPr lang="ru-RU" sz="2000" b="1" dirty="0" err="1" smtClean="0">
              <a:solidFill>
                <a:schemeClr val="bg1"/>
              </a:solidFill>
            </a:rPr>
            <a:t>финансово-экономичес-кое</a:t>
          </a:r>
          <a:endParaRPr lang="ru-RU" sz="2000" b="1" dirty="0">
            <a:solidFill>
              <a:schemeClr val="bg1"/>
            </a:solidFill>
          </a:endParaRPr>
        </a:p>
      </dgm:t>
    </dgm:pt>
    <dgm:pt modelId="{9A9EB4D5-7926-431E-962C-E0BDEEA86D4B}" type="parTrans" cxnId="{4B460FA3-0F36-48A4-A33E-14562173269C}">
      <dgm:prSet/>
      <dgm:spPr/>
      <dgm:t>
        <a:bodyPr/>
        <a:lstStyle/>
        <a:p>
          <a:endParaRPr lang="ru-RU"/>
        </a:p>
      </dgm:t>
    </dgm:pt>
    <dgm:pt modelId="{F4E3B87C-CFF1-45C3-BC19-20DB32D37F7B}" type="sibTrans" cxnId="{4B460FA3-0F36-48A4-A33E-14562173269C}">
      <dgm:prSet/>
      <dgm:spPr/>
      <dgm:t>
        <a:bodyPr/>
        <a:lstStyle/>
        <a:p>
          <a:endParaRPr lang="ru-RU"/>
        </a:p>
      </dgm:t>
    </dgm:pt>
    <dgm:pt modelId="{682AFE74-4C41-4D58-A96D-B30852137F7C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rgbClr val="C00000"/>
              </a:solidFill>
            </a:rPr>
            <a:t>V</a:t>
          </a:r>
          <a:r>
            <a:rPr lang="ru-RU" sz="2000" b="1" dirty="0" smtClean="0">
              <a:solidFill>
                <a:schemeClr val="bg1"/>
              </a:solidFill>
            </a:rPr>
            <a:t/>
          </a:r>
          <a:br>
            <a:rPr lang="ru-RU" sz="2000" b="1" dirty="0" smtClean="0">
              <a:solidFill>
                <a:schemeClr val="bg1"/>
              </a:solidFill>
            </a:rPr>
          </a:br>
          <a:r>
            <a:rPr lang="ru-RU" sz="2000" b="1" dirty="0" smtClean="0">
              <a:solidFill>
                <a:schemeClr val="bg1"/>
              </a:solidFill>
            </a:rPr>
            <a:t> </a:t>
          </a:r>
          <a:r>
            <a:rPr lang="ru-RU" sz="2000" b="1" dirty="0" err="1" smtClean="0">
              <a:solidFill>
                <a:schemeClr val="bg1"/>
              </a:solidFill>
            </a:rPr>
            <a:t>информаци-онное</a:t>
          </a:r>
          <a:endParaRPr lang="ru-RU" sz="2000" b="1" dirty="0">
            <a:solidFill>
              <a:schemeClr val="bg1"/>
            </a:solidFill>
          </a:endParaRPr>
        </a:p>
      </dgm:t>
    </dgm:pt>
    <dgm:pt modelId="{AD066177-9733-4EB7-AA3B-60CB0DD91715}" type="parTrans" cxnId="{76271E1C-C08B-4BA5-852A-339DF1D24AB8}">
      <dgm:prSet/>
      <dgm:spPr/>
      <dgm:t>
        <a:bodyPr/>
        <a:lstStyle/>
        <a:p>
          <a:endParaRPr lang="ru-RU"/>
        </a:p>
      </dgm:t>
    </dgm:pt>
    <dgm:pt modelId="{B1611429-C9BF-4A3D-84FD-91EE307748A5}" type="sibTrans" cxnId="{76271E1C-C08B-4BA5-852A-339DF1D24AB8}">
      <dgm:prSet/>
      <dgm:spPr/>
      <dgm:t>
        <a:bodyPr/>
        <a:lstStyle/>
        <a:p>
          <a:endParaRPr lang="ru-RU"/>
        </a:p>
      </dgm:t>
    </dgm:pt>
    <dgm:pt modelId="{0F04AEAF-45E4-47EB-A5E0-91B3AF9A6D63}" type="pres">
      <dgm:prSet presAssocID="{76FC1063-220B-41D5-954E-2D155DFF3D5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EA0D45-0C3C-4C13-86C5-26ACCCF9721A}" type="pres">
      <dgm:prSet presAssocID="{293EA453-D254-437E-AC9D-B2315BE4F7CC}" presName="centerShape" presStyleLbl="node0" presStyleIdx="0" presStyleCnt="1"/>
      <dgm:spPr/>
      <dgm:t>
        <a:bodyPr/>
        <a:lstStyle/>
        <a:p>
          <a:endParaRPr lang="ru-RU"/>
        </a:p>
      </dgm:t>
    </dgm:pt>
    <dgm:pt modelId="{C27C5981-296E-43DB-BD3B-83CAF46213CA}" type="pres">
      <dgm:prSet presAssocID="{8C563DB9-8741-442F-8C5A-FEE48D87A0CE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FE29CE4B-EEBB-45F8-97FD-E234760F0148}" type="pres">
      <dgm:prSet presAssocID="{98C82AD8-D5E3-4D05-A2D5-968AECF6B9F7}" presName="node" presStyleLbl="node1" presStyleIdx="0" presStyleCnt="5" custScaleY="118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8540D-04DD-41F7-BABB-BBDBE45E9C47}" type="pres">
      <dgm:prSet presAssocID="{9BB5A830-31FC-4AB0-A787-B8D1E5FE97C8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BC87140F-80B5-4318-814A-3CB76CF3AD2E}" type="pres">
      <dgm:prSet presAssocID="{9BE6345D-1AE7-4757-AAC2-B1458DE421C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BC75A3-C2B1-4ED0-AC31-A25888D0C577}" type="pres">
      <dgm:prSet presAssocID="{0D3914DD-9007-411B-A3B4-211EB00CA33A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C6D55EDB-7C34-4A4C-8230-6D0880CCA33B}" type="pres">
      <dgm:prSet presAssocID="{11D9CAE9-1E86-42E9-8B3B-4CBF55CEBC3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84B16-660E-4A09-A981-6BEBCD8A7B7C}" type="pres">
      <dgm:prSet presAssocID="{9A9EB4D5-7926-431E-962C-E0BDEEA86D4B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2A20571F-66E6-4A03-99B9-EE96A8414189}" type="pres">
      <dgm:prSet presAssocID="{63AB99C7-5A50-4F60-8BF9-60E4E6B051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62364-F4AC-4553-A89F-D5C7498FA111}" type="pres">
      <dgm:prSet presAssocID="{AD066177-9733-4EB7-AA3B-60CB0DD91715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77616149-2F6F-46A9-8A78-FEB797C83EC5}" type="pres">
      <dgm:prSet presAssocID="{682AFE74-4C41-4D58-A96D-B30852137F7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244E40-F2C6-4E10-BCCD-BC76DA2FCF06}" type="presOf" srcId="{9A9EB4D5-7926-431E-962C-E0BDEEA86D4B}" destId="{77984B16-660E-4A09-A981-6BEBCD8A7B7C}" srcOrd="0" destOrd="0" presId="urn:microsoft.com/office/officeart/2005/8/layout/radial4"/>
    <dgm:cxn modelId="{2E44E633-7832-48B1-81B4-56163ABF8EDA}" srcId="{76FC1063-220B-41D5-954E-2D155DFF3D56}" destId="{293EA453-D254-437E-AC9D-B2315BE4F7CC}" srcOrd="0" destOrd="0" parTransId="{3FFFB775-8671-468A-8A60-915F051AB670}" sibTransId="{1490F60F-3C0A-4D95-86B6-C8EBAE55DB87}"/>
    <dgm:cxn modelId="{76271E1C-C08B-4BA5-852A-339DF1D24AB8}" srcId="{293EA453-D254-437E-AC9D-B2315BE4F7CC}" destId="{682AFE74-4C41-4D58-A96D-B30852137F7C}" srcOrd="4" destOrd="0" parTransId="{AD066177-9733-4EB7-AA3B-60CB0DD91715}" sibTransId="{B1611429-C9BF-4A3D-84FD-91EE307748A5}"/>
    <dgm:cxn modelId="{DB1CF1C1-9D3A-494A-9D02-38FCFF282952}" srcId="{293EA453-D254-437E-AC9D-B2315BE4F7CC}" destId="{9BE6345D-1AE7-4757-AAC2-B1458DE421C3}" srcOrd="1" destOrd="0" parTransId="{9BB5A830-31FC-4AB0-A787-B8D1E5FE97C8}" sibTransId="{F3DB2509-8C09-4F24-A654-8A239C546873}"/>
    <dgm:cxn modelId="{9F35C481-65D2-429F-BEB4-90FE1A2AFF66}" type="presOf" srcId="{76FC1063-220B-41D5-954E-2D155DFF3D56}" destId="{0F04AEAF-45E4-47EB-A5E0-91B3AF9A6D63}" srcOrd="0" destOrd="0" presId="urn:microsoft.com/office/officeart/2005/8/layout/radial4"/>
    <dgm:cxn modelId="{FB1F9564-2D20-4D57-8292-BD08DB029132}" type="presOf" srcId="{63AB99C7-5A50-4F60-8BF9-60E4E6B051BA}" destId="{2A20571F-66E6-4A03-99B9-EE96A8414189}" srcOrd="0" destOrd="0" presId="urn:microsoft.com/office/officeart/2005/8/layout/radial4"/>
    <dgm:cxn modelId="{5EC39CF8-125A-435D-80AD-5BA271F90D58}" srcId="{293EA453-D254-437E-AC9D-B2315BE4F7CC}" destId="{98C82AD8-D5E3-4D05-A2D5-968AECF6B9F7}" srcOrd="0" destOrd="0" parTransId="{8C563DB9-8741-442F-8C5A-FEE48D87A0CE}" sibTransId="{4B7D6721-7BFE-44DC-9EA7-084CF9520E47}"/>
    <dgm:cxn modelId="{9DEECB31-432B-4E74-8127-6DA81DFC5AA2}" type="presOf" srcId="{98C82AD8-D5E3-4D05-A2D5-968AECF6B9F7}" destId="{FE29CE4B-EEBB-45F8-97FD-E234760F0148}" srcOrd="0" destOrd="0" presId="urn:microsoft.com/office/officeart/2005/8/layout/radial4"/>
    <dgm:cxn modelId="{34C3FB37-B96D-4B92-85E2-9808F4F11F51}" type="presOf" srcId="{9BB5A830-31FC-4AB0-A787-B8D1E5FE97C8}" destId="{A598540D-04DD-41F7-BABB-BBDBE45E9C47}" srcOrd="0" destOrd="0" presId="urn:microsoft.com/office/officeart/2005/8/layout/radial4"/>
    <dgm:cxn modelId="{C7200C25-6D49-4600-9864-13F3A115AB40}" type="presOf" srcId="{8C563DB9-8741-442F-8C5A-FEE48D87A0CE}" destId="{C27C5981-296E-43DB-BD3B-83CAF46213CA}" srcOrd="0" destOrd="0" presId="urn:microsoft.com/office/officeart/2005/8/layout/radial4"/>
    <dgm:cxn modelId="{D347C314-D65C-4EE2-925E-127EF923BCE7}" srcId="{293EA453-D254-437E-AC9D-B2315BE4F7CC}" destId="{11D9CAE9-1E86-42E9-8B3B-4CBF55CEBC34}" srcOrd="2" destOrd="0" parTransId="{0D3914DD-9007-411B-A3B4-211EB00CA33A}" sibTransId="{84BBE81F-5646-40B5-B8E7-AE1E590BF796}"/>
    <dgm:cxn modelId="{6230F099-FBFB-4101-893A-A5E1862EACAE}" type="presOf" srcId="{293EA453-D254-437E-AC9D-B2315BE4F7CC}" destId="{E5EA0D45-0C3C-4C13-86C5-26ACCCF9721A}" srcOrd="0" destOrd="0" presId="urn:microsoft.com/office/officeart/2005/8/layout/radial4"/>
    <dgm:cxn modelId="{4B460FA3-0F36-48A4-A33E-14562173269C}" srcId="{293EA453-D254-437E-AC9D-B2315BE4F7CC}" destId="{63AB99C7-5A50-4F60-8BF9-60E4E6B051BA}" srcOrd="3" destOrd="0" parTransId="{9A9EB4D5-7926-431E-962C-E0BDEEA86D4B}" sibTransId="{F4E3B87C-CFF1-45C3-BC19-20DB32D37F7B}"/>
    <dgm:cxn modelId="{26242FE4-9E4D-43E4-A31D-3C931A3824C3}" type="presOf" srcId="{11D9CAE9-1E86-42E9-8B3B-4CBF55CEBC34}" destId="{C6D55EDB-7C34-4A4C-8230-6D0880CCA33B}" srcOrd="0" destOrd="0" presId="urn:microsoft.com/office/officeart/2005/8/layout/radial4"/>
    <dgm:cxn modelId="{4E23A997-A570-412B-802C-477CB6A8DCA3}" type="presOf" srcId="{0D3914DD-9007-411B-A3B4-211EB00CA33A}" destId="{6CBC75A3-C2B1-4ED0-AC31-A25888D0C577}" srcOrd="0" destOrd="0" presId="urn:microsoft.com/office/officeart/2005/8/layout/radial4"/>
    <dgm:cxn modelId="{1498B40B-87B2-4DE3-87DD-FE640D22D024}" type="presOf" srcId="{AD066177-9733-4EB7-AA3B-60CB0DD91715}" destId="{B1162364-F4AC-4553-A89F-D5C7498FA111}" srcOrd="0" destOrd="0" presId="urn:microsoft.com/office/officeart/2005/8/layout/radial4"/>
    <dgm:cxn modelId="{C480FD8C-991E-400D-A821-48FDC0709D08}" type="presOf" srcId="{9BE6345D-1AE7-4757-AAC2-B1458DE421C3}" destId="{BC87140F-80B5-4318-814A-3CB76CF3AD2E}" srcOrd="0" destOrd="0" presId="urn:microsoft.com/office/officeart/2005/8/layout/radial4"/>
    <dgm:cxn modelId="{7EE671AF-CF92-4127-81BB-A403708D0FD0}" type="presOf" srcId="{682AFE74-4C41-4D58-A96D-B30852137F7C}" destId="{77616149-2F6F-46A9-8A78-FEB797C83EC5}" srcOrd="0" destOrd="0" presId="urn:microsoft.com/office/officeart/2005/8/layout/radial4"/>
    <dgm:cxn modelId="{F91B7B79-0A29-4B55-B7C2-225FA3C636FB}" type="presParOf" srcId="{0F04AEAF-45E4-47EB-A5E0-91B3AF9A6D63}" destId="{E5EA0D45-0C3C-4C13-86C5-26ACCCF9721A}" srcOrd="0" destOrd="0" presId="urn:microsoft.com/office/officeart/2005/8/layout/radial4"/>
    <dgm:cxn modelId="{CB994C39-821E-4C66-9941-04738F35CC10}" type="presParOf" srcId="{0F04AEAF-45E4-47EB-A5E0-91B3AF9A6D63}" destId="{C27C5981-296E-43DB-BD3B-83CAF46213CA}" srcOrd="1" destOrd="0" presId="urn:microsoft.com/office/officeart/2005/8/layout/radial4"/>
    <dgm:cxn modelId="{86B720C8-A73F-4C98-B17F-2BEF791EECB5}" type="presParOf" srcId="{0F04AEAF-45E4-47EB-A5E0-91B3AF9A6D63}" destId="{FE29CE4B-EEBB-45F8-97FD-E234760F0148}" srcOrd="2" destOrd="0" presId="urn:microsoft.com/office/officeart/2005/8/layout/radial4"/>
    <dgm:cxn modelId="{8120AB1F-AC83-49B2-A220-4655986A83FD}" type="presParOf" srcId="{0F04AEAF-45E4-47EB-A5E0-91B3AF9A6D63}" destId="{A598540D-04DD-41F7-BABB-BBDBE45E9C47}" srcOrd="3" destOrd="0" presId="urn:microsoft.com/office/officeart/2005/8/layout/radial4"/>
    <dgm:cxn modelId="{5C580136-8B9B-4100-A30A-ED7ECF2BAC04}" type="presParOf" srcId="{0F04AEAF-45E4-47EB-A5E0-91B3AF9A6D63}" destId="{BC87140F-80B5-4318-814A-3CB76CF3AD2E}" srcOrd="4" destOrd="0" presId="urn:microsoft.com/office/officeart/2005/8/layout/radial4"/>
    <dgm:cxn modelId="{00B247B0-34D0-4436-BEFC-63348D0137C7}" type="presParOf" srcId="{0F04AEAF-45E4-47EB-A5E0-91B3AF9A6D63}" destId="{6CBC75A3-C2B1-4ED0-AC31-A25888D0C577}" srcOrd="5" destOrd="0" presId="urn:microsoft.com/office/officeart/2005/8/layout/radial4"/>
    <dgm:cxn modelId="{7FC034AE-3C6B-45AB-B30A-3DE45B14443F}" type="presParOf" srcId="{0F04AEAF-45E4-47EB-A5E0-91B3AF9A6D63}" destId="{C6D55EDB-7C34-4A4C-8230-6D0880CCA33B}" srcOrd="6" destOrd="0" presId="urn:microsoft.com/office/officeart/2005/8/layout/radial4"/>
    <dgm:cxn modelId="{4D9DEE9C-DAF1-4D4C-8E49-B878D01F642A}" type="presParOf" srcId="{0F04AEAF-45E4-47EB-A5E0-91B3AF9A6D63}" destId="{77984B16-660E-4A09-A981-6BEBCD8A7B7C}" srcOrd="7" destOrd="0" presId="urn:microsoft.com/office/officeart/2005/8/layout/radial4"/>
    <dgm:cxn modelId="{A57D43E2-BC18-449F-B7DE-EDE75D3BBA4E}" type="presParOf" srcId="{0F04AEAF-45E4-47EB-A5E0-91B3AF9A6D63}" destId="{2A20571F-66E6-4A03-99B9-EE96A8414189}" srcOrd="8" destOrd="0" presId="urn:microsoft.com/office/officeart/2005/8/layout/radial4"/>
    <dgm:cxn modelId="{91F57935-0B74-4F3C-ACC7-EF83F1481DDC}" type="presParOf" srcId="{0F04AEAF-45E4-47EB-A5E0-91B3AF9A6D63}" destId="{B1162364-F4AC-4553-A89F-D5C7498FA111}" srcOrd="9" destOrd="0" presId="urn:microsoft.com/office/officeart/2005/8/layout/radial4"/>
    <dgm:cxn modelId="{AB83A98E-F082-49EF-94FD-1596F692A6E2}" type="presParOf" srcId="{0F04AEAF-45E4-47EB-A5E0-91B3AF9A6D63}" destId="{77616149-2F6F-46A9-8A78-FEB797C83EC5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EA0D45-0C3C-4C13-86C5-26ACCCF9721A}">
      <dsp:nvSpPr>
        <dsp:cNvPr id="0" name=""/>
        <dsp:cNvSpPr/>
      </dsp:nvSpPr>
      <dsp:spPr>
        <a:xfrm>
          <a:off x="3097110" y="2748637"/>
          <a:ext cx="2035379" cy="20353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Обеспечение реализации ФГОС ДО</a:t>
          </a:r>
          <a:endParaRPr lang="ru-RU" sz="1500" kern="1200" dirty="0"/>
        </a:p>
      </dsp:txBody>
      <dsp:txXfrm>
        <a:off x="3097110" y="2748637"/>
        <a:ext cx="2035379" cy="2035379"/>
      </dsp:txXfrm>
    </dsp:sp>
    <dsp:sp modelId="{C27C5981-296E-43DB-BD3B-83CAF46213CA}">
      <dsp:nvSpPr>
        <dsp:cNvPr id="0" name=""/>
        <dsp:cNvSpPr/>
      </dsp:nvSpPr>
      <dsp:spPr>
        <a:xfrm rot="10800000">
          <a:off x="1123297" y="3476285"/>
          <a:ext cx="1865252" cy="5800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E29CE4B-EEBB-45F8-97FD-E234760F0148}">
      <dsp:nvSpPr>
        <dsp:cNvPr id="0" name=""/>
        <dsp:cNvSpPr/>
      </dsp:nvSpPr>
      <dsp:spPr>
        <a:xfrm>
          <a:off x="156492" y="2848457"/>
          <a:ext cx="1933610" cy="1835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 rtl="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I</a:t>
          </a:r>
          <a:r>
            <a:rPr lang="ru-RU" sz="2000" b="1" kern="1200" dirty="0" smtClean="0">
              <a:solidFill>
                <a:schemeClr val="bg1"/>
              </a:solidFill>
            </a:rPr>
            <a:t/>
          </a:r>
          <a:br>
            <a:rPr lang="ru-RU" sz="2000" b="1" kern="1200" dirty="0" smtClean="0">
              <a:solidFill>
                <a:schemeClr val="bg1"/>
              </a:solidFill>
            </a:rPr>
          </a:br>
          <a:r>
            <a:rPr lang="ru-RU" sz="2000" b="1" kern="1200" dirty="0" smtClean="0">
              <a:solidFill>
                <a:schemeClr val="bg1"/>
              </a:solidFill>
            </a:rPr>
            <a:t>нормативно-правовое, методическое и </a:t>
          </a:r>
          <a:r>
            <a:rPr lang="ru-RU" sz="2000" b="1" kern="1200" dirty="0" err="1" smtClean="0">
              <a:solidFill>
                <a:schemeClr val="bg1"/>
              </a:solidFill>
            </a:rPr>
            <a:t>аналити-ческое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156492" y="2848457"/>
        <a:ext cx="1933610" cy="1835738"/>
      </dsp:txXfrm>
    </dsp:sp>
    <dsp:sp modelId="{A598540D-04DD-41F7-BABB-BBDBE45E9C47}">
      <dsp:nvSpPr>
        <dsp:cNvPr id="0" name=""/>
        <dsp:cNvSpPr/>
      </dsp:nvSpPr>
      <dsp:spPr>
        <a:xfrm rot="13500000">
          <a:off x="1726328" y="2020440"/>
          <a:ext cx="1865252" cy="5800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675996"/>
                <a:satOff val="-2249"/>
                <a:lumOff val="-1127"/>
                <a:alphaOff val="0"/>
                <a:tint val="96000"/>
                <a:lumMod val="104000"/>
              </a:schemeClr>
            </a:gs>
            <a:gs pos="100000">
              <a:schemeClr val="accent3">
                <a:hueOff val="675996"/>
                <a:satOff val="-2249"/>
                <a:lumOff val="-112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C87140F-80B5-4318-814A-3CB76CF3AD2E}">
      <dsp:nvSpPr>
        <dsp:cNvPr id="0" name=""/>
        <dsp:cNvSpPr/>
      </dsp:nvSpPr>
      <dsp:spPr>
        <a:xfrm>
          <a:off x="1032683" y="877571"/>
          <a:ext cx="1933610" cy="15468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675996"/>
                <a:satOff val="-2249"/>
                <a:lumOff val="-1127"/>
                <a:alphaOff val="0"/>
                <a:tint val="96000"/>
                <a:lumMod val="104000"/>
              </a:schemeClr>
            </a:gs>
            <a:gs pos="100000">
              <a:schemeClr val="accent3">
                <a:hueOff val="675996"/>
                <a:satOff val="-2249"/>
                <a:lumOff val="-112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II</a:t>
          </a:r>
          <a:r>
            <a:rPr lang="ru-RU" sz="2000" b="1" kern="1200" dirty="0" smtClean="0">
              <a:solidFill>
                <a:schemeClr val="bg1"/>
              </a:solidFill>
            </a:rPr>
            <a:t/>
          </a:r>
          <a:br>
            <a:rPr lang="ru-RU" sz="2000" b="1" kern="1200" dirty="0" smtClean="0">
              <a:solidFill>
                <a:schemeClr val="bg1"/>
              </a:solidFill>
            </a:rPr>
          </a:br>
          <a:r>
            <a:rPr lang="ru-RU" sz="2000" b="1" kern="1200" dirty="0" err="1" smtClean="0">
              <a:solidFill>
                <a:schemeClr val="bg1"/>
              </a:solidFill>
            </a:rPr>
            <a:t>организаци-онное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1032683" y="877571"/>
        <a:ext cx="1933610" cy="1546888"/>
      </dsp:txXfrm>
    </dsp:sp>
    <dsp:sp modelId="{6CBC75A3-C2B1-4ED0-AC31-A25888D0C577}">
      <dsp:nvSpPr>
        <dsp:cNvPr id="0" name=""/>
        <dsp:cNvSpPr/>
      </dsp:nvSpPr>
      <dsp:spPr>
        <a:xfrm rot="16200000">
          <a:off x="3182173" y="1417409"/>
          <a:ext cx="1865252" cy="5800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D55EDB-7C34-4A4C-8230-6D0880CCA33B}">
      <dsp:nvSpPr>
        <dsp:cNvPr id="0" name=""/>
        <dsp:cNvSpPr/>
      </dsp:nvSpPr>
      <dsp:spPr>
        <a:xfrm>
          <a:off x="3147994" y="1380"/>
          <a:ext cx="1933610" cy="154688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III</a:t>
          </a:r>
          <a:r>
            <a:rPr lang="ru-RU" sz="2000" b="1" kern="1200" dirty="0" smtClean="0">
              <a:solidFill>
                <a:schemeClr val="bg1"/>
              </a:solidFill>
            </a:rPr>
            <a:t/>
          </a:r>
          <a:br>
            <a:rPr lang="ru-RU" sz="2000" b="1" kern="1200" dirty="0" smtClean="0">
              <a:solidFill>
                <a:schemeClr val="bg1"/>
              </a:solidFill>
            </a:rPr>
          </a:br>
          <a:r>
            <a:rPr lang="ru-RU" sz="2000" b="1" kern="1200" dirty="0" smtClean="0">
              <a:solidFill>
                <a:schemeClr val="bg1"/>
              </a:solidFill>
            </a:rPr>
            <a:t> кадровое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147994" y="1380"/>
        <a:ext cx="1933610" cy="1546888"/>
      </dsp:txXfrm>
    </dsp:sp>
    <dsp:sp modelId="{77984B16-660E-4A09-A981-6BEBCD8A7B7C}">
      <dsp:nvSpPr>
        <dsp:cNvPr id="0" name=""/>
        <dsp:cNvSpPr/>
      </dsp:nvSpPr>
      <dsp:spPr>
        <a:xfrm rot="18900000">
          <a:off x="4638018" y="2020440"/>
          <a:ext cx="1865252" cy="5800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027987"/>
                <a:satOff val="-6748"/>
                <a:lumOff val="-3382"/>
                <a:alphaOff val="0"/>
                <a:tint val="96000"/>
                <a:lumMod val="104000"/>
              </a:schemeClr>
            </a:gs>
            <a:gs pos="100000">
              <a:schemeClr val="accent3">
                <a:hueOff val="2027987"/>
                <a:satOff val="-6748"/>
                <a:lumOff val="-338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A20571F-66E6-4A03-99B9-EE96A8414189}">
      <dsp:nvSpPr>
        <dsp:cNvPr id="0" name=""/>
        <dsp:cNvSpPr/>
      </dsp:nvSpPr>
      <dsp:spPr>
        <a:xfrm>
          <a:off x="5263306" y="877571"/>
          <a:ext cx="1933610" cy="15468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027987"/>
                <a:satOff val="-6748"/>
                <a:lumOff val="-3382"/>
                <a:alphaOff val="0"/>
                <a:tint val="96000"/>
                <a:lumMod val="104000"/>
              </a:schemeClr>
            </a:gs>
            <a:gs pos="100000">
              <a:schemeClr val="accent3">
                <a:hueOff val="2027987"/>
                <a:satOff val="-6748"/>
                <a:lumOff val="-338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IV</a:t>
          </a:r>
          <a:r>
            <a:rPr lang="ru-RU" sz="2000" b="1" kern="1200" dirty="0" smtClean="0">
              <a:solidFill>
                <a:schemeClr val="bg1"/>
              </a:solidFill>
            </a:rPr>
            <a:t/>
          </a:r>
          <a:br>
            <a:rPr lang="ru-RU" sz="2000" b="1" kern="1200" dirty="0" smtClean="0">
              <a:solidFill>
                <a:schemeClr val="bg1"/>
              </a:solidFill>
            </a:rPr>
          </a:br>
          <a:r>
            <a:rPr lang="ru-RU" sz="2000" b="1" kern="1200" dirty="0" smtClean="0">
              <a:solidFill>
                <a:schemeClr val="bg1"/>
              </a:solidFill>
            </a:rPr>
            <a:t> </a:t>
          </a:r>
          <a:r>
            <a:rPr lang="ru-RU" sz="2000" b="1" kern="1200" dirty="0" err="1" smtClean="0">
              <a:solidFill>
                <a:schemeClr val="bg1"/>
              </a:solidFill>
            </a:rPr>
            <a:t>финансово-экономичес-кое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5263306" y="877571"/>
        <a:ext cx="1933610" cy="1546888"/>
      </dsp:txXfrm>
    </dsp:sp>
    <dsp:sp modelId="{B1162364-F4AC-4553-A89F-D5C7498FA111}">
      <dsp:nvSpPr>
        <dsp:cNvPr id="0" name=""/>
        <dsp:cNvSpPr/>
      </dsp:nvSpPr>
      <dsp:spPr>
        <a:xfrm>
          <a:off x="5241049" y="3476285"/>
          <a:ext cx="1865252" cy="5800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703983"/>
                <a:satOff val="-8997"/>
                <a:lumOff val="-4509"/>
                <a:alphaOff val="0"/>
                <a:tint val="96000"/>
                <a:lumMod val="104000"/>
              </a:schemeClr>
            </a:gs>
            <a:gs pos="100000">
              <a:schemeClr val="accent3">
                <a:hueOff val="2703983"/>
                <a:satOff val="-8997"/>
                <a:lumOff val="-450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7616149-2F6F-46A9-8A78-FEB797C83EC5}">
      <dsp:nvSpPr>
        <dsp:cNvPr id="0" name=""/>
        <dsp:cNvSpPr/>
      </dsp:nvSpPr>
      <dsp:spPr>
        <a:xfrm>
          <a:off x="6139496" y="2992882"/>
          <a:ext cx="1933610" cy="15468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03983"/>
                <a:satOff val="-8997"/>
                <a:lumOff val="-4509"/>
                <a:alphaOff val="0"/>
                <a:tint val="96000"/>
                <a:lumMod val="104000"/>
              </a:schemeClr>
            </a:gs>
            <a:gs pos="100000">
              <a:schemeClr val="accent3">
                <a:hueOff val="2703983"/>
                <a:satOff val="-8997"/>
                <a:lumOff val="-450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V</a:t>
          </a:r>
          <a:r>
            <a:rPr lang="ru-RU" sz="2000" b="1" kern="1200" dirty="0" smtClean="0">
              <a:solidFill>
                <a:schemeClr val="bg1"/>
              </a:solidFill>
            </a:rPr>
            <a:t/>
          </a:r>
          <a:br>
            <a:rPr lang="ru-RU" sz="2000" b="1" kern="1200" dirty="0" smtClean="0">
              <a:solidFill>
                <a:schemeClr val="bg1"/>
              </a:solidFill>
            </a:rPr>
          </a:br>
          <a:r>
            <a:rPr lang="ru-RU" sz="2000" b="1" kern="1200" dirty="0" smtClean="0">
              <a:solidFill>
                <a:schemeClr val="bg1"/>
              </a:solidFill>
            </a:rPr>
            <a:t> </a:t>
          </a:r>
          <a:r>
            <a:rPr lang="ru-RU" sz="2000" b="1" kern="1200" dirty="0" err="1" smtClean="0">
              <a:solidFill>
                <a:schemeClr val="bg1"/>
              </a:solidFill>
            </a:rPr>
            <a:t>информаци-онное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6139496" y="2992882"/>
        <a:ext cx="1933610" cy="1546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0.46552</cdr:x>
      <cdr:y>0.0866</cdr:y>
    </cdr:from>
    <cdr:to>
      <cdr:x>0.68621</cdr:x>
      <cdr:y>0.36373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28826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0.46552</cdr:x>
      <cdr:y>0.0866</cdr:y>
    </cdr:from>
    <cdr:to>
      <cdr:x>0.68621</cdr:x>
      <cdr:y>0.36373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28826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0.46552</cdr:x>
      <cdr:y>0.0866</cdr:y>
    </cdr:from>
    <cdr:to>
      <cdr:x>0.68621</cdr:x>
      <cdr:y>0.36373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28826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0.46552</cdr:x>
      <cdr:y>0.0866</cdr:y>
    </cdr:from>
    <cdr:to>
      <cdr:x>0.68621</cdr:x>
      <cdr:y>0.36373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28826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42CE0-5A40-4AE1-8EB6-C7EC5522CD9B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A0FA-C097-443B-9B0A-CB530B5668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9018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3376D6-1A33-4B4F-B8F0-64676BCEFCF6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252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BA0FA-C097-443B-9B0A-CB530B56686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763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10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461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8557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1251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90041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8467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2866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217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80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858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980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767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167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259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085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485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38021-4DD2-44AD-8BED-F0CF8ACF0AF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354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&#1055;&#1086;&#1083;&#1086;&#1078;&#1077;&#1085;&#1080;&#1077;%20&#1086;%20&#1082;&#1086;&#1085;&#1082;&#1091;&#1088;&#1089;&#1077;%20&#1087;&#1088;&#1077;&#1076;&#1084;&#1077;&#1090;&#1085;&#1086;%20&#1087;&#1088;&#1086;&#1089;&#1090;&#1088;&#1072;&#1085;&#1089;&#1090;&#1074;&#1077;&#1085;&#1085;&#1086;&#1081;%20&#1089;&#1088;&#1077;&#1076;&#1099;.doc" TargetMode="External"/><Relationship Id="rId7" Type="http://schemas.openxmlformats.org/officeDocument/2006/relationships/image" Target="../media/image7.jpeg"/><Relationship Id="rId2" Type="http://schemas.openxmlformats.org/officeDocument/2006/relationships/hyperlink" Target="&#1055;&#1088;&#1086;&#1077;&#1082;&#1090;%20&#1088;&#1077;&#1086;&#1088;&#1075;&#1072;&#1085;&#1080;&#1079;&#1072;&#1094;&#1080;&#1080;%20&#1089;&#1088;&#1077;&#1076;&#1099;%20&#1076;&#1089;&#8470;1.rt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&#1055;&#1051;&#1040;&#1053;%20&#1086;&#1073;&#1085;&#1086;&#1074;&#1083;&#1077;&#1085;&#1080;&#1103;%20&#1089;&#1088;&#1077;&#1076;&#1099;.docx" TargetMode="External"/><Relationship Id="rId4" Type="http://schemas.openxmlformats.org/officeDocument/2006/relationships/hyperlink" Target="&#1040;&#1085;&#1072;&#1083;&#1080;&#1090;&#1080;&#1095;&#1077;&#1089;&#1082;&#1072;&#1103;%20&#1089;&#1087;&#1088;&#1072;&#1074;&#1082;&#1072;%20&#1088;&#1072;&#1079;&#1074;&#1080;&#1074;&#1072;&#1102;&#1097;&#1077;&#1081;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&#1055;&#1083;&#1072;&#1085;%20&#1075;&#1088;&#1072;&#1092;&#1080;&#1082;%20&#1084;&#1077;&#1088;&#1086;&#1087;&#1088;&#1080;&#1103;&#1090;&#1080;&#1081;%20&#1087;&#1086;%20&#1074;&#1074;&#1077;&#1076;&#1077;&#1085;&#1080;&#1102;%20&#1060;&#1043;&#1054;&#1057;.doc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3;&#1072;&#1085;%20%20&#1080;&#1085;&#1092;&#1086;&#1088;&#1084;.%20&#1084;&#1077;&#1090;&#1086;&#1076;.%20&#1089;&#1086;&#1087;&#1088;&#1086;&#1074;.&#1076;&#1089;%20&#8470;1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7911" y="1555045"/>
            <a:ext cx="10758311" cy="226278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 профессиональной компетентности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условиях введения ФГОС ДО».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4721" y="4800825"/>
            <a:ext cx="8915399" cy="1126283"/>
          </a:xfrm>
        </p:spPr>
        <p:txBody>
          <a:bodyPr>
            <a:normAutofit/>
          </a:bodyPr>
          <a:lstStyle/>
          <a:p>
            <a:pPr algn="r">
              <a:lnSpc>
                <a:spcPts val="204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Н.Н.Нужнова старший воспитатель </a:t>
            </a:r>
          </a:p>
          <a:p>
            <a:pPr algn="r">
              <a:lnSpc>
                <a:spcPts val="204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детский сад №1 «Улыбка» </a:t>
            </a:r>
          </a:p>
          <a:p>
            <a:pPr algn="r">
              <a:lnSpc>
                <a:spcPts val="2040"/>
              </a:lnSpc>
            </a:pP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г.Сергач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Нижегородская обл.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3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317" y="624110"/>
            <a:ext cx="1046830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 кадровому </a:t>
            </a:r>
            <a:r>
              <a:rPr lang="ru-RU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обеспечению 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введения </a:t>
            </a:r>
            <a:r>
              <a:rPr lang="ru-RU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</a:t>
            </a:r>
            <a:br>
              <a:rPr lang="ru-RU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8769" y="2078421"/>
            <a:ext cx="8915400" cy="4253872"/>
          </a:xfrm>
        </p:spPr>
        <p:txBody>
          <a:bodyPr>
            <a:normAutofit/>
          </a:bodyPr>
          <a:lstStyle/>
          <a:p>
            <a:r>
              <a:rPr lang="ru-RU" alt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 план-график повышения квалификации руководящих и педагогических работников.</a:t>
            </a:r>
          </a:p>
          <a:p>
            <a:r>
              <a:rPr 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по введению ФГОС ДО.</a:t>
            </a:r>
          </a:p>
          <a:p>
            <a:r>
              <a:rPr 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 план аттестации педагогов</a:t>
            </a:r>
            <a:r>
              <a:rPr lang="ru-RU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методическая помощь в обобщении опыта педагогической работы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аттестуемых.</a:t>
            </a:r>
            <a:endParaRPr lang="ru-RU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самообразованием педагогических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кадров.</a:t>
            </a:r>
          </a:p>
          <a:p>
            <a:pPr marL="342900" lvl="1" indent="-342900"/>
            <a:r>
              <a:rPr lang="ru-RU" altLang="ru-RU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молодых специалистов по вопросам реализации ФГОС ДО</a:t>
            </a:r>
          </a:p>
          <a:p>
            <a:endParaRPr lang="ru-RU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27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56388482"/>
              </p:ext>
            </p:extLst>
          </p:nvPr>
        </p:nvGraphicFramePr>
        <p:xfrm>
          <a:off x="6974782" y="1012283"/>
          <a:ext cx="5217218" cy="291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6774052"/>
              </p:ext>
            </p:extLst>
          </p:nvPr>
        </p:nvGraphicFramePr>
        <p:xfrm>
          <a:off x="1809720" y="1000108"/>
          <a:ext cx="535785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61313" y="391712"/>
            <a:ext cx="76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Дифференциация педагогов по возрасту</a:t>
            </a:r>
            <a:endParaRPr lang="ru-RU" sz="2400" b="1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61106637"/>
              </p:ext>
            </p:extLst>
          </p:nvPr>
        </p:nvGraphicFramePr>
        <p:xfrm>
          <a:off x="3851719" y="3939728"/>
          <a:ext cx="5217218" cy="291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148202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3"/>
          <p:cNvGraphicFramePr>
            <a:graphicFrameLocks/>
          </p:cNvGraphicFramePr>
          <p:nvPr>
            <p:extLst/>
          </p:nvPr>
        </p:nvGraphicFramePr>
        <p:xfrm>
          <a:off x="6974782" y="1012283"/>
          <a:ext cx="5217218" cy="291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3"/>
          <p:cNvGraphicFramePr>
            <a:graphicFrameLocks/>
          </p:cNvGraphicFramePr>
          <p:nvPr>
            <p:extLst/>
          </p:nvPr>
        </p:nvGraphicFramePr>
        <p:xfrm>
          <a:off x="1809720" y="1000108"/>
          <a:ext cx="535785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810116" y="214291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работы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/>
          </p:nvPr>
        </p:nvGraphicFramePr>
        <p:xfrm>
          <a:off x="3851719" y="3939728"/>
          <a:ext cx="5217218" cy="291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14420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81609071"/>
              </p:ext>
            </p:extLst>
          </p:nvPr>
        </p:nvGraphicFramePr>
        <p:xfrm>
          <a:off x="1503362" y="1214437"/>
          <a:ext cx="4040188" cy="348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031763707"/>
              </p:ext>
            </p:extLst>
          </p:nvPr>
        </p:nvGraphicFramePr>
        <p:xfrm>
          <a:off x="7125195" y="1246909"/>
          <a:ext cx="4857008" cy="393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4222627403"/>
              </p:ext>
            </p:extLst>
          </p:nvPr>
        </p:nvGraphicFramePr>
        <p:xfrm>
          <a:off x="4256088" y="2886075"/>
          <a:ext cx="4040188" cy="424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934666" y="458272"/>
            <a:ext cx="7122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педагогических работников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701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1475" y="266923"/>
            <a:ext cx="8911687" cy="1280890"/>
          </a:xfrm>
        </p:spPr>
        <p:txBody>
          <a:bodyPr>
            <a:normAutofit/>
          </a:bodyPr>
          <a:lstStyle/>
          <a:p>
            <a:pPr algn="ctr">
              <a:defRPr sz="2160" b="1" i="0" u="none" strike="noStrike" kern="1200" baseline="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 курсах повышения квалификации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введению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2478291"/>
              </p:ext>
            </p:extLst>
          </p:nvPr>
        </p:nvGraphicFramePr>
        <p:xfrm>
          <a:off x="1863018" y="1005228"/>
          <a:ext cx="4143404" cy="329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86019767"/>
              </p:ext>
            </p:extLst>
          </p:nvPr>
        </p:nvGraphicFramePr>
        <p:xfrm>
          <a:off x="7186689" y="1054559"/>
          <a:ext cx="4643470" cy="329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216359" y="3721532"/>
            <a:ext cx="4314184" cy="2636485"/>
          </a:xfrm>
          <a:prstGeom prst="ellipse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118980" y="3365965"/>
            <a:ext cx="4948780" cy="3921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 sz="2160" b="1" i="0" u="none" strike="noStrike" kern="1200" baseline="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Самообразование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1551" y="6284863"/>
            <a:ext cx="71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консультация  </a:t>
            </a:r>
          </a:p>
        </p:txBody>
      </p:sp>
    </p:spTree>
    <p:extLst>
      <p:ext uri="{BB962C8B-B14F-4D97-AF65-F5344CB8AC3E}">
        <p14:creationId xmlns:p14="http://schemas.microsoft.com/office/powerpoint/2010/main" xmlns="" val="379995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43539526"/>
              </p:ext>
            </p:extLst>
          </p:nvPr>
        </p:nvGraphicFramePr>
        <p:xfrm>
          <a:off x="1537207" y="1347470"/>
          <a:ext cx="4886324" cy="3200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70450168"/>
              </p:ext>
            </p:extLst>
          </p:nvPr>
        </p:nvGraphicFramePr>
        <p:xfrm>
          <a:off x="7009616" y="1530040"/>
          <a:ext cx="4698682" cy="307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23206" y="457181"/>
            <a:ext cx="53785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квалификационным категориям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44059913"/>
              </p:ext>
            </p:extLst>
          </p:nvPr>
        </p:nvGraphicFramePr>
        <p:xfrm>
          <a:off x="3980369" y="4089421"/>
          <a:ext cx="4698682" cy="307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82907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6018" y="470924"/>
            <a:ext cx="1012498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Постоянно-действующий семинар «Организация образовательной деятельности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соответствии с ФГОС ДО»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«Использование ИКТ в деятельности ДОУ в соответствии с ФГОС ДО»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подход – как основная форма организации работы с детьми»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«Проектный метод, как инновационная педагогическая технология в период введения ФГОС ДО»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час  «Развитие кадрового потенциала в процессе введения ФГОС ДО»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Цель: Создание благоприятных условий для активного творческого развития педагогов, оказание методической помощи, оперативное решение вопросов введения ФГОС ДО, изучение и обсуждение нормативно-правовой документации, методической литературы и публикаций в периодических изданиях. </a:t>
            </a:r>
          </a:p>
        </p:txBody>
      </p:sp>
      <p:pic>
        <p:nvPicPr>
          <p:cNvPr id="3" name="Содержимое 4" descr="P1090065.JPG"/>
          <p:cNvPicPr>
            <a:picLocks noChangeAspect="1"/>
          </p:cNvPicPr>
          <p:nvPr/>
        </p:nvPicPr>
        <p:blipFill rotWithShape="1">
          <a:blip r:embed="rId2" cstate="screen"/>
          <a:srcRect/>
          <a:stretch/>
        </p:blipFill>
        <p:spPr>
          <a:xfrm>
            <a:off x="3449606" y="2933137"/>
            <a:ext cx="5275232" cy="3729935"/>
          </a:xfrm>
          <a:prstGeom prst="ellipse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255268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415" y="421501"/>
            <a:ext cx="951915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советы: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ДОО к введению ФГОС ДО»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ФГОС  ДО: проблемы, перспективы» 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новому качеству дошкольного образования через новые стандарты»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развивающей предметно-пространственной среды ДОО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введения ФГОС 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  <a:p>
            <a:endParaRPr lang="ru-RU" sz="1600" dirty="0"/>
          </a:p>
          <a:p>
            <a:endParaRPr lang="ru-RU" dirty="0"/>
          </a:p>
        </p:txBody>
      </p:sp>
      <p:pic>
        <p:nvPicPr>
          <p:cNvPr id="5" name="Содержимое 5" descr="P1090067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777924" y="2173962"/>
            <a:ext cx="6519676" cy="4291883"/>
          </a:xfrm>
          <a:prstGeom prst="ellipse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284621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8594" y="539275"/>
            <a:ext cx="7430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ИКТ компетентности педагогов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2175" y="5750101"/>
            <a:ext cx="3899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Автоматизированное рабочее место</a:t>
            </a:r>
          </a:p>
        </p:txBody>
      </p:sp>
      <p:pic>
        <p:nvPicPr>
          <p:cNvPr id="4" name="Содержимое 4" descr="P1090076.JPG"/>
          <p:cNvPicPr>
            <a:picLocks noChangeAspect="1"/>
          </p:cNvPicPr>
          <p:nvPr/>
        </p:nvPicPr>
        <p:blipFill rotWithShape="1">
          <a:blip r:embed="rId2" cstate="screen"/>
          <a:srcRect/>
          <a:stretch/>
        </p:blipFill>
        <p:spPr>
          <a:xfrm>
            <a:off x="729207" y="1484428"/>
            <a:ext cx="5943312" cy="4151517"/>
          </a:xfrm>
          <a:prstGeom prst="ellipse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6846277" y="1649891"/>
            <a:ext cx="495886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 формы </a:t>
            </a:r>
            <a:r>
              <a:rPr lang="ru-RU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связанные </a:t>
            </a:r>
            <a:r>
              <a:rPr lang="ru-RU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использованием ИКТ: </a:t>
            </a: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электронные </a:t>
            </a:r>
            <a:r>
              <a:rPr lang="ru-RU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рассылки </a:t>
            </a:r>
            <a:r>
              <a:rPr lang="ru-RU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материалов</a:t>
            </a:r>
          </a:p>
          <a:p>
            <a:pPr marL="285750" indent="-285750"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он-</a:t>
            </a:r>
            <a:r>
              <a:rPr lang="ru-RU" kern="5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конференции, </a:t>
            </a: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семинары </a:t>
            </a:r>
            <a:r>
              <a:rPr lang="ru-RU" kern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скайп-консультации</a:t>
            </a:r>
          </a:p>
          <a:p>
            <a:pPr marL="285750" indent="-285750"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презентации </a:t>
            </a:r>
            <a:r>
              <a:rPr lang="ru-RU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собственных сайтах </a:t>
            </a:r>
            <a:r>
              <a:rPr lang="ru-RU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педагогов;</a:t>
            </a:r>
          </a:p>
          <a:p>
            <a:pPr marL="285750" indent="-285750"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тематические </a:t>
            </a:r>
            <a:r>
              <a:rPr lang="ru-RU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консультации в интерактивном режиме на сайтах </a:t>
            </a:r>
            <a:r>
              <a:rPr lang="ru-RU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  <a:p>
            <a:pPr marL="285750" indent="-285750"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виртуальные </a:t>
            </a:r>
            <a:r>
              <a:rPr lang="ru-RU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методические выставки образовательных ресурсов Интернет - мастерские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363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6910" y="439333"/>
            <a:ext cx="81886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«Организация предметно-пространственной среды ДОО в период введения ФГОС ДО»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 реализации октябрь 2014 по май 2015)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Проект реорганизации среды дс№1.rtf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 Предметно-пространственная среда в соответствии с ФГОС ДО»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71907" y="1961133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смотре конкурсе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Положение о конкурсе предметно пространственной среды.doc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9384" y="2581839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справка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Аналитическая справка развивающей.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docx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5010" y="3084663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 обновления развивающей предметно-пространственной среды  в соответствии с ФГОС 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ПЛАН обновления среды.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docx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M:\2014-2015\Пед. советы\ноябрь\2014-11-25 16-23-41.JPG"/>
          <p:cNvPicPr>
            <a:picLocks noChangeAspect="1" noChangeArrowheads="1"/>
          </p:cNvPicPr>
          <p:nvPr/>
        </p:nvPicPr>
        <p:blipFill>
          <a:blip r:embed="rId6" cstate="screen">
            <a:lum bright="-10000"/>
          </a:blip>
          <a:srcRect/>
          <a:stretch>
            <a:fillRect/>
          </a:stretch>
        </p:blipFill>
        <p:spPr bwMode="auto">
          <a:xfrm>
            <a:off x="8784643" y="4347780"/>
            <a:ext cx="2422620" cy="21454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962507" y="4384757"/>
            <a:ext cx="2300650" cy="2097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" name="Picture 2" descr="M:\2014-2015\Пед. советы\ноябрь\2014-11-25 16-22-46.JPG"/>
          <p:cNvPicPr>
            <a:picLocks noChangeAspect="1" noChangeArrowheads="1"/>
          </p:cNvPicPr>
          <p:nvPr/>
        </p:nvPicPr>
        <p:blipFill>
          <a:blip r:embed="rId8" cstate="screen">
            <a:lum bright="-10000"/>
          </a:blip>
          <a:srcRect/>
          <a:stretch>
            <a:fillRect/>
          </a:stretch>
        </p:blipFill>
        <p:spPr bwMode="auto">
          <a:xfrm>
            <a:off x="5076107" y="4347780"/>
            <a:ext cx="2813523" cy="21340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50473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526" y="3302245"/>
            <a:ext cx="9753234" cy="22427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Развивающемуся обществу нужны современно образованные, нравственные, предприимчивые люди, которые могут самостоятельно принимать решения выбора, способны к сотрудничеству, отличаются мобильностью, динамизмом, конструктивностью, готовы к межкультурному взаимодействию, обладающие чувством ответственности за судьбу страны, за ее социально-экономическое процветание» </a:t>
            </a:r>
            <a:endParaRPr lang="ru-RU" sz="2400" dirty="0"/>
          </a:p>
          <a:p>
            <a:pPr marL="0" indent="0">
              <a:buNone/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187576" y="744415"/>
            <a:ext cx="9535135" cy="1781908"/>
          </a:xfrm>
          <a:prstGeom prst="rect">
            <a:avLst/>
          </a:prstGeom>
          <a:ln w="88900" cap="rnd" cmpd="tri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extLst/>
        </p:spPr>
        <p:txBody>
          <a:bodyPr>
            <a:normAutofit fontScale="77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Wingdings 3" charset="2"/>
              <a:buNone/>
              <a:defRPr/>
            </a:pPr>
            <a:endParaRPr lang="ru-RU" sz="4000" dirty="0" smtClean="0">
              <a:ln/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09728" indent="0" algn="ctr">
              <a:buFont typeface="Wingdings 3" charset="2"/>
              <a:buNone/>
              <a:defRPr/>
            </a:pPr>
            <a:r>
              <a:rPr lang="ru-RU" sz="4000" b="1" dirty="0" smtClean="0">
                <a:ln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не могут успешно кого-то учить,</a:t>
            </a:r>
          </a:p>
          <a:p>
            <a:pPr marL="109728" indent="0" algn="ctr">
              <a:buFont typeface="Wingdings 3" charset="2"/>
              <a:buNone/>
              <a:defRPr/>
            </a:pPr>
            <a:r>
              <a:rPr lang="ru-RU" sz="4000" b="1" dirty="0" smtClean="0">
                <a:ln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это же время усердно не учатся сами.</a:t>
            </a:r>
          </a:p>
          <a:p>
            <a:pPr marL="109728" indent="0" algn="r">
              <a:buFont typeface="Wingdings 3" charset="2"/>
              <a:buNone/>
              <a:defRPr/>
            </a:pPr>
            <a:r>
              <a:rPr lang="ru-RU" b="1" dirty="0" smtClean="0">
                <a:ln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Али </a:t>
            </a:r>
            <a:r>
              <a:rPr lang="ru-RU" b="1" dirty="0" err="1" smtClean="0">
                <a:ln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Апшерони</a:t>
            </a:r>
            <a:endParaRPr lang="ru-RU" b="1" dirty="0">
              <a:ln/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9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5802" y="4000504"/>
            <a:ext cx="2828916" cy="460820"/>
          </a:xfrm>
        </p:spPr>
        <p:txBody>
          <a:bodyPr>
            <a:normAutofit/>
          </a:bodyPr>
          <a:lstStyle/>
          <a:p>
            <a:pPr algn="ctr">
              <a:defRPr sz="216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prstClr val="white"/>
                </a:solidFill>
              </a:rPr>
              <a:t>Январь 2015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6312" y="288180"/>
            <a:ext cx="8775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уровня развития профессиональной компетентности педагогов ДОУ в контексте ФГОС ДО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21428504"/>
              </p:ext>
            </p:extLst>
          </p:nvPr>
        </p:nvGraphicFramePr>
        <p:xfrm>
          <a:off x="4024298" y="4071942"/>
          <a:ext cx="4071966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63586874"/>
              </p:ext>
            </p:extLst>
          </p:nvPr>
        </p:nvGraphicFramePr>
        <p:xfrm>
          <a:off x="6507406" y="1278534"/>
          <a:ext cx="4078531" cy="2601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02173427"/>
              </p:ext>
            </p:extLst>
          </p:nvPr>
        </p:nvGraphicFramePr>
        <p:xfrm>
          <a:off x="1565603" y="1226225"/>
          <a:ext cx="3791843" cy="2774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865713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1"/>
          <p:cNvSpPr>
            <a:spLocks noChangeArrowheads="1"/>
          </p:cNvSpPr>
          <p:nvPr/>
        </p:nvSpPr>
        <p:spPr bwMode="auto">
          <a:xfrm rot="2100000">
            <a:off x="3151821" y="-639755"/>
            <a:ext cx="7296150" cy="7070725"/>
          </a:xfrm>
          <a:prstGeom prst="star5">
            <a:avLst/>
          </a:prstGeom>
          <a:solidFill>
            <a:schemeClr val="accent1">
              <a:lumMod val="75000"/>
            </a:schemeClr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660" y="874927"/>
            <a:ext cx="5388479" cy="4041360"/>
          </a:xfrm>
          <a:prstGeom prst="ellipse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220663" y="2077655"/>
            <a:ext cx="5672825" cy="3748714"/>
          </a:xfrm>
          <a:prstGeom prst="ellipse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93523" y="5916004"/>
            <a:ext cx="2384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Ролевая игра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6579" y="5033517"/>
            <a:ext cx="3949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малых группах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WordArt 8"/>
          <p:cNvSpPr>
            <a:spLocks noChangeArrowheads="1" noChangeShapeType="1" noTextEdit="1"/>
          </p:cNvSpPr>
          <p:nvPr/>
        </p:nvSpPr>
        <p:spPr bwMode="auto">
          <a:xfrm>
            <a:off x="5258178" y="1164855"/>
            <a:ext cx="2835345" cy="16463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1200" b="1" i="1" kern="10" spc="0" dirty="0" smtClean="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99CCFF"/>
                </a:solidFill>
                <a:effectLst>
                  <a:outerShdw dist="31565" dir="2700000" algn="ctr" rotWithShape="0">
                    <a:srgbClr val="808080">
                      <a:alpha val="80011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0">
              <a:buNone/>
            </a:pPr>
            <a:r>
              <a:rPr lang="ru-RU" sz="1200" b="1" kern="10" dirty="0" smtClean="0">
                <a:ln w="9360" cap="sq">
                  <a:solidFill>
                    <a:schemeClr val="tx1"/>
                  </a:solidFill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31565" dir="2700000" algn="ctr" rotWithShape="0">
                    <a:srgbClr val="808080">
                      <a:alpha val="80011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ИНТЕРАК</a:t>
            </a:r>
            <a:r>
              <a:rPr lang="ru-RU" sz="1200" b="1" kern="10" spc="0" dirty="0" smtClean="0">
                <a:ln w="9360" cap="sq">
                  <a:solidFill>
                    <a:schemeClr val="tx1"/>
                  </a:solidFill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31565" dir="2700000" algn="ctr" rotWithShape="0">
                    <a:srgbClr val="808080">
                      <a:alpha val="80011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ТИВНЫЕ </a:t>
            </a:r>
          </a:p>
          <a:p>
            <a:pPr algn="ctr" rtl="0">
              <a:buNone/>
            </a:pPr>
            <a:r>
              <a:rPr lang="ru-RU" sz="1200" b="1" kern="10" spc="0" dirty="0" smtClean="0">
                <a:ln w="9360" cap="sq">
                  <a:solidFill>
                    <a:schemeClr val="tx1"/>
                  </a:solidFill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31565" dir="2700000" algn="ctr" rotWithShape="0">
                    <a:srgbClr val="808080">
                      <a:alpha val="80011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ФОРМЫ РАБОТЫ </a:t>
            </a:r>
          </a:p>
        </p:txBody>
      </p:sp>
    </p:spTree>
    <p:extLst>
      <p:ext uri="{BB962C8B-B14F-4D97-AF65-F5344CB8AC3E}">
        <p14:creationId xmlns:p14="http://schemas.microsoft.com/office/powerpoint/2010/main" xmlns="" val="668382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825798"/>
            <a:ext cx="8173121" cy="126921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по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методическому сопровождению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введения ФГОС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7167" y="2095017"/>
            <a:ext cx="8915400" cy="373518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педагога в отношении введения ФГОС дошкольного образования,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педагогов ДОУ к реализации новых образовательных стандартов;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рефлексии собственной профессиональной деятельности;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в профессиональной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доли педагогов с первой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категорией и профессиональным образованием  «Дошкольное образование»;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мение применять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педагогические технологии обучения и подходы к организации образовательного процесса в условиях реализации ФГОС 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28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72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7143" y="265822"/>
            <a:ext cx="55626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1158" y="1357298"/>
            <a:ext cx="842968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 № 273-ФЗ от 29.12. 2012 г.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Приказ МОРФ от 30.08. 2013 г. №1014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Приказ МОРФ от 17.10. 2013 г. № 1155 «Об утверждении федерального государственного стандарта дошкольного образования»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Приказ МОРФ от 18.10. 2013 г. № 544н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Письмо МОРФ от 13.01.2014 №08-10 «О плане действий по обеспечению введения ФГОС дошкольного образования»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Письмо МОРФ от 28.02.2014 №08-249 «Комментарии к ФГОС дошкольного образования»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101" y="850597"/>
            <a:ext cx="3585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89782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4427" y="323139"/>
            <a:ext cx="9557058" cy="7671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Компетенции педагогов в соответствии с ФГОС ДО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МОРФ от 18.10. 2013 г. № 544н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1181" y="2552082"/>
            <a:ext cx="9511744" cy="3062906"/>
          </a:xfrm>
        </p:spPr>
        <p:txBody>
          <a:bodyPr>
            <a:noAutofit/>
          </a:bodyPr>
          <a:lstStyle/>
          <a:p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Применять современные педагогические технологии обучения и подходы к организации образовательного процесса в условиях реализации ФГОС ДО </a:t>
            </a:r>
          </a:p>
          <a:p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Контролировать свою деятельность в соответствии с принятыми правилами и нормами</a:t>
            </a:r>
          </a:p>
          <a:p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Учитывать возрастные, индивидуальные и личностные особенности различных контингентов детей и реагировать на их потребности </a:t>
            </a:r>
          </a:p>
          <a:p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Создавать эмоционально благоприятный микроклимат в группе. </a:t>
            </a:r>
          </a:p>
          <a:p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Наличие публикаций, обобщение и представление опыта на городском, федеральном уровне.</a:t>
            </a:r>
          </a:p>
          <a:p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Проектировать психологически комфортную образовательную среду.</a:t>
            </a:r>
            <a:endParaRPr lang="ru-RU" sz="17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6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5802" y="4000504"/>
            <a:ext cx="2828916" cy="460820"/>
          </a:xfrm>
        </p:spPr>
        <p:txBody>
          <a:bodyPr>
            <a:normAutofit/>
          </a:bodyPr>
          <a:lstStyle/>
          <a:p>
            <a:pPr algn="ctr">
              <a:defRPr sz="216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prstClr val="white"/>
                </a:solidFill>
              </a:rPr>
              <a:t>Январь 2015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1021621"/>
              </p:ext>
            </p:extLst>
          </p:nvPr>
        </p:nvGraphicFramePr>
        <p:xfrm>
          <a:off x="6182268" y="406553"/>
          <a:ext cx="5577609" cy="3626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148584" y="1651026"/>
            <a:ext cx="624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итогов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 ли вы к введению ФГОС ДО?»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18878" y="406553"/>
            <a:ext cx="9040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педагогов по вопросам введения ФГОС ДО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5704" y="2957054"/>
            <a:ext cx="4190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«Знатоки ФГОС ДО»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7316" y="3907748"/>
            <a:ext cx="594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выявления профессиональных затруднений педагогов в период введения  ФГОС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54961" y="4859289"/>
            <a:ext cx="594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«Самооценка уровня развития профессиональной компетентности педагогов в контексте ФГОС ДО»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2460" y="5753957"/>
            <a:ext cx="5599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Эссе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в условиях введения ФГОС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9811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3"/>
          <p:cNvSpPr>
            <a:spLocks noChangeArrowheads="1"/>
          </p:cNvSpPr>
          <p:nvPr/>
        </p:nvSpPr>
        <p:spPr bwMode="auto">
          <a:xfrm>
            <a:off x="2481262" y="839788"/>
            <a:ext cx="8569325" cy="5327650"/>
          </a:xfrm>
          <a:prstGeom prst="rect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04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4577" y="1459230"/>
            <a:ext cx="9663289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роблемы: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1. Недостаточный уровень профессиональной компетентности педагога в рамках введения ФГОС дошкольного образования;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2. Низкий уровень мотивации и психологической готовности педагогов к изучению и внедрению педагогических технологий;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3. Неумение педагогов осознать и определять свои профессиональные возможности и находить им применение в работе со всеми участниками образовательного процесса.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4. Недостаточное умение самообразовываться и работать с научной литературой и новыми техническими средствами.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5.</a:t>
            </a:r>
            <a:r>
              <a:rPr lang="ru-RU" dirty="0"/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Несоответствие сложившейся профессиональной позиции и практического опыта педагогической деятельности новым требованиям ФГОС.</a:t>
            </a:r>
          </a:p>
        </p:txBody>
      </p:sp>
    </p:spTree>
    <p:extLst>
      <p:ext uri="{BB962C8B-B14F-4D97-AF65-F5344CB8AC3E}">
        <p14:creationId xmlns:p14="http://schemas.microsoft.com/office/powerpoint/2010/main" xmlns="" val="10320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614488" y="467547"/>
            <a:ext cx="10329862" cy="78975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мероприятий по ведению 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5907066"/>
              </p:ext>
            </p:extLst>
          </p:nvPr>
        </p:nvGraphicFramePr>
        <p:xfrm>
          <a:off x="2532008" y="1257301"/>
          <a:ext cx="8229600" cy="4785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005262" y="6211669"/>
            <a:ext cx="5238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file"/>
              </a:rPr>
              <a:t>План график мероприятий по введению ФГОС.doc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848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0186" y="1290629"/>
            <a:ext cx="8911687" cy="1978413"/>
          </a:xfrm>
        </p:spPr>
        <p:txBody>
          <a:bodyPr>
            <a:normAutofit/>
          </a:bodyPr>
          <a:lstStyle/>
          <a:p>
            <a:r>
              <a:rPr lang="ru-RU" sz="2000" b="1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000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информационно-методическая поддержка педагогических кадров по подготовке к введению Федеральных государственных образовательных стандартов дошкольного образования</a:t>
            </a:r>
            <a:br>
              <a:rPr lang="ru-RU" sz="2000" kern="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0186" y="2344637"/>
            <a:ext cx="9340849" cy="3993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готовность педагогов к введению ФГОС и выявить профессиональные затруднения. 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психологическую готовность педагогов к повышению своего профессионального уровня, формировать уверенность в своих силах.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методическое сопровождение педагогов,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условия для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самообразования,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активные и интерактивные формы работы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намеченные мероприятия, перестроив образовательную  деятельность дошкольного учреждения в соответствии с ФГОС ДО.</a:t>
            </a:r>
          </a:p>
          <a:p>
            <a:endParaRPr lang="ru-RU" sz="20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08629" y="230457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План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информ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. метод.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сопров.дс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 №1.doc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94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1436</TotalTime>
  <Words>1028</Words>
  <Application>Microsoft Office PowerPoint</Application>
  <PresentationFormat>Произвольный</PresentationFormat>
  <Paragraphs>132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Легкий дым</vt:lpstr>
      <vt:lpstr>«Повышение  профессиональной компетентности педагогов ДОУ  в условиях введения ФГОС ДО».</vt:lpstr>
      <vt:lpstr>Слайд 2</vt:lpstr>
      <vt:lpstr>Слайд 3</vt:lpstr>
      <vt:lpstr>Компетенции педагогов в соответствии с ФГОС ДО  и Приказом МОРФ от 18.10. 2013 г. № 544н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   </vt:lpstr>
      <vt:lpstr>Январь 2015 год</vt:lpstr>
      <vt:lpstr>Слайд 6</vt:lpstr>
      <vt:lpstr>Слайд 7</vt:lpstr>
      <vt:lpstr>План-график мероприятий по ведению ФГОС ДО</vt:lpstr>
      <vt:lpstr>Цель: информационно-методическая поддержка педагогических кадров по подготовке к введению Федеральных государственных образовательных стандартов дошкольного образования  </vt:lpstr>
      <vt:lpstr>Ожидаемые результаты по кадровому обеспечению  введения ФГОС ДО  </vt:lpstr>
      <vt:lpstr>Слайд 11</vt:lpstr>
      <vt:lpstr>Слайд 12</vt:lpstr>
      <vt:lpstr>Слайд 13</vt:lpstr>
      <vt:lpstr>Обучение на курсах повышения квалификации  по введению ФГОС ДО</vt:lpstr>
      <vt:lpstr>Слайд 15</vt:lpstr>
      <vt:lpstr>Слайд 16</vt:lpstr>
      <vt:lpstr>Слайд 17</vt:lpstr>
      <vt:lpstr>Слайд 18</vt:lpstr>
      <vt:lpstr>Слайд 19</vt:lpstr>
      <vt:lpstr>Январь 2015 год</vt:lpstr>
      <vt:lpstr>Слайд 21</vt:lpstr>
      <vt:lpstr> Результаты деятельности по методическому сопровождению педагогов в условиях введения ФГОС ДО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СОПРОВОЖДЕНИЕ ПЕДАГОГОВ ДОУ ПО ПОВЫШЕНИЮ УРОВНЯ КОМПЕТЕНТНОСТИ  В УСЛОВИЯХ ФГОС ДО</dc:title>
  <dc:creator>Улыбка</dc:creator>
  <cp:lastModifiedBy>Lara</cp:lastModifiedBy>
  <cp:revision>259</cp:revision>
  <dcterms:created xsi:type="dcterms:W3CDTF">2015-09-22T05:12:17Z</dcterms:created>
  <dcterms:modified xsi:type="dcterms:W3CDTF">2015-10-19T03:34:09Z</dcterms:modified>
</cp:coreProperties>
</file>