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84" r:id="rId2"/>
    <p:sldId id="286" r:id="rId3"/>
    <p:sldId id="287" r:id="rId4"/>
    <p:sldId id="262" r:id="rId5"/>
    <p:sldId id="281" r:id="rId6"/>
    <p:sldId id="288" r:id="rId7"/>
    <p:sldId id="289" r:id="rId8"/>
    <p:sldId id="291" r:id="rId9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3588" y="-5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54DCA5-E1AE-4620-B78D-81B3203442DB}" type="doc">
      <dgm:prSet loTypeId="urn:microsoft.com/office/officeart/2005/8/layout/venn1" loCatId="relationship" qsTypeId="urn:microsoft.com/office/officeart/2005/8/quickstyle/simple1" qsCatId="simple" csTypeId="urn:microsoft.com/office/officeart/2005/8/colors/accent4_3" csCatId="accent4" phldr="1"/>
      <dgm:spPr/>
    </dgm:pt>
    <dgm:pt modelId="{06F20E74-DEAA-4860-8EF7-E767A7ED6202}">
      <dgm:prSet phldrT="[Текст]"/>
      <dgm:spPr/>
      <dgm:t>
        <a:bodyPr/>
        <a:lstStyle/>
        <a:p>
          <a:r>
            <a:rPr lang="ru-RU" dirty="0" smtClean="0">
              <a:latin typeface="Cambria" pitchFamily="18" charset="0"/>
            </a:rPr>
            <a:t>С давних времен в Древней Греции  узкие полоски ткани применялись в повседневной жизни и хозяйственной деятельности людей. </a:t>
          </a:r>
          <a:endParaRPr lang="ru-RU" dirty="0">
            <a:latin typeface="Cambria" pitchFamily="18" charset="0"/>
          </a:endParaRPr>
        </a:p>
      </dgm:t>
    </dgm:pt>
    <dgm:pt modelId="{E37EFD69-5F9A-430C-9FB3-1740CAECFD4E}" type="parTrans" cxnId="{4B080296-4312-4063-9C24-30621020E6F6}">
      <dgm:prSet/>
      <dgm:spPr/>
      <dgm:t>
        <a:bodyPr/>
        <a:lstStyle/>
        <a:p>
          <a:endParaRPr lang="ru-RU"/>
        </a:p>
      </dgm:t>
    </dgm:pt>
    <dgm:pt modelId="{A6330FE1-74FE-4DB9-AF97-AB546B8DF425}" type="sibTrans" cxnId="{4B080296-4312-4063-9C24-30621020E6F6}">
      <dgm:prSet/>
      <dgm:spPr/>
      <dgm:t>
        <a:bodyPr/>
        <a:lstStyle/>
        <a:p>
          <a:endParaRPr lang="ru-RU"/>
        </a:p>
      </dgm:t>
    </dgm:pt>
    <dgm:pt modelId="{09204184-8C34-4911-9791-EC67770FA958}">
      <dgm:prSet phldrT="[Текст]"/>
      <dgm:spPr/>
      <dgm:t>
        <a:bodyPr/>
        <a:lstStyle/>
        <a:p>
          <a:r>
            <a:rPr lang="ru-RU" dirty="0" smtClean="0">
              <a:latin typeface="Cambria" pitchFamily="18" charset="0"/>
            </a:rPr>
            <a:t>Расцвет искусства пришелся на 70-е годы XIX столетия. К этому времени вышивку можно было увидеть не только на платьях, но и на зонтиках, абажурах, стеганых одеялах.</a:t>
          </a:r>
          <a:endParaRPr lang="ru-RU" dirty="0">
            <a:latin typeface="Cambria" pitchFamily="18" charset="0"/>
          </a:endParaRPr>
        </a:p>
      </dgm:t>
    </dgm:pt>
    <dgm:pt modelId="{A62FA0D3-6937-44E2-B414-3CACD622C775}" type="sibTrans" cxnId="{FE97CB9A-187B-46F6-88EB-CD94613C5634}">
      <dgm:prSet/>
      <dgm:spPr/>
      <dgm:t>
        <a:bodyPr/>
        <a:lstStyle/>
        <a:p>
          <a:endParaRPr lang="ru-RU"/>
        </a:p>
      </dgm:t>
    </dgm:pt>
    <dgm:pt modelId="{5BE81D76-3062-4724-8CBA-BC8F6A371469}" type="parTrans" cxnId="{FE97CB9A-187B-46F6-88EB-CD94613C5634}">
      <dgm:prSet/>
      <dgm:spPr/>
      <dgm:t>
        <a:bodyPr/>
        <a:lstStyle/>
        <a:p>
          <a:endParaRPr lang="ru-RU"/>
        </a:p>
      </dgm:t>
    </dgm:pt>
    <dgm:pt modelId="{7B56F5FF-999B-4045-9F34-6D90767678CE}">
      <dgm:prSet/>
      <dgm:spPr/>
      <dgm:t>
        <a:bodyPr/>
        <a:lstStyle/>
        <a:p>
          <a:r>
            <a:rPr lang="ru-RU" dirty="0" smtClean="0">
              <a:latin typeface="Cambria" pitchFamily="18" charset="0"/>
            </a:rPr>
            <a:t>В средние века в Италии лентами уже декорировали спинки стульев и балдахины</a:t>
          </a:r>
          <a:endParaRPr lang="ru-RU" dirty="0">
            <a:latin typeface="Cambria" pitchFamily="18" charset="0"/>
          </a:endParaRPr>
        </a:p>
      </dgm:t>
    </dgm:pt>
    <dgm:pt modelId="{5744984A-D059-4752-8909-DD4186413454}" type="parTrans" cxnId="{C9929497-DF3F-4E53-9138-5DCB093DCF98}">
      <dgm:prSet/>
      <dgm:spPr/>
      <dgm:t>
        <a:bodyPr/>
        <a:lstStyle/>
        <a:p>
          <a:endParaRPr lang="ru-RU"/>
        </a:p>
      </dgm:t>
    </dgm:pt>
    <dgm:pt modelId="{24FE0C0E-A1F2-4164-87CF-2127F090C2FB}" type="sibTrans" cxnId="{C9929497-DF3F-4E53-9138-5DCB093DCF98}">
      <dgm:prSet/>
      <dgm:spPr/>
      <dgm:t>
        <a:bodyPr/>
        <a:lstStyle/>
        <a:p>
          <a:endParaRPr lang="ru-RU"/>
        </a:p>
      </dgm:t>
    </dgm:pt>
    <dgm:pt modelId="{19FBB9B0-EEF0-4AEE-BAE8-F1ED2D7E2306}" type="pres">
      <dgm:prSet presAssocID="{F754DCA5-E1AE-4620-B78D-81B3203442DB}" presName="compositeShape" presStyleCnt="0">
        <dgm:presLayoutVars>
          <dgm:chMax val="7"/>
          <dgm:dir/>
          <dgm:resizeHandles val="exact"/>
        </dgm:presLayoutVars>
      </dgm:prSet>
      <dgm:spPr/>
    </dgm:pt>
    <dgm:pt modelId="{8344444D-5DE9-4D97-86F0-8622D901A8D9}" type="pres">
      <dgm:prSet presAssocID="{06F20E74-DEAA-4860-8EF7-E767A7ED6202}" presName="circ1" presStyleLbl="vennNode1" presStyleIdx="0" presStyleCnt="3"/>
      <dgm:spPr/>
      <dgm:t>
        <a:bodyPr/>
        <a:lstStyle/>
        <a:p>
          <a:endParaRPr lang="ru-RU"/>
        </a:p>
      </dgm:t>
    </dgm:pt>
    <dgm:pt modelId="{899B7429-27C7-45D0-8620-12DAE4B337F6}" type="pres">
      <dgm:prSet presAssocID="{06F20E74-DEAA-4860-8EF7-E767A7ED620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67475B-5011-418B-A0D0-0845F3AAFD61}" type="pres">
      <dgm:prSet presAssocID="{09204184-8C34-4911-9791-EC67770FA958}" presName="circ2" presStyleLbl="vennNode1" presStyleIdx="1" presStyleCnt="3"/>
      <dgm:spPr/>
      <dgm:t>
        <a:bodyPr/>
        <a:lstStyle/>
        <a:p>
          <a:endParaRPr lang="ru-RU"/>
        </a:p>
      </dgm:t>
    </dgm:pt>
    <dgm:pt modelId="{7F5D8973-C1EC-4028-AAC4-0D8C33C99007}" type="pres">
      <dgm:prSet presAssocID="{09204184-8C34-4911-9791-EC67770FA95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3F153A-40AD-42D3-92DC-C62EBBE8C30C}" type="pres">
      <dgm:prSet presAssocID="{7B56F5FF-999B-4045-9F34-6D90767678CE}" presName="circ3" presStyleLbl="vennNode1" presStyleIdx="2" presStyleCnt="3"/>
      <dgm:spPr/>
      <dgm:t>
        <a:bodyPr/>
        <a:lstStyle/>
        <a:p>
          <a:endParaRPr lang="ru-RU"/>
        </a:p>
      </dgm:t>
    </dgm:pt>
    <dgm:pt modelId="{BCD07125-E10D-4010-8BFA-00E1F94825C4}" type="pres">
      <dgm:prSet presAssocID="{7B56F5FF-999B-4045-9F34-6D90767678C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76FB9B-4D9B-4EF6-9ECC-4FD495375225}" type="presOf" srcId="{09204184-8C34-4911-9791-EC67770FA958}" destId="{3D67475B-5011-418B-A0D0-0845F3AAFD61}" srcOrd="0" destOrd="0" presId="urn:microsoft.com/office/officeart/2005/8/layout/venn1"/>
    <dgm:cxn modelId="{C9929497-DF3F-4E53-9138-5DCB093DCF98}" srcId="{F754DCA5-E1AE-4620-B78D-81B3203442DB}" destId="{7B56F5FF-999B-4045-9F34-6D90767678CE}" srcOrd="2" destOrd="0" parTransId="{5744984A-D059-4752-8909-DD4186413454}" sibTransId="{24FE0C0E-A1F2-4164-87CF-2127F090C2FB}"/>
    <dgm:cxn modelId="{5CD5A7E7-9889-497C-8A02-7C58242ED460}" type="presOf" srcId="{7B56F5FF-999B-4045-9F34-6D90767678CE}" destId="{BCD07125-E10D-4010-8BFA-00E1F94825C4}" srcOrd="1" destOrd="0" presId="urn:microsoft.com/office/officeart/2005/8/layout/venn1"/>
    <dgm:cxn modelId="{2D78600D-9E04-4B80-AAE6-FC96977E6655}" type="presOf" srcId="{09204184-8C34-4911-9791-EC67770FA958}" destId="{7F5D8973-C1EC-4028-AAC4-0D8C33C99007}" srcOrd="1" destOrd="0" presId="urn:microsoft.com/office/officeart/2005/8/layout/venn1"/>
    <dgm:cxn modelId="{617D2609-1458-45C2-9E83-005D86776AD4}" type="presOf" srcId="{7B56F5FF-999B-4045-9F34-6D90767678CE}" destId="{6C3F153A-40AD-42D3-92DC-C62EBBE8C30C}" srcOrd="0" destOrd="0" presId="urn:microsoft.com/office/officeart/2005/8/layout/venn1"/>
    <dgm:cxn modelId="{4B080296-4312-4063-9C24-30621020E6F6}" srcId="{F754DCA5-E1AE-4620-B78D-81B3203442DB}" destId="{06F20E74-DEAA-4860-8EF7-E767A7ED6202}" srcOrd="0" destOrd="0" parTransId="{E37EFD69-5F9A-430C-9FB3-1740CAECFD4E}" sibTransId="{A6330FE1-74FE-4DB9-AF97-AB546B8DF425}"/>
    <dgm:cxn modelId="{8F2952A7-F39C-4D4F-B33F-CBD8E2BDDC32}" type="presOf" srcId="{06F20E74-DEAA-4860-8EF7-E767A7ED6202}" destId="{8344444D-5DE9-4D97-86F0-8622D901A8D9}" srcOrd="0" destOrd="0" presId="urn:microsoft.com/office/officeart/2005/8/layout/venn1"/>
    <dgm:cxn modelId="{FE97CB9A-187B-46F6-88EB-CD94613C5634}" srcId="{F754DCA5-E1AE-4620-B78D-81B3203442DB}" destId="{09204184-8C34-4911-9791-EC67770FA958}" srcOrd="1" destOrd="0" parTransId="{5BE81D76-3062-4724-8CBA-BC8F6A371469}" sibTransId="{A62FA0D3-6937-44E2-B414-3CACD622C775}"/>
    <dgm:cxn modelId="{D8DE64A9-53A1-4ED6-892F-C8108EE07D3C}" type="presOf" srcId="{F754DCA5-E1AE-4620-B78D-81B3203442DB}" destId="{19FBB9B0-EEF0-4AEE-BAE8-F1ED2D7E2306}" srcOrd="0" destOrd="0" presId="urn:microsoft.com/office/officeart/2005/8/layout/venn1"/>
    <dgm:cxn modelId="{87BEA996-F29B-4126-89FC-8A3E0A24D48E}" type="presOf" srcId="{06F20E74-DEAA-4860-8EF7-E767A7ED6202}" destId="{899B7429-27C7-45D0-8620-12DAE4B337F6}" srcOrd="1" destOrd="0" presId="urn:microsoft.com/office/officeart/2005/8/layout/venn1"/>
    <dgm:cxn modelId="{0E7D932F-8257-4F91-9F7C-08BDA3A872A0}" type="presParOf" srcId="{19FBB9B0-EEF0-4AEE-BAE8-F1ED2D7E2306}" destId="{8344444D-5DE9-4D97-86F0-8622D901A8D9}" srcOrd="0" destOrd="0" presId="urn:microsoft.com/office/officeart/2005/8/layout/venn1"/>
    <dgm:cxn modelId="{4B3BB19C-AB19-4FA1-B574-F16B7EA92204}" type="presParOf" srcId="{19FBB9B0-EEF0-4AEE-BAE8-F1ED2D7E2306}" destId="{899B7429-27C7-45D0-8620-12DAE4B337F6}" srcOrd="1" destOrd="0" presId="urn:microsoft.com/office/officeart/2005/8/layout/venn1"/>
    <dgm:cxn modelId="{37B523A3-323F-408C-9B6C-25594FA53B19}" type="presParOf" srcId="{19FBB9B0-EEF0-4AEE-BAE8-F1ED2D7E2306}" destId="{3D67475B-5011-418B-A0D0-0845F3AAFD61}" srcOrd="2" destOrd="0" presId="urn:microsoft.com/office/officeart/2005/8/layout/venn1"/>
    <dgm:cxn modelId="{5A29014B-549F-46AD-88D4-5D7782556B40}" type="presParOf" srcId="{19FBB9B0-EEF0-4AEE-BAE8-F1ED2D7E2306}" destId="{7F5D8973-C1EC-4028-AAC4-0D8C33C99007}" srcOrd="3" destOrd="0" presId="urn:microsoft.com/office/officeart/2005/8/layout/venn1"/>
    <dgm:cxn modelId="{33EDAC7B-B025-4148-8C62-66F9B086867B}" type="presParOf" srcId="{19FBB9B0-EEF0-4AEE-BAE8-F1ED2D7E2306}" destId="{6C3F153A-40AD-42D3-92DC-C62EBBE8C30C}" srcOrd="4" destOrd="0" presId="urn:microsoft.com/office/officeart/2005/8/layout/venn1"/>
    <dgm:cxn modelId="{E56DD624-C97E-459E-80F9-18B284F408F4}" type="presParOf" srcId="{19FBB9B0-EEF0-4AEE-BAE8-F1ED2D7E2306}" destId="{BCD07125-E10D-4010-8BFA-00E1F94825C4}" srcOrd="5" destOrd="0" presId="urn:microsoft.com/office/officeart/2005/8/layout/venn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FA305E-4FE9-4AAF-9878-5555FB811CC3}" type="doc">
      <dgm:prSet loTypeId="urn:microsoft.com/office/officeart/2005/8/layout/cycle5" loCatId="cycle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158A4FB5-5FA2-45C8-86B7-6E4D81007F08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Cambria" pitchFamily="18" charset="0"/>
            </a:rPr>
            <a:t>Самостоятельность</a:t>
          </a:r>
          <a:endParaRPr lang="ru-RU" dirty="0">
            <a:solidFill>
              <a:schemeClr val="tx1"/>
            </a:solidFill>
            <a:latin typeface="Cambria" pitchFamily="18" charset="0"/>
          </a:endParaRPr>
        </a:p>
      </dgm:t>
    </dgm:pt>
    <dgm:pt modelId="{D4E966B4-443F-4840-902E-02D7DF371D05}" type="parTrans" cxnId="{75AF6218-5326-4965-B761-D8AC36E4CFE7}">
      <dgm:prSet/>
      <dgm:spPr/>
      <dgm:t>
        <a:bodyPr/>
        <a:lstStyle/>
        <a:p>
          <a:endParaRPr lang="ru-RU"/>
        </a:p>
      </dgm:t>
    </dgm:pt>
    <dgm:pt modelId="{48C3A00F-83CE-4BEC-B8F2-22D64BE3F9AC}" type="sibTrans" cxnId="{75AF6218-5326-4965-B761-D8AC36E4CFE7}">
      <dgm:prSet/>
      <dgm:spPr/>
      <dgm:t>
        <a:bodyPr/>
        <a:lstStyle/>
        <a:p>
          <a:endParaRPr lang="ru-RU"/>
        </a:p>
      </dgm:t>
    </dgm:pt>
    <dgm:pt modelId="{D7AEB3E2-F5E8-46BE-9DF5-9D8B17D2EFDB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Cambria" pitchFamily="18" charset="0"/>
            </a:rPr>
            <a:t>Эмоциональное воздействие</a:t>
          </a:r>
          <a:endParaRPr lang="ru-RU" dirty="0">
            <a:solidFill>
              <a:schemeClr val="tx1"/>
            </a:solidFill>
            <a:latin typeface="Cambria" pitchFamily="18" charset="0"/>
          </a:endParaRPr>
        </a:p>
      </dgm:t>
    </dgm:pt>
    <dgm:pt modelId="{5516F6AB-014B-444D-A728-0DBDFD7FAD00}" type="parTrans" cxnId="{E440B6AB-B324-4EC9-ADCB-FAA482A375C9}">
      <dgm:prSet/>
      <dgm:spPr/>
      <dgm:t>
        <a:bodyPr/>
        <a:lstStyle/>
        <a:p>
          <a:endParaRPr lang="ru-RU"/>
        </a:p>
      </dgm:t>
    </dgm:pt>
    <dgm:pt modelId="{4531AE83-400F-4595-9178-0829DE83207F}" type="sibTrans" cxnId="{E440B6AB-B324-4EC9-ADCB-FAA482A375C9}">
      <dgm:prSet/>
      <dgm:spPr/>
      <dgm:t>
        <a:bodyPr/>
        <a:lstStyle/>
        <a:p>
          <a:endParaRPr lang="ru-RU"/>
        </a:p>
      </dgm:t>
    </dgm:pt>
    <dgm:pt modelId="{53637268-1C3E-463B-B67B-98AD727D195C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Cambria" pitchFamily="18" charset="0"/>
            </a:rPr>
            <a:t>Творческое</a:t>
          </a:r>
        </a:p>
        <a:p>
          <a:r>
            <a:rPr lang="ru-RU" dirty="0" smtClean="0">
              <a:solidFill>
                <a:schemeClr val="tx1"/>
              </a:solidFill>
              <a:latin typeface="Cambria" pitchFamily="18" charset="0"/>
            </a:rPr>
            <a:t>удовлетворение</a:t>
          </a:r>
        </a:p>
      </dgm:t>
    </dgm:pt>
    <dgm:pt modelId="{FA15687B-8A6A-491B-8CDB-0DD4AA5BEB22}" type="parTrans" cxnId="{16BCC4CB-F47F-41F3-BF99-878173276819}">
      <dgm:prSet/>
      <dgm:spPr/>
      <dgm:t>
        <a:bodyPr/>
        <a:lstStyle/>
        <a:p>
          <a:endParaRPr lang="ru-RU"/>
        </a:p>
      </dgm:t>
    </dgm:pt>
    <dgm:pt modelId="{970E6387-EA75-407B-989F-8DC24CC93E4C}" type="sibTrans" cxnId="{16BCC4CB-F47F-41F3-BF99-878173276819}">
      <dgm:prSet/>
      <dgm:spPr/>
      <dgm:t>
        <a:bodyPr/>
        <a:lstStyle/>
        <a:p>
          <a:endParaRPr lang="ru-RU"/>
        </a:p>
      </dgm:t>
    </dgm:pt>
    <dgm:pt modelId="{CBAFF82A-08D9-4B99-AC48-785E8EEA3A89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Cambria" pitchFamily="18" charset="0"/>
            </a:rPr>
            <a:t>Выявление способностей</a:t>
          </a:r>
          <a:endParaRPr lang="ru-RU" dirty="0">
            <a:solidFill>
              <a:schemeClr val="tx1"/>
            </a:solidFill>
            <a:latin typeface="Cambria" pitchFamily="18" charset="0"/>
          </a:endParaRPr>
        </a:p>
      </dgm:t>
    </dgm:pt>
    <dgm:pt modelId="{F68B1AFE-E061-4D42-BE5F-9719DA17FECE}" type="parTrans" cxnId="{3EF69FE6-440E-4C2C-880F-DC3F2C1AA885}">
      <dgm:prSet/>
      <dgm:spPr/>
      <dgm:t>
        <a:bodyPr/>
        <a:lstStyle/>
        <a:p>
          <a:endParaRPr lang="ru-RU"/>
        </a:p>
      </dgm:t>
    </dgm:pt>
    <dgm:pt modelId="{0062F54D-9825-4526-B149-24C4C890CFB3}" type="sibTrans" cxnId="{3EF69FE6-440E-4C2C-880F-DC3F2C1AA885}">
      <dgm:prSet/>
      <dgm:spPr/>
      <dgm:t>
        <a:bodyPr/>
        <a:lstStyle/>
        <a:p>
          <a:endParaRPr lang="ru-RU"/>
        </a:p>
      </dgm:t>
    </dgm:pt>
    <dgm:pt modelId="{6CCEB57B-94DE-468D-AC58-E091FAB83B18}" type="pres">
      <dgm:prSet presAssocID="{F2FA305E-4FE9-4AAF-9878-5555FB811CC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78E106-9A9F-453B-8519-1EF1B0B99DF2}" type="pres">
      <dgm:prSet presAssocID="{158A4FB5-5FA2-45C8-86B7-6E4D81007F08}" presName="node" presStyleLbl="node1" presStyleIdx="0" presStyleCnt="4" custScaleX="123990" custScaleY="1078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F1435D-63F9-4FD0-AB52-89B43C344B19}" type="pres">
      <dgm:prSet presAssocID="{158A4FB5-5FA2-45C8-86B7-6E4D81007F08}" presName="spNode" presStyleCnt="0"/>
      <dgm:spPr/>
    </dgm:pt>
    <dgm:pt modelId="{FD807372-56E6-4156-848D-D9381CC45045}" type="pres">
      <dgm:prSet presAssocID="{48C3A00F-83CE-4BEC-B8F2-22D64BE3F9AC}" presName="sibTrans" presStyleLbl="sibTrans1D1" presStyleIdx="0" presStyleCnt="4"/>
      <dgm:spPr/>
      <dgm:t>
        <a:bodyPr/>
        <a:lstStyle/>
        <a:p>
          <a:endParaRPr lang="ru-RU"/>
        </a:p>
      </dgm:t>
    </dgm:pt>
    <dgm:pt modelId="{C8DBE3F1-1B19-4483-8337-722766027711}" type="pres">
      <dgm:prSet presAssocID="{D7AEB3E2-F5E8-46BE-9DF5-9D8B17D2EFDB}" presName="node" presStyleLbl="node1" presStyleIdx="1" presStyleCnt="4" custScaleX="123064" custScaleY="1060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9F28AE-3355-4D60-B9CA-1A2E8D88A389}" type="pres">
      <dgm:prSet presAssocID="{D7AEB3E2-F5E8-46BE-9DF5-9D8B17D2EFDB}" presName="spNode" presStyleCnt="0"/>
      <dgm:spPr/>
    </dgm:pt>
    <dgm:pt modelId="{3F078689-52A5-452E-829B-93FEEB86365A}" type="pres">
      <dgm:prSet presAssocID="{4531AE83-400F-4595-9178-0829DE83207F}" presName="sibTrans" presStyleLbl="sibTrans1D1" presStyleIdx="1" presStyleCnt="4"/>
      <dgm:spPr/>
      <dgm:t>
        <a:bodyPr/>
        <a:lstStyle/>
        <a:p>
          <a:endParaRPr lang="ru-RU"/>
        </a:p>
      </dgm:t>
    </dgm:pt>
    <dgm:pt modelId="{857C9B87-6157-48FD-B1EF-1E1DD2B40234}" type="pres">
      <dgm:prSet presAssocID="{CBAFF82A-08D9-4B99-AC48-785E8EEA3A89}" presName="node" presStyleLbl="node1" presStyleIdx="2" presStyleCnt="4" custScaleX="118109" custScaleY="1227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495A1E-4023-4A25-A331-DB1B5164F50C}" type="pres">
      <dgm:prSet presAssocID="{CBAFF82A-08D9-4B99-AC48-785E8EEA3A89}" presName="spNode" presStyleCnt="0"/>
      <dgm:spPr/>
    </dgm:pt>
    <dgm:pt modelId="{3D80B52D-3363-4687-BBD2-60684ABD51B7}" type="pres">
      <dgm:prSet presAssocID="{0062F54D-9825-4526-B149-24C4C890CFB3}" presName="sibTrans" presStyleLbl="sibTrans1D1" presStyleIdx="2" presStyleCnt="4"/>
      <dgm:spPr/>
      <dgm:t>
        <a:bodyPr/>
        <a:lstStyle/>
        <a:p>
          <a:endParaRPr lang="ru-RU"/>
        </a:p>
      </dgm:t>
    </dgm:pt>
    <dgm:pt modelId="{B5668CB3-1B16-4F57-A55F-63BDDF81C146}" type="pres">
      <dgm:prSet presAssocID="{53637268-1C3E-463B-B67B-98AD727D195C}" presName="node" presStyleLbl="node1" presStyleIdx="3" presStyleCnt="4" custScaleX="120238" custScaleY="1172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BB7A93-976C-4F57-9DAA-43BEF6BC725A}" type="pres">
      <dgm:prSet presAssocID="{53637268-1C3E-463B-B67B-98AD727D195C}" presName="spNode" presStyleCnt="0"/>
      <dgm:spPr/>
    </dgm:pt>
    <dgm:pt modelId="{E2C5ABB0-B6E5-41EC-9B19-B3AE9E621D4F}" type="pres">
      <dgm:prSet presAssocID="{970E6387-EA75-407B-989F-8DC24CC93E4C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16BCC4CB-F47F-41F3-BF99-878173276819}" srcId="{F2FA305E-4FE9-4AAF-9878-5555FB811CC3}" destId="{53637268-1C3E-463B-B67B-98AD727D195C}" srcOrd="3" destOrd="0" parTransId="{FA15687B-8A6A-491B-8CDB-0DD4AA5BEB22}" sibTransId="{970E6387-EA75-407B-989F-8DC24CC93E4C}"/>
    <dgm:cxn modelId="{FDEE9FBB-15AF-4069-994A-27F0ED268A96}" type="presOf" srcId="{158A4FB5-5FA2-45C8-86B7-6E4D81007F08}" destId="{CD78E106-9A9F-453B-8519-1EF1B0B99DF2}" srcOrd="0" destOrd="0" presId="urn:microsoft.com/office/officeart/2005/8/layout/cycle5"/>
    <dgm:cxn modelId="{E440B6AB-B324-4EC9-ADCB-FAA482A375C9}" srcId="{F2FA305E-4FE9-4AAF-9878-5555FB811CC3}" destId="{D7AEB3E2-F5E8-46BE-9DF5-9D8B17D2EFDB}" srcOrd="1" destOrd="0" parTransId="{5516F6AB-014B-444D-A728-0DBDFD7FAD00}" sibTransId="{4531AE83-400F-4595-9178-0829DE83207F}"/>
    <dgm:cxn modelId="{CEF368CB-8525-4B5B-B9A9-735315D03513}" type="presOf" srcId="{D7AEB3E2-F5E8-46BE-9DF5-9D8B17D2EFDB}" destId="{C8DBE3F1-1B19-4483-8337-722766027711}" srcOrd="0" destOrd="0" presId="urn:microsoft.com/office/officeart/2005/8/layout/cycle5"/>
    <dgm:cxn modelId="{76E35808-528F-467D-8707-32A66025320F}" type="presOf" srcId="{CBAFF82A-08D9-4B99-AC48-785E8EEA3A89}" destId="{857C9B87-6157-48FD-B1EF-1E1DD2B40234}" srcOrd="0" destOrd="0" presId="urn:microsoft.com/office/officeart/2005/8/layout/cycle5"/>
    <dgm:cxn modelId="{3EF69FE6-440E-4C2C-880F-DC3F2C1AA885}" srcId="{F2FA305E-4FE9-4AAF-9878-5555FB811CC3}" destId="{CBAFF82A-08D9-4B99-AC48-785E8EEA3A89}" srcOrd="2" destOrd="0" parTransId="{F68B1AFE-E061-4D42-BE5F-9719DA17FECE}" sibTransId="{0062F54D-9825-4526-B149-24C4C890CFB3}"/>
    <dgm:cxn modelId="{273A04C0-7EE2-41D5-8C2F-76AC1EAB6A00}" type="presOf" srcId="{F2FA305E-4FE9-4AAF-9878-5555FB811CC3}" destId="{6CCEB57B-94DE-468D-AC58-E091FAB83B18}" srcOrd="0" destOrd="0" presId="urn:microsoft.com/office/officeart/2005/8/layout/cycle5"/>
    <dgm:cxn modelId="{75AF6218-5326-4965-B761-D8AC36E4CFE7}" srcId="{F2FA305E-4FE9-4AAF-9878-5555FB811CC3}" destId="{158A4FB5-5FA2-45C8-86B7-6E4D81007F08}" srcOrd="0" destOrd="0" parTransId="{D4E966B4-443F-4840-902E-02D7DF371D05}" sibTransId="{48C3A00F-83CE-4BEC-B8F2-22D64BE3F9AC}"/>
    <dgm:cxn modelId="{99BE86F1-BCB3-4BF0-8377-B4ED920429CA}" type="presOf" srcId="{4531AE83-400F-4595-9178-0829DE83207F}" destId="{3F078689-52A5-452E-829B-93FEEB86365A}" srcOrd="0" destOrd="0" presId="urn:microsoft.com/office/officeart/2005/8/layout/cycle5"/>
    <dgm:cxn modelId="{6F00CFFE-0B60-41FA-9CF4-478DE7CBBE2B}" type="presOf" srcId="{970E6387-EA75-407B-989F-8DC24CC93E4C}" destId="{E2C5ABB0-B6E5-41EC-9B19-B3AE9E621D4F}" srcOrd="0" destOrd="0" presId="urn:microsoft.com/office/officeart/2005/8/layout/cycle5"/>
    <dgm:cxn modelId="{8198F04B-C033-46E1-8ADB-378D5E6D0EE3}" type="presOf" srcId="{0062F54D-9825-4526-B149-24C4C890CFB3}" destId="{3D80B52D-3363-4687-BBD2-60684ABD51B7}" srcOrd="0" destOrd="0" presId="urn:microsoft.com/office/officeart/2005/8/layout/cycle5"/>
    <dgm:cxn modelId="{C6BFA5C4-3B18-45E7-9B9E-DD8612EF866F}" type="presOf" srcId="{48C3A00F-83CE-4BEC-B8F2-22D64BE3F9AC}" destId="{FD807372-56E6-4156-848D-D9381CC45045}" srcOrd="0" destOrd="0" presId="urn:microsoft.com/office/officeart/2005/8/layout/cycle5"/>
    <dgm:cxn modelId="{43982D61-B753-4776-AAF0-0BACE809EA1A}" type="presOf" srcId="{53637268-1C3E-463B-B67B-98AD727D195C}" destId="{B5668CB3-1B16-4F57-A55F-63BDDF81C146}" srcOrd="0" destOrd="0" presId="urn:microsoft.com/office/officeart/2005/8/layout/cycle5"/>
    <dgm:cxn modelId="{7CD15699-7E01-43BF-A688-1A4457D6010A}" type="presParOf" srcId="{6CCEB57B-94DE-468D-AC58-E091FAB83B18}" destId="{CD78E106-9A9F-453B-8519-1EF1B0B99DF2}" srcOrd="0" destOrd="0" presId="urn:microsoft.com/office/officeart/2005/8/layout/cycle5"/>
    <dgm:cxn modelId="{837F22DA-8FF0-4EBE-B072-747B943CAAE7}" type="presParOf" srcId="{6CCEB57B-94DE-468D-AC58-E091FAB83B18}" destId="{F8F1435D-63F9-4FD0-AB52-89B43C344B19}" srcOrd="1" destOrd="0" presId="urn:microsoft.com/office/officeart/2005/8/layout/cycle5"/>
    <dgm:cxn modelId="{BE4099E9-593C-4691-942F-1A6D178231D3}" type="presParOf" srcId="{6CCEB57B-94DE-468D-AC58-E091FAB83B18}" destId="{FD807372-56E6-4156-848D-D9381CC45045}" srcOrd="2" destOrd="0" presId="urn:microsoft.com/office/officeart/2005/8/layout/cycle5"/>
    <dgm:cxn modelId="{9F862F85-B4EE-4710-B59B-07D603E919A4}" type="presParOf" srcId="{6CCEB57B-94DE-468D-AC58-E091FAB83B18}" destId="{C8DBE3F1-1B19-4483-8337-722766027711}" srcOrd="3" destOrd="0" presId="urn:microsoft.com/office/officeart/2005/8/layout/cycle5"/>
    <dgm:cxn modelId="{2B3E0364-A1BD-45CA-B367-17DF44386E71}" type="presParOf" srcId="{6CCEB57B-94DE-468D-AC58-E091FAB83B18}" destId="{249F28AE-3355-4D60-B9CA-1A2E8D88A389}" srcOrd="4" destOrd="0" presId="urn:microsoft.com/office/officeart/2005/8/layout/cycle5"/>
    <dgm:cxn modelId="{602D28EF-6A32-4D93-986E-FD7999643ADD}" type="presParOf" srcId="{6CCEB57B-94DE-468D-AC58-E091FAB83B18}" destId="{3F078689-52A5-452E-829B-93FEEB86365A}" srcOrd="5" destOrd="0" presId="urn:microsoft.com/office/officeart/2005/8/layout/cycle5"/>
    <dgm:cxn modelId="{6BAF93CF-5564-47AA-853B-E3298DC03257}" type="presParOf" srcId="{6CCEB57B-94DE-468D-AC58-E091FAB83B18}" destId="{857C9B87-6157-48FD-B1EF-1E1DD2B40234}" srcOrd="6" destOrd="0" presId="urn:microsoft.com/office/officeart/2005/8/layout/cycle5"/>
    <dgm:cxn modelId="{0C5564E0-EB37-472A-BE90-C16F3666FB56}" type="presParOf" srcId="{6CCEB57B-94DE-468D-AC58-E091FAB83B18}" destId="{43495A1E-4023-4A25-A331-DB1B5164F50C}" srcOrd="7" destOrd="0" presId="urn:microsoft.com/office/officeart/2005/8/layout/cycle5"/>
    <dgm:cxn modelId="{0876A433-EEBF-40BB-A82D-E5630BA8BCE4}" type="presParOf" srcId="{6CCEB57B-94DE-468D-AC58-E091FAB83B18}" destId="{3D80B52D-3363-4687-BBD2-60684ABD51B7}" srcOrd="8" destOrd="0" presId="urn:microsoft.com/office/officeart/2005/8/layout/cycle5"/>
    <dgm:cxn modelId="{4ECC8267-0242-45C8-96C2-40E6D7267D19}" type="presParOf" srcId="{6CCEB57B-94DE-468D-AC58-E091FAB83B18}" destId="{B5668CB3-1B16-4F57-A55F-63BDDF81C146}" srcOrd="9" destOrd="0" presId="urn:microsoft.com/office/officeart/2005/8/layout/cycle5"/>
    <dgm:cxn modelId="{36FFA11B-E941-4D45-ABCD-1CDE9AE4C4F7}" type="presParOf" srcId="{6CCEB57B-94DE-468D-AC58-E091FAB83B18}" destId="{41BB7A93-976C-4F57-9DAA-43BEF6BC725A}" srcOrd="10" destOrd="0" presId="urn:microsoft.com/office/officeart/2005/8/layout/cycle5"/>
    <dgm:cxn modelId="{D98AAE0A-CE49-4CF9-9968-EAEFEB6DB7B2}" type="presParOf" srcId="{6CCEB57B-94DE-468D-AC58-E091FAB83B18}" destId="{E2C5ABB0-B6E5-41EC-9B19-B3AE9E621D4F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44444D-5DE9-4D97-86F0-8622D901A8D9}">
      <dsp:nvSpPr>
        <dsp:cNvPr id="0" name=""/>
        <dsp:cNvSpPr/>
      </dsp:nvSpPr>
      <dsp:spPr>
        <a:xfrm>
          <a:off x="1242696" y="380772"/>
          <a:ext cx="3443961" cy="3443961"/>
        </a:xfrm>
        <a:prstGeom prst="ellipse">
          <a:avLst/>
        </a:prstGeom>
        <a:solidFill>
          <a:schemeClr val="accent4">
            <a:shade val="80000"/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Cambria" pitchFamily="18" charset="0"/>
            </a:rPr>
            <a:t>С давних времен в Древней Греции  узкие полоски ткани применялись в повседневной жизни и хозяйственной деятельности людей. </a:t>
          </a:r>
          <a:endParaRPr lang="ru-RU" sz="1500" kern="1200" dirty="0">
            <a:latin typeface="Cambria" pitchFamily="18" charset="0"/>
          </a:endParaRPr>
        </a:p>
      </dsp:txBody>
      <dsp:txXfrm>
        <a:off x="1701891" y="983465"/>
        <a:ext cx="2525571" cy="1549782"/>
      </dsp:txXfrm>
    </dsp:sp>
    <dsp:sp modelId="{3D67475B-5011-418B-A0D0-0845F3AAFD61}">
      <dsp:nvSpPr>
        <dsp:cNvPr id="0" name=""/>
        <dsp:cNvSpPr/>
      </dsp:nvSpPr>
      <dsp:spPr>
        <a:xfrm>
          <a:off x="2485392" y="2533248"/>
          <a:ext cx="3443961" cy="3443961"/>
        </a:xfrm>
        <a:prstGeom prst="ellipse">
          <a:avLst/>
        </a:prstGeom>
        <a:solidFill>
          <a:schemeClr val="accent4">
            <a:shade val="80000"/>
            <a:alpha val="50000"/>
            <a:hueOff val="-88279"/>
            <a:satOff val="-2183"/>
            <a:lumOff val="124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Cambria" pitchFamily="18" charset="0"/>
            </a:rPr>
            <a:t>Расцвет искусства пришелся на 70-е годы XIX столетия. К этому времени вышивку можно было увидеть не только на платьях, но и на зонтиках, абажурах, стеганых одеялах.</a:t>
          </a:r>
          <a:endParaRPr lang="ru-RU" sz="1500" kern="1200" dirty="0">
            <a:latin typeface="Cambria" pitchFamily="18" charset="0"/>
          </a:endParaRPr>
        </a:p>
      </dsp:txBody>
      <dsp:txXfrm>
        <a:off x="3538670" y="3422938"/>
        <a:ext cx="2066376" cy="1894178"/>
      </dsp:txXfrm>
    </dsp:sp>
    <dsp:sp modelId="{6C3F153A-40AD-42D3-92DC-C62EBBE8C30C}">
      <dsp:nvSpPr>
        <dsp:cNvPr id="0" name=""/>
        <dsp:cNvSpPr/>
      </dsp:nvSpPr>
      <dsp:spPr>
        <a:xfrm>
          <a:off x="0" y="2533248"/>
          <a:ext cx="3443961" cy="3443961"/>
        </a:xfrm>
        <a:prstGeom prst="ellipse">
          <a:avLst/>
        </a:prstGeom>
        <a:solidFill>
          <a:schemeClr val="accent4">
            <a:shade val="80000"/>
            <a:alpha val="50000"/>
            <a:hueOff val="-176558"/>
            <a:satOff val="-4365"/>
            <a:lumOff val="249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Cambria" pitchFamily="18" charset="0"/>
            </a:rPr>
            <a:t>В средние века в Италии лентами уже декорировали спинки стульев и балдахины</a:t>
          </a:r>
          <a:endParaRPr lang="ru-RU" sz="1500" kern="1200" dirty="0">
            <a:latin typeface="Cambria" pitchFamily="18" charset="0"/>
          </a:endParaRPr>
        </a:p>
      </dsp:txBody>
      <dsp:txXfrm>
        <a:off x="324306" y="3422938"/>
        <a:ext cx="2066376" cy="18941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8E106-9A9F-453B-8519-1EF1B0B99DF2}">
      <dsp:nvSpPr>
        <dsp:cNvPr id="0" name=""/>
        <dsp:cNvSpPr/>
      </dsp:nvSpPr>
      <dsp:spPr>
        <a:xfrm>
          <a:off x="1857808" y="176587"/>
          <a:ext cx="2428902" cy="1373642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Cambria" pitchFamily="18" charset="0"/>
            </a:rPr>
            <a:t>Самостоятельность</a:t>
          </a:r>
          <a:endParaRPr lang="ru-RU" sz="1800" kern="1200" dirty="0">
            <a:solidFill>
              <a:schemeClr val="tx1"/>
            </a:solidFill>
            <a:latin typeface="Cambria" pitchFamily="18" charset="0"/>
          </a:endParaRPr>
        </a:p>
      </dsp:txBody>
      <dsp:txXfrm>
        <a:off x="1924864" y="243643"/>
        <a:ext cx="2294790" cy="1239530"/>
      </dsp:txXfrm>
    </dsp:sp>
    <dsp:sp modelId="{FD807372-56E6-4156-848D-D9381CC45045}">
      <dsp:nvSpPr>
        <dsp:cNvPr id="0" name=""/>
        <dsp:cNvSpPr/>
      </dsp:nvSpPr>
      <dsp:spPr>
        <a:xfrm>
          <a:off x="965861" y="863408"/>
          <a:ext cx="4212796" cy="4212796"/>
        </a:xfrm>
        <a:custGeom>
          <a:avLst/>
          <a:gdLst/>
          <a:ahLst/>
          <a:cxnLst/>
          <a:rect l="0" t="0" r="0" b="0"/>
          <a:pathLst>
            <a:path>
              <a:moveTo>
                <a:pt x="3524275" y="548663"/>
              </a:moveTo>
              <a:arcTo wR="2106398" hR="2106398" stAng="18738540" swAng="1313731"/>
            </a:path>
          </a:pathLst>
        </a:custGeom>
        <a:noFill/>
        <a:ln w="9525" cap="flat" cmpd="sng" algn="ctr">
          <a:solidFill>
            <a:schemeClr val="accent2">
              <a:shade val="90000"/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BE3F1-1B19-4483-8337-722766027711}">
      <dsp:nvSpPr>
        <dsp:cNvPr id="0" name=""/>
        <dsp:cNvSpPr/>
      </dsp:nvSpPr>
      <dsp:spPr>
        <a:xfrm>
          <a:off x="3973276" y="2294643"/>
          <a:ext cx="2410762" cy="1350327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Cambria" pitchFamily="18" charset="0"/>
            </a:rPr>
            <a:t>Эмоциональное воздействие</a:t>
          </a:r>
          <a:endParaRPr lang="ru-RU" sz="1800" kern="1200" dirty="0">
            <a:solidFill>
              <a:schemeClr val="tx1"/>
            </a:solidFill>
            <a:latin typeface="Cambria" pitchFamily="18" charset="0"/>
          </a:endParaRPr>
        </a:p>
      </dsp:txBody>
      <dsp:txXfrm>
        <a:off x="4039194" y="2360561"/>
        <a:ext cx="2278926" cy="1218491"/>
      </dsp:txXfrm>
    </dsp:sp>
    <dsp:sp modelId="{3F078689-52A5-452E-829B-93FEEB86365A}">
      <dsp:nvSpPr>
        <dsp:cNvPr id="0" name=""/>
        <dsp:cNvSpPr/>
      </dsp:nvSpPr>
      <dsp:spPr>
        <a:xfrm>
          <a:off x="965861" y="863408"/>
          <a:ext cx="4212796" cy="4212796"/>
        </a:xfrm>
        <a:custGeom>
          <a:avLst/>
          <a:gdLst/>
          <a:ahLst/>
          <a:cxnLst/>
          <a:rect l="0" t="0" r="0" b="0"/>
          <a:pathLst>
            <a:path>
              <a:moveTo>
                <a:pt x="3997111" y="3034901"/>
              </a:moveTo>
              <a:arcTo wR="2106398" hR="2106398" stAng="1569301" swAng="1384340"/>
            </a:path>
          </a:pathLst>
        </a:custGeom>
        <a:noFill/>
        <a:ln w="9525" cap="flat" cmpd="sng" algn="ctr">
          <a:solidFill>
            <a:schemeClr val="accent2">
              <a:shade val="90000"/>
              <a:hueOff val="-13667"/>
              <a:satOff val="-2315"/>
              <a:lumOff val="1070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7C9B87-6157-48FD-B1EF-1E1DD2B40234}">
      <dsp:nvSpPr>
        <dsp:cNvPr id="0" name=""/>
        <dsp:cNvSpPr/>
      </dsp:nvSpPr>
      <dsp:spPr>
        <a:xfrm>
          <a:off x="1915411" y="4294910"/>
          <a:ext cx="2313696" cy="1562589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Cambria" pitchFamily="18" charset="0"/>
            </a:rPr>
            <a:t>Выявление способностей</a:t>
          </a:r>
          <a:endParaRPr lang="ru-RU" sz="1800" kern="1200" dirty="0">
            <a:solidFill>
              <a:schemeClr val="tx1"/>
            </a:solidFill>
            <a:latin typeface="Cambria" pitchFamily="18" charset="0"/>
          </a:endParaRPr>
        </a:p>
      </dsp:txBody>
      <dsp:txXfrm>
        <a:off x="1991690" y="4371189"/>
        <a:ext cx="2161138" cy="1410031"/>
      </dsp:txXfrm>
    </dsp:sp>
    <dsp:sp modelId="{3D80B52D-3363-4687-BBD2-60684ABD51B7}">
      <dsp:nvSpPr>
        <dsp:cNvPr id="0" name=""/>
        <dsp:cNvSpPr/>
      </dsp:nvSpPr>
      <dsp:spPr>
        <a:xfrm>
          <a:off x="965861" y="863408"/>
          <a:ext cx="4212796" cy="4212796"/>
        </a:xfrm>
        <a:custGeom>
          <a:avLst/>
          <a:gdLst/>
          <a:ahLst/>
          <a:cxnLst/>
          <a:rect l="0" t="0" r="0" b="0"/>
          <a:pathLst>
            <a:path>
              <a:moveTo>
                <a:pt x="741729" y="3710951"/>
              </a:moveTo>
              <a:arcTo wR="2106398" hR="2106398" stAng="7822865" swAng="1307470"/>
            </a:path>
          </a:pathLst>
        </a:custGeom>
        <a:noFill/>
        <a:ln w="9525" cap="flat" cmpd="sng" algn="ctr">
          <a:solidFill>
            <a:schemeClr val="accent2">
              <a:shade val="90000"/>
              <a:hueOff val="-27334"/>
              <a:satOff val="-4629"/>
              <a:lumOff val="2140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668CB3-1B16-4F57-A55F-63BDDF81C146}">
      <dsp:nvSpPr>
        <dsp:cNvPr id="0" name=""/>
        <dsp:cNvSpPr/>
      </dsp:nvSpPr>
      <dsp:spPr>
        <a:xfrm>
          <a:off x="-211839" y="2223210"/>
          <a:ext cx="2355402" cy="1493194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Cambria" pitchFamily="18" charset="0"/>
            </a:rPr>
            <a:t>Творческое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Cambria" pitchFamily="18" charset="0"/>
            </a:rPr>
            <a:t>удовлетворение</a:t>
          </a:r>
        </a:p>
      </dsp:txBody>
      <dsp:txXfrm>
        <a:off x="-138947" y="2296102"/>
        <a:ext cx="2209618" cy="1347410"/>
      </dsp:txXfrm>
    </dsp:sp>
    <dsp:sp modelId="{E2C5ABB0-B6E5-41EC-9B19-B3AE9E621D4F}">
      <dsp:nvSpPr>
        <dsp:cNvPr id="0" name=""/>
        <dsp:cNvSpPr/>
      </dsp:nvSpPr>
      <dsp:spPr>
        <a:xfrm>
          <a:off x="965861" y="863408"/>
          <a:ext cx="4212796" cy="4212796"/>
        </a:xfrm>
        <a:custGeom>
          <a:avLst/>
          <a:gdLst/>
          <a:ahLst/>
          <a:cxnLst/>
          <a:rect l="0" t="0" r="0" b="0"/>
          <a:pathLst>
            <a:path>
              <a:moveTo>
                <a:pt x="237425" y="1134877"/>
              </a:moveTo>
              <a:arcTo wR="2106398" hR="2106398" stAng="12447967" swAng="1237114"/>
            </a:path>
          </a:pathLst>
        </a:custGeom>
        <a:noFill/>
        <a:ln w="9525" cap="flat" cmpd="sng" algn="ctr">
          <a:solidFill>
            <a:schemeClr val="accent2">
              <a:shade val="90000"/>
              <a:hueOff val="-41001"/>
              <a:satOff val="-6944"/>
              <a:lumOff val="3211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94A28-55FE-4421-9B15-59C02F0DD753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02AFB-811D-43FE-B2A4-446BA6AC7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94A28-55FE-4421-9B15-59C02F0DD753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02AFB-811D-43FE-B2A4-446BA6AC7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94A28-55FE-4421-9B15-59C02F0DD753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02AFB-811D-43FE-B2A4-446BA6AC7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94A28-55FE-4421-9B15-59C02F0DD753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02AFB-811D-43FE-B2A4-446BA6AC7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94A28-55FE-4421-9B15-59C02F0DD753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02AFB-811D-43FE-B2A4-446BA6AC7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94A28-55FE-4421-9B15-59C02F0DD753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02AFB-811D-43FE-B2A4-446BA6AC7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94A28-55FE-4421-9B15-59C02F0DD753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02AFB-811D-43FE-B2A4-446BA6AC7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94A28-55FE-4421-9B15-59C02F0DD753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02AFB-811D-43FE-B2A4-446BA6AC7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94A28-55FE-4421-9B15-59C02F0DD753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02AFB-811D-43FE-B2A4-446BA6AC7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94A28-55FE-4421-9B15-59C02F0DD753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02AFB-811D-43FE-B2A4-446BA6AC7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94A28-55FE-4421-9B15-59C02F0DD753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02AFB-811D-43FE-B2A4-446BA6AC7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94A28-55FE-4421-9B15-59C02F0DD753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02AFB-811D-43FE-B2A4-446BA6AC7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7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cf75354647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964393" y="964393"/>
            <a:ext cx="9144000" cy="7215214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785794" y="2143108"/>
            <a:ext cx="5500726" cy="114300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ambria" pitchFamily="18" charset="0"/>
                <a:ea typeface="Cambria Math" pitchFamily="18" charset="0"/>
              </a:rPr>
              <a:t>«Техника работы с дошкольниками: вышивка шёлковыми лентами»</a:t>
            </a:r>
            <a:endParaRPr lang="ru-RU" sz="2400" dirty="0">
              <a:latin typeface="Cambria" pitchFamily="18" charset="0"/>
              <a:ea typeface="Cambria Math" pitchFamily="18" charset="0"/>
            </a:endParaRPr>
          </a:p>
        </p:txBody>
      </p:sp>
      <p:pic>
        <p:nvPicPr>
          <p:cNvPr id="8" name="Picture 2" descr="C:\Users\USER\Pictures\2012-03-15 вышивка\вышивка 03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67881">
            <a:off x="3883205" y="4204913"/>
            <a:ext cx="2405659" cy="295543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chemeClr val="accent2">
                <a:lumMod val="75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9" name="Picture 3" descr="C:\Users\USER\Pictures\2012-03-15 вышивка\вышивка 03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86763">
            <a:off x="969152" y="5164839"/>
            <a:ext cx="2413707" cy="2869483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85794" y="285720"/>
            <a:ext cx="5429288" cy="63391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>
              <a:buNone/>
            </a:pPr>
            <a:r>
              <a:rPr lang="ru-RU" sz="2000" dirty="0" smtClean="0">
                <a:latin typeface="Cambria" pitchFamily="18" charset="0"/>
              </a:rPr>
              <a:t>История техники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500042" y="1571604"/>
          <a:ext cx="5929354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2" descr="C:\Users\USER\Desktop\lenti.jpg"/>
          <p:cNvPicPr>
            <a:picLocks noGrp="1" noChangeAspect="1" noChangeArrowheads="1"/>
          </p:cNvPicPr>
          <p:nvPr>
            <p:ph idx="1"/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04106">
            <a:off x="285728" y="1142976"/>
            <a:ext cx="1571612" cy="1610132"/>
          </a:xfrm>
          <a:prstGeom prst="rect">
            <a:avLst/>
          </a:prstGeom>
          <a:noFill/>
        </p:spPr>
      </p:pic>
      <p:pic>
        <p:nvPicPr>
          <p:cNvPr id="9" name="Picture 3" descr="C:\Users\USER\Desktop\1197105_39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2571744" y="7215206"/>
            <a:ext cx="2141106" cy="1616866"/>
          </a:xfrm>
          <a:prstGeom prst="rect">
            <a:avLst/>
          </a:prstGeom>
          <a:noFill/>
        </p:spPr>
      </p:pic>
      <p:pic>
        <p:nvPicPr>
          <p:cNvPr id="10" name="Picture 4" descr="C:\Users\USER\Desktop\risunok1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60945">
            <a:off x="4377234" y="1274718"/>
            <a:ext cx="2071702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42900" y="2133600"/>
          <a:ext cx="6172200" cy="6034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13398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>
              <a:buNone/>
            </a:pPr>
            <a:r>
              <a:rPr lang="ru-RU" sz="2000" dirty="0" smtClean="0">
                <a:latin typeface="Cambria" pitchFamily="18" charset="0"/>
              </a:rPr>
              <a:t>Значение декоративно-прикладного искусства</a:t>
            </a:r>
          </a:p>
          <a:p>
            <a:pPr algn="ctr">
              <a:buNone/>
            </a:pPr>
            <a:r>
              <a:rPr lang="ru-RU" sz="2000" dirty="0" smtClean="0">
                <a:latin typeface="Cambria" pitchFamily="18" charset="0"/>
              </a:rPr>
              <a:t>для дошкольников 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1782" y="571473"/>
            <a:ext cx="5829300" cy="857255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Cambria" pitchFamily="18" charset="0"/>
              </a:rPr>
              <a:t>Цель и задачи </a:t>
            </a:r>
            <a:br>
              <a:rPr lang="ru-RU" sz="2000" dirty="0" smtClean="0">
                <a:latin typeface="Cambria" pitchFamily="18" charset="0"/>
              </a:rPr>
            </a:br>
            <a:endParaRPr lang="ru-RU" sz="2000" dirty="0"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1782" y="1285852"/>
            <a:ext cx="5744738" cy="72152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1800" b="1" dirty="0">
                <a:solidFill>
                  <a:srgbClr val="002060"/>
                </a:solidFill>
                <a:latin typeface="Cambria" pitchFamily="18" charset="0"/>
              </a:rPr>
              <a:t>Цель:</a:t>
            </a:r>
            <a:r>
              <a:rPr lang="ru-RU" sz="1800" dirty="0">
                <a:solidFill>
                  <a:srgbClr val="002060"/>
                </a:solidFill>
                <a:latin typeface="Cambria" pitchFamily="18" charset="0"/>
              </a:rPr>
              <a:t> </a:t>
            </a:r>
          </a:p>
          <a:p>
            <a:pPr algn="l"/>
            <a:r>
              <a:rPr lang="ru-RU" sz="1800" dirty="0">
                <a:solidFill>
                  <a:srgbClr val="002060"/>
                </a:solidFill>
                <a:latin typeface="Cambria" pitchFamily="18" charset="0"/>
              </a:rPr>
              <a:t>создавать условия для развития творческих способностей детей, расширения их знаний при работе с разными материалами, формирование технологических умений.</a:t>
            </a:r>
          </a:p>
          <a:p>
            <a:pPr algn="l"/>
            <a:endParaRPr lang="ru-RU" sz="1800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 algn="l"/>
            <a:r>
              <a:rPr lang="ru-RU" sz="1800" b="1" dirty="0" smtClean="0">
                <a:solidFill>
                  <a:srgbClr val="002060"/>
                </a:solidFill>
                <a:latin typeface="Cambria" pitchFamily="18" charset="0"/>
              </a:rPr>
              <a:t>Задачи</a:t>
            </a:r>
            <a:r>
              <a:rPr lang="ru-RU" sz="1800" b="1" dirty="0">
                <a:solidFill>
                  <a:srgbClr val="002060"/>
                </a:solidFill>
                <a:latin typeface="Cambria" pitchFamily="18" charset="0"/>
              </a:rPr>
              <a:t>: </a:t>
            </a:r>
            <a:endParaRPr lang="ru-RU" sz="1800" dirty="0">
              <a:solidFill>
                <a:srgbClr val="002060"/>
              </a:solidFill>
              <a:latin typeface="Cambria" pitchFamily="18" charset="0"/>
            </a:endParaRPr>
          </a:p>
          <a:p>
            <a:pPr algn="l"/>
            <a:r>
              <a:rPr lang="ru-RU" sz="1800" u="sng" dirty="0">
                <a:solidFill>
                  <a:srgbClr val="002060"/>
                </a:solidFill>
                <a:latin typeface="Cambria" pitchFamily="18" charset="0"/>
              </a:rPr>
              <a:t>Образовательные:</a:t>
            </a:r>
            <a:endParaRPr lang="ru-RU" sz="1800" dirty="0">
              <a:solidFill>
                <a:srgbClr val="002060"/>
              </a:solidFill>
              <a:latin typeface="Cambria" pitchFamily="18" charset="0"/>
            </a:endParaRPr>
          </a:p>
          <a:p>
            <a:pPr algn="l"/>
            <a:r>
              <a:rPr lang="ru-RU" sz="1800" dirty="0">
                <a:solidFill>
                  <a:srgbClr val="002060"/>
                </a:solidFill>
                <a:latin typeface="Cambria" pitchFamily="18" charset="0"/>
              </a:rPr>
              <a:t>- познакомить дошкольников с историей развития старинной техники вышивки шелковыми лентами; </a:t>
            </a:r>
          </a:p>
          <a:p>
            <a:pPr algn="l"/>
            <a:r>
              <a:rPr lang="ru-RU" sz="1800" dirty="0">
                <a:solidFill>
                  <a:srgbClr val="002060"/>
                </a:solidFill>
                <a:latin typeface="Cambria" pitchFamily="18" charset="0"/>
              </a:rPr>
              <a:t>- вызывать интерес к декоративно-прикладному творчеству;</a:t>
            </a:r>
          </a:p>
          <a:p>
            <a:pPr algn="l"/>
            <a:r>
              <a:rPr lang="ru-RU" sz="1800" dirty="0">
                <a:solidFill>
                  <a:srgbClr val="002060"/>
                </a:solidFill>
                <a:latin typeface="Cambria" pitchFamily="18" charset="0"/>
              </a:rPr>
              <a:t>- учить самореализации через выполнение изделия;</a:t>
            </a:r>
          </a:p>
          <a:p>
            <a:pPr algn="l"/>
            <a:r>
              <a:rPr lang="ru-RU" sz="1800" dirty="0">
                <a:solidFill>
                  <a:srgbClr val="002060"/>
                </a:solidFill>
                <a:latin typeface="Cambria" pitchFamily="18" charset="0"/>
              </a:rPr>
              <a:t>- изучить технологическую последовательность и трудовые приемы выполнения вышивки.</a:t>
            </a:r>
          </a:p>
          <a:p>
            <a:pPr algn="l"/>
            <a:r>
              <a:rPr lang="ru-RU" sz="1800" u="sng" dirty="0">
                <a:solidFill>
                  <a:srgbClr val="002060"/>
                </a:solidFill>
                <a:latin typeface="Cambria" pitchFamily="18" charset="0"/>
              </a:rPr>
              <a:t>Развивающие: </a:t>
            </a:r>
            <a:endParaRPr lang="ru-RU" sz="1800" dirty="0">
              <a:solidFill>
                <a:srgbClr val="002060"/>
              </a:solidFill>
              <a:latin typeface="Cambria" pitchFamily="18" charset="0"/>
            </a:endParaRPr>
          </a:p>
          <a:p>
            <a:pPr algn="l"/>
            <a:r>
              <a:rPr lang="ru-RU" sz="1800" dirty="0">
                <a:solidFill>
                  <a:srgbClr val="002060"/>
                </a:solidFill>
                <a:latin typeface="Cambria" pitchFamily="18" charset="0"/>
              </a:rPr>
              <a:t>- развить творческое мышление, эстетический вкус;</a:t>
            </a:r>
          </a:p>
          <a:p>
            <a:pPr algn="l"/>
            <a:r>
              <a:rPr lang="ru-RU" sz="1800" u="sng" dirty="0">
                <a:solidFill>
                  <a:srgbClr val="002060"/>
                </a:solidFill>
                <a:latin typeface="Cambria" pitchFamily="18" charset="0"/>
              </a:rPr>
              <a:t>Воспитательные:</a:t>
            </a:r>
            <a:endParaRPr lang="ru-RU" sz="1800" dirty="0">
              <a:solidFill>
                <a:srgbClr val="002060"/>
              </a:solidFill>
              <a:latin typeface="Cambria" pitchFamily="18" charset="0"/>
            </a:endParaRPr>
          </a:p>
          <a:p>
            <a:pPr algn="l"/>
            <a:r>
              <a:rPr lang="ru-RU" sz="1800" dirty="0">
                <a:solidFill>
                  <a:srgbClr val="002060"/>
                </a:solidFill>
                <a:latin typeface="Cambria" pitchFamily="18" charset="0"/>
              </a:rPr>
              <a:t>-воспитывать самостоятельность, аккуратность, бережливость, ответственность за выполненную работу.</a:t>
            </a:r>
          </a:p>
          <a:p>
            <a:pPr marL="493776" indent="-457200" algn="l"/>
            <a:endParaRPr lang="ru-RU" sz="18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3000372" y="285720"/>
            <a:ext cx="3357586" cy="1000132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400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r>
              <a:rPr lang="ru-RU" sz="1400" b="1" dirty="0" smtClean="0">
                <a:solidFill>
                  <a:schemeClr val="tx1"/>
                </a:solidFill>
                <a:latin typeface="Cambria" pitchFamily="18" charset="0"/>
              </a:rPr>
              <a:t>Формы:</a:t>
            </a:r>
          </a:p>
          <a:p>
            <a:r>
              <a:rPr lang="ru-RU" sz="1400" dirty="0" smtClean="0">
                <a:latin typeface="Cambria" pitchFamily="18" charset="0"/>
              </a:rPr>
              <a:t>-фронтальная </a:t>
            </a:r>
          </a:p>
          <a:p>
            <a:r>
              <a:rPr lang="ru-RU" sz="1400" dirty="0" smtClean="0">
                <a:latin typeface="Cambria" pitchFamily="18" charset="0"/>
              </a:rPr>
              <a:t>(работа  по подгруппам);</a:t>
            </a:r>
          </a:p>
          <a:p>
            <a:r>
              <a:rPr lang="ru-RU" sz="1400" dirty="0" smtClean="0">
                <a:latin typeface="Cambria" pitchFamily="18" charset="0"/>
              </a:rPr>
              <a:t>-индивидуальная.</a:t>
            </a:r>
          </a:p>
          <a:p>
            <a:pPr algn="ctr"/>
            <a:endParaRPr lang="ru-RU" sz="1400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428604" y="357158"/>
            <a:ext cx="2357454" cy="1214446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latin typeface="Cambria" pitchFamily="18" charset="0"/>
              </a:rPr>
              <a:t>Методы: </a:t>
            </a:r>
            <a:endParaRPr lang="ru-RU" sz="1400" dirty="0" smtClean="0">
              <a:latin typeface="Cambria" pitchFamily="18" charset="0"/>
            </a:endParaRPr>
          </a:p>
          <a:p>
            <a:r>
              <a:rPr lang="ru-RU" sz="1400" dirty="0" smtClean="0">
                <a:latin typeface="Cambria" pitchFamily="18" charset="0"/>
              </a:rPr>
              <a:t>-наглядно-иллюстративные;</a:t>
            </a:r>
          </a:p>
          <a:p>
            <a:r>
              <a:rPr lang="ru-RU" sz="1400" dirty="0" smtClean="0">
                <a:latin typeface="Cambria" pitchFamily="18" charset="0"/>
              </a:rPr>
              <a:t>-поисковый метод.</a:t>
            </a:r>
          </a:p>
          <a:p>
            <a:pPr algn="ctr"/>
            <a:endParaRPr lang="ru-RU" sz="1400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285728" y="3357554"/>
            <a:ext cx="5857916" cy="2286016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 smtClean="0"/>
          </a:p>
          <a:p>
            <a:r>
              <a:rPr lang="ru-RU" sz="1400" b="1" dirty="0" err="1" smtClean="0">
                <a:latin typeface="Cambria" pitchFamily="18" charset="0"/>
              </a:rPr>
              <a:t>Межпредметные</a:t>
            </a:r>
            <a:r>
              <a:rPr lang="ru-RU" sz="1400" b="1" dirty="0" smtClean="0">
                <a:latin typeface="Cambria" pitchFamily="18" charset="0"/>
              </a:rPr>
              <a:t> связи: </a:t>
            </a:r>
            <a:endParaRPr lang="ru-RU" sz="1400" dirty="0" smtClean="0">
              <a:latin typeface="Cambria" pitchFamily="18" charset="0"/>
            </a:endParaRPr>
          </a:p>
          <a:p>
            <a:r>
              <a:rPr lang="ru-RU" sz="1400" dirty="0" smtClean="0">
                <a:latin typeface="Cambria" pitchFamily="18" charset="0"/>
              </a:rPr>
              <a:t>ОО Познание (Окружающий мир)</a:t>
            </a:r>
          </a:p>
          <a:p>
            <a:r>
              <a:rPr lang="ru-RU" sz="1400" dirty="0" smtClean="0">
                <a:latin typeface="Cambria" pitchFamily="18" charset="0"/>
              </a:rPr>
              <a:t>ОО Художественное творчество (рисование, аппликация, конструирование)</a:t>
            </a:r>
          </a:p>
          <a:p>
            <a:r>
              <a:rPr lang="ru-RU" sz="1400" dirty="0" smtClean="0">
                <a:latin typeface="Cambria" pitchFamily="18" charset="0"/>
              </a:rPr>
              <a:t>ОО Здоровье (развитие мелкой моторики…)</a:t>
            </a:r>
          </a:p>
          <a:p>
            <a:pPr algn="ctr"/>
            <a:endParaRPr lang="ru-RU" dirty="0"/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714356" y="1500166"/>
            <a:ext cx="5857916" cy="1928826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 smtClean="0"/>
          </a:p>
          <a:p>
            <a:r>
              <a:rPr lang="ru-RU" sz="1400" b="1" dirty="0" smtClean="0">
                <a:latin typeface="Cambria" pitchFamily="18" charset="0"/>
              </a:rPr>
              <a:t>Методы проведения занятий: </a:t>
            </a:r>
            <a:endParaRPr lang="ru-RU" sz="1400" dirty="0" smtClean="0">
              <a:latin typeface="Cambria" pitchFamily="18" charset="0"/>
            </a:endParaRPr>
          </a:p>
          <a:p>
            <a:r>
              <a:rPr lang="ru-RU" sz="1400" dirty="0" smtClean="0">
                <a:latin typeface="Cambria" pitchFamily="18" charset="0"/>
              </a:rPr>
              <a:t>- беседа с объяснением нового материала; </a:t>
            </a:r>
          </a:p>
          <a:p>
            <a:r>
              <a:rPr lang="ru-RU" sz="1400" dirty="0" smtClean="0">
                <a:latin typeface="Cambria" pitchFamily="18" charset="0"/>
              </a:rPr>
              <a:t>- практическая непосредственная деятельность дошкольников;</a:t>
            </a:r>
          </a:p>
          <a:p>
            <a:r>
              <a:rPr lang="ru-RU" sz="1400" dirty="0" smtClean="0">
                <a:latin typeface="Cambria" pitchFamily="18" charset="0"/>
              </a:rPr>
              <a:t>- показ наглядностей;</a:t>
            </a:r>
          </a:p>
          <a:p>
            <a:r>
              <a:rPr lang="ru-RU" sz="1400" dirty="0" smtClean="0">
                <a:latin typeface="Cambria" pitchFamily="18" charset="0"/>
              </a:rPr>
              <a:t>- демонстрация трудового приема.</a:t>
            </a:r>
          </a:p>
          <a:p>
            <a:pPr algn="ctr"/>
            <a:endParaRPr lang="ru-RU" dirty="0"/>
          </a:p>
        </p:txBody>
      </p:sp>
      <p:sp>
        <p:nvSpPr>
          <p:cNvPr id="12" name="Блок-схема: перфолента 11"/>
          <p:cNvSpPr/>
          <p:nvPr/>
        </p:nvSpPr>
        <p:spPr>
          <a:xfrm>
            <a:off x="642918" y="5429256"/>
            <a:ext cx="5857916" cy="3429024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600" b="1" dirty="0" smtClean="0"/>
          </a:p>
          <a:p>
            <a:endParaRPr lang="ru-RU" sz="1600" b="1" dirty="0" smtClean="0"/>
          </a:p>
          <a:p>
            <a:r>
              <a:rPr lang="ru-RU" sz="1600" b="1" dirty="0" smtClean="0">
                <a:latin typeface="Cambria" pitchFamily="18" charset="0"/>
              </a:rPr>
              <a:t>Материально-техническое оснащение: </a:t>
            </a:r>
            <a:endParaRPr lang="ru-RU" sz="1600" dirty="0" smtClean="0">
              <a:latin typeface="Cambria" pitchFamily="18" charset="0"/>
            </a:endParaRPr>
          </a:p>
          <a:p>
            <a:r>
              <a:rPr lang="ru-RU" sz="1600" dirty="0" smtClean="0">
                <a:latin typeface="Cambria" pitchFamily="18" charset="0"/>
              </a:rPr>
              <a:t>инструменты личного пользования;</a:t>
            </a:r>
          </a:p>
          <a:p>
            <a:r>
              <a:rPr lang="ru-RU" sz="1600" dirty="0" smtClean="0">
                <a:latin typeface="Cambria" pitchFamily="18" charset="0"/>
              </a:rPr>
              <a:t>краски (гуашь, пастель);</a:t>
            </a:r>
          </a:p>
          <a:p>
            <a:r>
              <a:rPr lang="ru-RU" sz="1600" dirty="0" smtClean="0">
                <a:latin typeface="Cambria" pitchFamily="18" charset="0"/>
              </a:rPr>
              <a:t>фломастеры;</a:t>
            </a:r>
          </a:p>
          <a:p>
            <a:r>
              <a:rPr lang="ru-RU" sz="1600" dirty="0" smtClean="0">
                <a:latin typeface="Cambria" pitchFamily="18" charset="0"/>
              </a:rPr>
              <a:t>пяльцы, ткань, иглы для вышивания, ленты атласные, нитки мулине, наперсток;</a:t>
            </a:r>
          </a:p>
          <a:p>
            <a:r>
              <a:rPr lang="ru-RU" sz="1600" dirty="0" smtClean="0">
                <a:latin typeface="Cambria" pitchFamily="18" charset="0"/>
              </a:rPr>
              <a:t>карты инструкционные по технике вышивания; </a:t>
            </a:r>
          </a:p>
          <a:p>
            <a:r>
              <a:rPr lang="ru-RU" sz="1600" dirty="0" smtClean="0">
                <a:latin typeface="Cambria" pitchFamily="18" charset="0"/>
              </a:rPr>
              <a:t>иллюстрации, рисунки и фотографии; </a:t>
            </a:r>
          </a:p>
          <a:p>
            <a:r>
              <a:rPr lang="ru-RU" sz="1600" dirty="0" smtClean="0">
                <a:latin typeface="Cambria" pitchFamily="18" charset="0"/>
              </a:rPr>
              <a:t>демонстрация готовых изделий.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714356" y="214282"/>
            <a:ext cx="5643602" cy="500066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dirty="0" smtClean="0">
                <a:latin typeface="Cambria" pitchFamily="18" charset="0"/>
              </a:rPr>
              <a:t>Приспособления и материалы:</a:t>
            </a:r>
          </a:p>
          <a:p>
            <a:pPr algn="ctr"/>
            <a:endParaRPr lang="ru-RU" sz="1400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42918" y="1000100"/>
          <a:ext cx="5643602" cy="768287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928958"/>
                <a:gridCol w="2714644"/>
              </a:tblGrid>
              <a:tr h="17117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kern="1200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Иглы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Для вышивания применяются разные иглы: тонкие – для легких тканей и толстые – для плотных. При шитье шелковой лентой используются острые иглы, ведь они должны свободно входить в ткань, не образуя при этом неэстетичных затяжек.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Ушко иглы должно быть удлиненным.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804060">
                <a:tc>
                  <a:txBody>
                    <a:bodyPr/>
                    <a:lstStyle/>
                    <a:p>
                      <a:r>
                        <a:rPr lang="ru-RU" sz="1400" b="1" i="1" kern="1200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Ленты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Ленты и тесьму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делают из тканей высшего качества,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на них есть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кромка. На бобинах присутствуют подробные рекомендации (необходимая информация).</a:t>
                      </a: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  <a:p>
                      <a:endParaRPr lang="ru-RU" sz="1200" dirty="0" smtClean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065910">
                <a:tc>
                  <a:txBody>
                    <a:bodyPr/>
                    <a:lstStyle/>
                    <a:p>
                      <a:r>
                        <a:rPr lang="ru-RU" sz="1400" b="1" i="1" kern="1200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Ткани</a:t>
                      </a:r>
                    </a:p>
                    <a:p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хлопковые: 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рогожка, батист, сатин (хлопчатобумажный атлас), плис (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х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/б бархат), муслин (кисея).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Льняные ткани: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суровое полотно, тонкое полотно, грубая холстина, льняная ткань с однородной основой.</a:t>
                      </a:r>
                    </a:p>
                    <a:p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Шелковые ткани: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шифон, шелковый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тюль.</a:t>
                      </a:r>
                      <a:r>
                        <a:rPr lang="ru-RU" sz="1200" i="1" kern="1200" dirty="0" err="1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Шерстяные</a:t>
                      </a: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ткани: 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креп, твид, джерси.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9773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kern="1200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Пяльцы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Для вышивки используют пяльцы, они предназначены для того, чтобы во время работы ткань была хорошо натянута. Это гарантирует равномерность стежков.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" descr="C:\Users\USER\Desktop\1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504" y="6929454"/>
            <a:ext cx="1889392" cy="1417044"/>
          </a:xfrm>
          <a:prstGeom prst="rect">
            <a:avLst/>
          </a:prstGeom>
          <a:noFill/>
        </p:spPr>
      </p:pic>
      <p:pic>
        <p:nvPicPr>
          <p:cNvPr id="13" name="Picture 3" descr="C:\Users\USER\Desktop\0a06bcf23d09aacae090aec0fe71b9ba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504" y="4857752"/>
            <a:ext cx="1857388" cy="1393041"/>
          </a:xfrm>
          <a:prstGeom prst="rect">
            <a:avLst/>
          </a:prstGeom>
          <a:noFill/>
        </p:spPr>
      </p:pic>
      <p:pic>
        <p:nvPicPr>
          <p:cNvPr id="14" name="Picture 4" descr="C:\Users\USER\Desktop\1291500198_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504" y="2857488"/>
            <a:ext cx="1857388" cy="1487760"/>
          </a:xfrm>
          <a:prstGeom prst="rect">
            <a:avLst/>
          </a:prstGeom>
          <a:noFill/>
        </p:spPr>
      </p:pic>
      <p:pic>
        <p:nvPicPr>
          <p:cNvPr id="15" name="Picture 5" descr="C:\Users\USER\Desktop\img40_21370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4343025" y="729019"/>
            <a:ext cx="1199396" cy="2170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714356" y="214282"/>
            <a:ext cx="5643602" cy="500066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dirty="0" smtClean="0">
                <a:latin typeface="Cambria" pitchFamily="18" charset="0"/>
              </a:rPr>
              <a:t>Основные приёмы:</a:t>
            </a:r>
          </a:p>
          <a:p>
            <a:pPr algn="ctr"/>
            <a:endParaRPr lang="ru-RU" sz="1400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42918" y="1000100"/>
          <a:ext cx="5643602" cy="769241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786082"/>
                <a:gridCol w="2857520"/>
              </a:tblGrid>
              <a:tr h="12144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Подготовка ленты  (короткие, не длиннее 33 см): отрезать конец ленты под углом, разгладить, протянув под утюгом, разогретым до средней температуры.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14380"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Воткнуть иголку в ткань, затем осторожно</a:t>
                      </a:r>
                      <a:r>
                        <a:rPr lang="ru-RU" sz="1200" b="0" i="0" kern="12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расправить ленту, так чтобы она приняла требуемый вид.</a:t>
                      </a:r>
                      <a:endParaRPr lang="ru-RU" sz="1200" b="0" i="0" kern="1200" dirty="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  <a:p>
                      <a:endParaRPr lang="ru-RU" sz="1200" dirty="0" smtClean="0">
                        <a:latin typeface="Cambria" pitchFamily="18" charset="0"/>
                      </a:endParaRPr>
                    </a:p>
                    <a:p>
                      <a:endParaRPr lang="ru-RU" sz="1200" dirty="0" smtClean="0">
                        <a:latin typeface="Cambria" pitchFamily="18" charset="0"/>
                      </a:endParaRPr>
                    </a:p>
                    <a:p>
                      <a:endParaRPr lang="ru-RU" sz="1200" dirty="0" smtClean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471642"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Закрепить ленту можно завязав на конце узел, протянуть ленту через ткань</a:t>
                      </a:r>
                      <a:r>
                        <a:rPr lang="ru-RU" sz="1200" b="0" i="0" kern="12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так, чтобы узел остался на изнаночной стороне.</a:t>
                      </a:r>
                      <a:endParaRPr lang="ru-RU" sz="1200" b="0" i="0" kern="1200" dirty="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5001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Прямые</a:t>
                      </a:r>
                      <a:r>
                        <a:rPr lang="ru-RU" sz="1200" b="0" i="0" kern="12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стежки могут быть плоскими, скрученными или петлеобразными, но их всегда следует направлять ушком второй иглы, чтобы придать лепесткам форму, характерную для цветка, </a:t>
                      </a:r>
                      <a:r>
                        <a:rPr lang="ru-RU" sz="1200" b="0" i="0" kern="1200" baseline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который вышиваете.</a:t>
                      </a:r>
                      <a:endParaRPr lang="ru-RU" sz="1200" b="0" i="0" kern="1200" dirty="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9773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Ленточный шов выполняется только при вышивании ленточками, при каждом стежке иголка проходит сквозь ленту и сквозь ткань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2" descr="C:\Users\USER\Desktop\11-300x24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818" y="1071538"/>
            <a:ext cx="1393176" cy="1147048"/>
          </a:xfrm>
          <a:prstGeom prst="rect">
            <a:avLst/>
          </a:prstGeom>
          <a:noFill/>
        </p:spPr>
      </p:pic>
      <p:pic>
        <p:nvPicPr>
          <p:cNvPr id="11" name="Picture 3" descr="C:\Users\USER\Desktop\col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4267918" y="2447198"/>
            <a:ext cx="1124917" cy="1231116"/>
          </a:xfrm>
          <a:prstGeom prst="rect">
            <a:avLst/>
          </a:prstGeom>
          <a:noFill/>
        </p:spPr>
      </p:pic>
      <p:pic>
        <p:nvPicPr>
          <p:cNvPr id="12" name="Picture 4" descr="C:\Users\USER\Desktop\31-300x27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818" y="3857620"/>
            <a:ext cx="1214436" cy="1101089"/>
          </a:xfrm>
          <a:prstGeom prst="rect">
            <a:avLst/>
          </a:prstGeom>
          <a:noFill/>
        </p:spPr>
      </p:pic>
      <p:pic>
        <p:nvPicPr>
          <p:cNvPr id="16" name="Picture 5" descr="C:\Users\USER\Desktop\del2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818" y="5286380"/>
            <a:ext cx="1285884" cy="1295409"/>
          </a:xfrm>
          <a:prstGeom prst="rect">
            <a:avLst/>
          </a:prstGeom>
          <a:noFill/>
        </p:spPr>
      </p:pic>
      <p:pic>
        <p:nvPicPr>
          <p:cNvPr id="17" name="Picture 6" descr="C:\Users\USER\Desktop\col4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818" y="6786578"/>
            <a:ext cx="1335092" cy="14360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214290" y="214282"/>
            <a:ext cx="5643602" cy="500066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dirty="0" smtClean="0">
                <a:latin typeface="Cambria" pitchFamily="18" charset="0"/>
              </a:rPr>
              <a:t>Техника изготовления примулы</a:t>
            </a:r>
          </a:p>
          <a:p>
            <a:pPr algn="ctr"/>
            <a:endParaRPr lang="ru-RU" sz="1400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5728" y="1428728"/>
            <a:ext cx="2786082" cy="10001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Вышейте прямой стебель от точки А до точки В.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86124" y="1285852"/>
            <a:ext cx="2214578" cy="121444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5728" y="3071802"/>
            <a:ext cx="2786082" cy="135732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Выведите иглу с лентой на лицевую сторону ткани в точке С, обвейте ленту вокруг иглы один раз, затем выведите иглу на изнаночную сторону в точке D.</a:t>
            </a:r>
          </a:p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86124" y="3071802"/>
            <a:ext cx="2357454" cy="135732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85728" y="5000628"/>
            <a:ext cx="2786082" cy="135732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Осторожно вытяни те ленту на изнаночную сторону ткани, чтобы узел затянулся до требуемого размера и приобрел удлиненную форму.</a:t>
            </a:r>
          </a:p>
          <a:p>
            <a:pPr algn="ctr"/>
            <a:endParaRPr lang="ru-RU" sz="1200" dirty="0">
              <a:latin typeface="Cambria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357562" y="5072066"/>
            <a:ext cx="3000396" cy="135732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85728" y="6858016"/>
            <a:ext cx="2857520" cy="14287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Выведите иглу на лицевую сторону в точке Е и вышейте еще один французский узелок, воткнув иглу в ткань в точке Е. Вышейте цветы вокруг стебля так, чтобы позади него рас полагались узлы меньшего размера.</a:t>
            </a:r>
          </a:p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429000" y="6929454"/>
            <a:ext cx="2857520" cy="135732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7" descr="C:\Users\USER\Desktop\pr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3884629" y="830224"/>
            <a:ext cx="907228" cy="2247113"/>
          </a:xfrm>
          <a:prstGeom prst="rect">
            <a:avLst/>
          </a:prstGeom>
          <a:noFill/>
        </p:spPr>
      </p:pic>
      <p:pic>
        <p:nvPicPr>
          <p:cNvPr id="23" name="Picture 8" descr="C:\Users\USER\Desktop\pr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3930148" y="2642093"/>
            <a:ext cx="1120778" cy="2265949"/>
          </a:xfrm>
          <a:prstGeom prst="rect">
            <a:avLst/>
          </a:prstGeom>
          <a:noFill/>
        </p:spPr>
      </p:pic>
      <p:pic>
        <p:nvPicPr>
          <p:cNvPr id="24" name="Picture 9" descr="C:\Users\USER\Desktop\pr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4299356" y="4416024"/>
            <a:ext cx="1116809" cy="2714644"/>
          </a:xfrm>
          <a:prstGeom prst="rect">
            <a:avLst/>
          </a:prstGeom>
          <a:noFill/>
        </p:spPr>
      </p:pic>
      <p:pic>
        <p:nvPicPr>
          <p:cNvPr id="25" name="Picture 10" descr="C:\Users\USER\Desktop\pr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4263637" y="6309131"/>
            <a:ext cx="1259685" cy="2643207"/>
          </a:xfrm>
          <a:prstGeom prst="rect">
            <a:avLst/>
          </a:prstGeom>
          <a:noFill/>
        </p:spPr>
      </p:pic>
      <p:pic>
        <p:nvPicPr>
          <p:cNvPr id="26" name="Picture 11" descr="C:\Users\USER\Desktop\pr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92813" y="0"/>
            <a:ext cx="1265187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1099</TotalTime>
  <Words>667</Words>
  <Application>Microsoft Office PowerPoint</Application>
  <PresentationFormat>Экран (4:3)</PresentationFormat>
  <Paragraphs>82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История техники</vt:lpstr>
      <vt:lpstr>Значение декоративно-прикладного искусства для дошкольников </vt:lpstr>
      <vt:lpstr>Цель и задачи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Кашковские</dc:creator>
  <cp:lastModifiedBy>Кашковская Маргарита</cp:lastModifiedBy>
  <cp:revision>113</cp:revision>
  <dcterms:created xsi:type="dcterms:W3CDTF">2010-12-05T15:33:01Z</dcterms:created>
  <dcterms:modified xsi:type="dcterms:W3CDTF">2015-10-21T13:42:33Z</dcterms:modified>
</cp:coreProperties>
</file>