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71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94B52B-B685-4F5D-BBF6-56241ADD72E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21A75D-567E-46A6-BED3-B545FCF300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9523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ФЕДЕРАЛЬНЫЙ ГОСУДАРСТВЕННЫЙ ОБРАЗОВАТЕЛЬНЫЙ СТАНДАРТ ДОШКОЛЬНОГО ОБРАЗОВАНИЯ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Детскийсад &quot;Сказка&quot; р.п. Вознесенское - ФГОС в Д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43" y="4293096"/>
            <a:ext cx="35952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4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43880"/>
              </p:ext>
            </p:extLst>
          </p:nvPr>
        </p:nvGraphicFramePr>
        <p:xfrm>
          <a:off x="255975" y="188640"/>
          <a:ext cx="8856984" cy="6343961"/>
        </p:xfrm>
        <a:graphic>
          <a:graphicData uri="http://schemas.openxmlformats.org/drawingml/2006/table">
            <a:tbl>
              <a:tblPr firstRow="1" firstCol="1" bandRow="1"/>
              <a:tblGrid>
                <a:gridCol w="1629158"/>
                <a:gridCol w="7227826"/>
              </a:tblGrid>
              <a:tr h="92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Целевые ориентиры образования в младенческом и раннем возрасте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Ребенок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Проявляет интерес к сверстникам; наблюдает за их действиями и подражает им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Использует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Речевое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Владеет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активной речью, включенной в общение; может обращаться с вопросами и просьбами, понимает речь взрослых; знает названия окружающих предметов и игрушек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Проявляет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ребенка развита крупная моторика, он стремится осваивать различные виды движения (бег, лазанье, перешагивание и пр.).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23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2700" b="1" i="1" dirty="0">
                <a:solidFill>
                  <a:srgbClr val="C00000"/>
                </a:solidFill>
                <a:effectLst/>
                <a:latin typeface="Bookman Old Style" pitchFamily="18" charset="0"/>
              </a:rPr>
              <a:t>Целевые ориентиры на этапе завершения</a:t>
            </a:r>
            <a:br>
              <a:rPr lang="ru-RU" sz="2700" b="1" i="1" dirty="0">
                <a:solidFill>
                  <a:srgbClr val="C00000"/>
                </a:solidFill>
                <a:effectLst/>
                <a:latin typeface="Bookman Old Style" pitchFamily="18" charset="0"/>
              </a:rPr>
            </a:br>
            <a:r>
              <a:rPr lang="ru-RU" sz="2700" b="1" i="1" dirty="0">
                <a:solidFill>
                  <a:srgbClr val="C00000"/>
                </a:solidFill>
                <a:effectLst/>
                <a:latin typeface="Bookman Old Style" pitchFamily="18" charset="0"/>
              </a:rPr>
              <a:t>дошкольного образования: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&amp;Scy;&amp;tcy;&amp;iecy;&amp;ncy;&amp;acy; &amp;Vcy;&amp;Kcy;&amp;ocy;&amp;ncy;&amp;tcy;&amp;acy;&amp;k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40425" cy="4996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05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15025"/>
              </p:ext>
            </p:extLst>
          </p:nvPr>
        </p:nvGraphicFramePr>
        <p:xfrm>
          <a:off x="251521" y="188641"/>
          <a:ext cx="8784976" cy="6490536"/>
        </p:xfrm>
        <a:graphic>
          <a:graphicData uri="http://schemas.openxmlformats.org/drawingml/2006/table">
            <a:tbl>
              <a:tblPr firstRow="1" firstCol="1" bandRow="1"/>
              <a:tblGrid>
                <a:gridCol w="2602685"/>
                <a:gridCol w="6182291"/>
              </a:tblGrid>
              <a:tr h="72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Образовательные области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Целевые ориентиры на этапе завершения дошкольного образования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04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50051"/>
              </p:ext>
            </p:extLst>
          </p:nvPr>
        </p:nvGraphicFramePr>
        <p:xfrm>
          <a:off x="251520" y="332656"/>
          <a:ext cx="8712969" cy="6169152"/>
        </p:xfrm>
        <a:graphic>
          <a:graphicData uri="http://schemas.openxmlformats.org/drawingml/2006/table">
            <a:tbl>
              <a:tblPr firstRow="1" firstCol="1" bandRow="1"/>
              <a:tblGrid>
                <a:gridCol w="2891986"/>
                <a:gridCol w="5820983"/>
              </a:tblGrid>
              <a:tr h="3757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Речевое развитие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05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24177"/>
              </p:ext>
            </p:extLst>
          </p:nvPr>
        </p:nvGraphicFramePr>
        <p:xfrm>
          <a:off x="251520" y="908720"/>
          <a:ext cx="8568952" cy="4835438"/>
        </p:xfrm>
        <a:graphic>
          <a:graphicData uri="http://schemas.openxmlformats.org/drawingml/2006/table">
            <a:tbl>
              <a:tblPr firstRow="1" firstCol="1" bandRow="1"/>
              <a:tblGrid>
                <a:gridCol w="2596821"/>
                <a:gridCol w="5972131"/>
              </a:tblGrid>
              <a:tr h="3007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</a:t>
                      </a:r>
                      <a:b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5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755776"/>
          </a:xfrm>
        </p:spPr>
        <p:txBody>
          <a:bodyPr>
            <a:no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800" b="1" i="1" dirty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4.7. Целевые ориентиры Программы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  <a:br>
              <a:rPr lang="ru-RU" sz="1800" b="1" i="1" dirty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</a:br>
            <a:endParaRPr lang="ru-RU" sz="1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212976"/>
            <a:ext cx="8686800" cy="2867149"/>
          </a:xfrm>
        </p:spPr>
        <p:txBody>
          <a:bodyPr>
            <a:normAutofit/>
          </a:bodyPr>
          <a:lstStyle/>
          <a:p>
            <a:r>
              <a:rPr lang="ru-RU" sz="1800" b="1" i="1" cap="all" dirty="0">
                <a:solidFill>
                  <a:srgbClr val="7030A0"/>
                </a:solidFill>
                <a:latin typeface="Bookman Old Style" pitchFamily="18" charset="0"/>
                <a:ea typeface="Times New Roman"/>
                <a:cs typeface="+mj-cs"/>
              </a:rPr>
              <a:t>4.8. В случае если Программа не охватывает старший дошкольный возраст, то данные Требования должны рассматриваться как долгосрочные ориентиры, а непосредственные целевые ориентиры освоения Программы воспитанниками - как создающие предпосылки для их реализации.</a:t>
            </a:r>
            <a:br>
              <a:rPr lang="ru-RU" sz="1800" b="1" i="1" cap="all" dirty="0">
                <a:solidFill>
                  <a:srgbClr val="7030A0"/>
                </a:solidFill>
                <a:latin typeface="Bookman Old Style" pitchFamily="18" charset="0"/>
                <a:ea typeface="Times New Roman"/>
                <a:cs typeface="+mj-cs"/>
              </a:rPr>
            </a:br>
            <a:endParaRPr lang="ru-RU" sz="1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87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488832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Формирование предпосылок универсальных учебных действий (УУД) у дошкольников на пороге школы</a:t>
            </a:r>
            <a:endParaRPr lang="ru-RU" sz="28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&amp;Ncy;&amp;ocy;&amp;vcy;&amp;ocy;&amp;scy;&amp;t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78" y="2731546"/>
            <a:ext cx="612068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98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86482"/>
              </p:ext>
            </p:extLst>
          </p:nvPr>
        </p:nvGraphicFramePr>
        <p:xfrm>
          <a:off x="107505" y="548679"/>
          <a:ext cx="8856984" cy="5643372"/>
        </p:xfrm>
        <a:graphic>
          <a:graphicData uri="http://schemas.openxmlformats.org/drawingml/2006/table">
            <a:tbl>
              <a:tblPr firstRow="1" firstCol="1" bandRow="1"/>
              <a:tblGrid>
                <a:gridCol w="1443538"/>
                <a:gridCol w="1170736"/>
                <a:gridCol w="1431310"/>
                <a:gridCol w="1431310"/>
                <a:gridCol w="1690045"/>
                <a:gridCol w="1690045"/>
              </a:tblGrid>
              <a:tr h="2104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Образователь-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ная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детской деятельности</a:t>
                      </a: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Предпосылки формирования УУД</a:t>
                      </a: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Познавательные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Личностные</a:t>
                      </a: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тивное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Коммуникативная, игровая, познавательно-исследователь-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ская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Выбор наиболее эффективных способов решения задач в зависимости от конкретных условий.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Рефлексия способов и условий действия, контроль и оценка процесса и результатов деятельности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Коррекция – внесение необходимых дополнений и коррективов в план и способ действия в случае расхождения эталона, реального действия и его результата с учетом оценки этого результата самим обучающимся, учителем, товарищами</a:t>
                      </a: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Нравственно-этическая ориентация, в том числе и оценивание усваиваемого содержания</a:t>
                      </a: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Разрешение конфликта – выявление, идентификация.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поведением партнера.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Умение с достаточной полнотой и точностью выражать свои мысли в соответствии с задачами и условиями коммуникации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436" marR="3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99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534985"/>
              </p:ext>
            </p:extLst>
          </p:nvPr>
        </p:nvGraphicFramePr>
        <p:xfrm>
          <a:off x="395536" y="908720"/>
          <a:ext cx="8568952" cy="5608320"/>
        </p:xfrm>
        <a:graphic>
          <a:graphicData uri="http://schemas.openxmlformats.org/drawingml/2006/table">
            <a:tbl>
              <a:tblPr firstRow="1" firstCol="1" bandRow="1"/>
              <a:tblGrid>
                <a:gridCol w="1284689"/>
                <a:gridCol w="1284689"/>
                <a:gridCol w="1426647"/>
                <a:gridCol w="1570622"/>
                <a:gridCol w="1346121"/>
                <a:gridCol w="1656184"/>
              </a:tblGrid>
              <a:tr h="424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Познаватель-ное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Познавательно-исследователь-</a:t>
                      </a:r>
                      <a:r>
                        <a:rPr lang="ru-RU" sz="16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ская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игровая, </a:t>
                      </a:r>
                      <a:r>
                        <a:rPr lang="ru-RU" sz="16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конструирова-ние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коммуникатив-ная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наиболее эффективных способов решения задач в зависимости от конкретных условий.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Рефлексия способов и условий действия, контроль и оценка процесса и результатов деятельности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Коррекция – внесение необходимых дополнений и коррективов в план и способ действия в случае расхождения эталона, реального действия и его результата с учетом оценки этого результата самим обучающимся, учителем, товарищами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Нравственно-этическая ориентация, в том числе и оценивание усваиваемого содержания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Разрешение конфликта – выявление, идентификация.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поведением партнера.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Умение с достаточной полнотой и точностью выражать свои мысли в соответствии с задачами и условиями коммуникации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9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79116"/>
              </p:ext>
            </p:extLst>
          </p:nvPr>
        </p:nvGraphicFramePr>
        <p:xfrm>
          <a:off x="85725" y="262889"/>
          <a:ext cx="9036498" cy="6553542"/>
        </p:xfrm>
        <a:graphic>
          <a:graphicData uri="http://schemas.openxmlformats.org/drawingml/2006/table">
            <a:tbl>
              <a:tblPr firstRow="1" firstCol="1" bandRow="1"/>
              <a:tblGrid>
                <a:gridCol w="1354785"/>
                <a:gridCol w="1414463"/>
                <a:gridCol w="2149075"/>
                <a:gridCol w="1224136"/>
                <a:gridCol w="1217915"/>
                <a:gridCol w="1676124"/>
              </a:tblGrid>
              <a:tr h="2873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Речевое развитие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Коммуникативная, игровая, познавательно-исследовательская, восприятие художествен-ной литературы и фольклора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Осознанное и произвольное построение речевого высказывания в устной и письменной форме.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Формулирование проблемы.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Самостоятельное выделение и формулирование познавательной цели.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Нравственно-этическая ориентация, в том числе и оценивание усваиваемого содержания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Умение с достаточной полнотой и точностью выражать свои мысли в соответствии с задачами и условиями коммуникации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Художественно-эстетическое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Изобразительная, музыкальная, игровая, восприятие художественной литературы и фольклора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Поиск и выделение необходимой информации, в том числе рабочих задач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Нравственно-этическая ориентация, в том числе и оценивание усваиваемого содержания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Двигательная, игровая, коммуникатив-ная, самообслуживание и элементарный бытовой труд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Установление причинно-следственных связей, представление цепочек объектов и явлений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Саморегуляция как способность к мобилизации сил и энергии, к волевому усилию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Планирование учебного сотрудничества с педагогом и сверстниками</a:t>
                      </a:r>
                    </a:p>
                  </a:txBody>
                  <a:tcPr marL="24327" marR="24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90938" y="1538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6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6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4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48680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roboto condensed"/>
              </a:rPr>
              <a:t>Утвержден приказом 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roboto condensed"/>
              </a:rPr>
              <a:t> Министерства образования и науки Российской Федерации (</a:t>
            </a:r>
            <a:r>
              <a:rPr lang="ru-RU" sz="2400" b="1" i="0" dirty="0" err="1" smtClean="0">
                <a:solidFill>
                  <a:srgbClr val="7030A0"/>
                </a:solidFill>
                <a:effectLst/>
                <a:latin typeface="roboto condensed"/>
              </a:rPr>
              <a:t>Минобрнауки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roboto condensed"/>
              </a:rPr>
              <a:t> России) от 17 октября 2013 г. N 1155 г. Москва</a:t>
            </a:r>
            <a:endParaRPr lang="ru-RU" sz="2400" b="1" i="0" dirty="0">
              <a:solidFill>
                <a:srgbClr val="7030A0"/>
              </a:solidFill>
              <a:effectLst/>
              <a:latin typeface="roboto condense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551837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>ФЕДЕРАЛЬНЫЙ  ГОСУДАРСТВЕННЫЙ ОБРАЗОВАТЕЛЬНЫЙ СТАНДАРТ представляет собой совокупность обязательных требований к дошкольному образованию. </a:t>
            </a:r>
            <a:endParaRPr lang="ru-RU" sz="3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8102"/>
            <a:ext cx="9144000" cy="664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ФГОС дошкольного образования (п.3.2.3</a:t>
            </a:r>
            <a:r>
              <a:rPr lang="ru-RU" sz="2800" b="1" dirty="0" smtClean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.)</a:t>
            </a:r>
            <a:endParaRPr lang="ru-RU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При реализации Программы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может проводиться оценка индивидуального развития детей.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Такая оценка производится педагогическим работником в рамках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педагогической диагностики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планирования).</a:t>
            </a:r>
            <a:endParaRPr lang="ru-RU" sz="1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  <a:endParaRPr lang="ru-RU" sz="1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 индивидуализации образования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  <a:endParaRPr lang="ru-RU" sz="1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2)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оптимизации работы с группой детей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При необходимости используется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психологическая диагностика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  <a:endParaRPr lang="ru-RU" sz="1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Участие ребенка в психологической диагностике допускается только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 согласия его родителей (законных представителей).</a:t>
            </a:r>
            <a:endParaRPr lang="ru-RU" sz="1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Результаты психологической диагностики могут использоваться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для решения задач психологического сопровождения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 проведения квалифицированной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коррекции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развития детей.</a:t>
            </a:r>
            <a:endParaRPr lang="ru-RU" sz="11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7737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78" y="-315416"/>
            <a:ext cx="9083022" cy="825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ПЕДАГОГИЧЕСКОЙ ДИАГНОСТИКИ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5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БЕСЕДА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НАБЛЮДЕНИЕ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ДИАГНОСТИЧЕСКОЕ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ЗАДАНИЕ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ДИАГНОСТИЧЕСКАЯ СИТУАЦИЯ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АНАЛИЗ ПРОДУКТОВ ДЕТСКОЙ ДЕЯТЕЛЬНОСТИ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Условия проведения педагогической диагностики, методы,  критерии и показатели развития ребёнка дошкольного возраста  представлены в Примерных образовательных программах дошкольного образования.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5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5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5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511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276872"/>
            <a:ext cx="6336704" cy="159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000" b="1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СПАСИБО </a:t>
            </a:r>
            <a:r>
              <a:rPr lang="ru-RU" sz="40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ЗА ВНИМАНИЕ!</a:t>
            </a:r>
            <a:endParaRPr lang="ru-RU" sz="40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848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568952" cy="1152128"/>
          </a:xfrm>
        </p:spPr>
        <p:txBody>
          <a:bodyPr/>
          <a:lstStyle/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Bookman Old Style"/>
                <a:ea typeface="Times New Roman"/>
                <a:cs typeface="Times New Roman"/>
              </a:rPr>
              <a:t> 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Какие требования выдвигает ФГОС ДО?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2400" b="1" i="1" dirty="0">
                <a:solidFill>
                  <a:srgbClr val="C0000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</a:br>
            <a:endParaRPr lang="ru-RU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538083"/>
            <a:ext cx="87849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 Стандарт выдвигает три группы требований:</a:t>
            </a: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endParaRPr lang="ru-RU" sz="2000" b="1" i="1" dirty="0">
              <a:solidFill>
                <a:srgbClr val="7030A0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7030A0"/>
              </a:solidFill>
              <a:effectLst/>
              <a:latin typeface="Bookman Old Style" pitchFamily="18" charset="0"/>
              <a:ea typeface="Times New Roman"/>
              <a:cs typeface="Times New Roman"/>
            </a:endParaRP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7030A0"/>
              </a:solidFill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 • </a:t>
            </a:r>
            <a:r>
              <a:rPr lang="ru-RU" sz="2000" b="1" i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Требования</a:t>
            </a: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 к структуре образовательной программы</a:t>
            </a: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endParaRPr lang="ru-RU" sz="2000" b="1" i="1" dirty="0">
              <a:solidFill>
                <a:srgbClr val="7030A0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 дошкольного образования;</a:t>
            </a: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7030A0"/>
              </a:solidFill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7030A0"/>
              </a:solidFill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 • </a:t>
            </a:r>
            <a:r>
              <a:rPr lang="ru-RU" sz="2000" b="1" i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Требования</a:t>
            </a: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 к условиям реализации образовательной</a:t>
            </a: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endParaRPr lang="ru-RU" sz="2000" b="1" i="1" dirty="0">
              <a:solidFill>
                <a:srgbClr val="7030A0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 программы дошкольного образования:</a:t>
            </a: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7030A0"/>
              </a:solidFill>
              <a:effectLst/>
              <a:latin typeface="Bookman Old Style" pitchFamily="18" charset="0"/>
              <a:ea typeface="Times New Roman"/>
              <a:cs typeface="Times New Roman"/>
            </a:endParaRP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7030A0"/>
              </a:solidFill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 • </a:t>
            </a:r>
            <a:r>
              <a:rPr lang="ru-RU" sz="2000" b="1" i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Требования</a:t>
            </a: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 к результатам освоения образовательной</a:t>
            </a: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endParaRPr lang="ru-RU" sz="2000" b="1" i="1" dirty="0">
              <a:solidFill>
                <a:srgbClr val="7030A0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indent="270510" algn="just" fontAlgn="base">
              <a:lnSpc>
                <a:spcPts val="1165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  <a:cs typeface="Times New Roman"/>
              </a:rPr>
              <a:t> программы дошкольного образования</a:t>
            </a:r>
            <a:endParaRPr lang="ru-RU" sz="2000" b="1" i="1" dirty="0">
              <a:solidFill>
                <a:srgbClr val="7030A0"/>
              </a:solidFill>
              <a:effectLst/>
              <a:latin typeface="Bookman Old Style" pitchFamily="18" charset="0"/>
              <a:ea typeface="Calibri"/>
              <a:cs typeface="Times New Roman"/>
            </a:endParaRPr>
          </a:p>
        </p:txBody>
      </p:sp>
      <p:pic>
        <p:nvPicPr>
          <p:cNvPr id="4" name="Рисунок 3" descr="&amp;Mcy;&amp;Bcy;&amp;Dcy;&amp;Ocy;&amp;Ucy; &amp;gcy;. &amp;Kcy;&amp;ocy;&amp;scy;&amp;tcy;&amp;rcy;&amp;ocy;&amp;mcy;&amp;ycy; &quot;&amp;Dcy;&amp;iecy;&amp;tcy;&amp;scy;&amp;kcy;&amp;icy;&amp;jcy; &amp;scy;&amp;acy;&amp;dcy; 78&quot; - &amp;Ocy;&amp;bcy;&amp;rcy;&amp;acy;&amp;zcy;&amp;ocy;&amp;vcy;&amp;acy;&amp;tcy;&amp;iecy;&amp;lcy;&amp;softcy;&amp;ncy;&amp;ycy;&amp;jcy; &amp;scy;&amp;tcy;&amp;acy;&amp;ncy;&amp;dcy;&amp;acy;&amp;rcy;&amp;t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90" y="5379835"/>
            <a:ext cx="5940425" cy="1388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32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Times New Roman"/>
              </a:rPr>
              <a:t>ТРЕБОВАНИЯ К РЕЗУЛЬТАТАМ ОСВОЕНИЯ ОСНОВНОЙ</a:t>
            </a:r>
            <a:br>
              <a:rPr lang="ru-RU" sz="2200" b="1" i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Times New Roman"/>
              </a:rPr>
            </a:br>
            <a:r>
              <a:rPr lang="ru-RU" sz="2200" b="1" i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Times New Roman"/>
              </a:rPr>
              <a:t>ОБРАЗОВАТЕЛЬНОЙ ПРОГРАММЫ ДОШКОЛЬНОГО ОБРАЗОВАНИЯ</a:t>
            </a:r>
            <a:r>
              <a:rPr lang="ru-RU" dirty="0" smtClean="0">
                <a:effectLst/>
                <a:latin typeface="Arial"/>
                <a:ea typeface="Times New Roman"/>
              </a:rPr>
              <a:t/>
            </a:r>
            <a:br>
              <a:rPr lang="ru-RU" dirty="0" smtClean="0">
                <a:effectLst/>
                <a:latin typeface="Arial"/>
                <a:ea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Требования Стандарта к результатам освоения Программы представлены в виде 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Bookman Old Style" pitchFamily="18" charset="0"/>
                <a:ea typeface="Times New Roman"/>
              </a:rPr>
              <a:t>целевых ориентиров дошкольного образования</a:t>
            </a: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Специфика дошкольного детства (гибкость, пластичность развития ребенка, высокий разброс вариантов его развития, его непосредственность и непроизвольность), а также системные особенности дошкольного образования (необязательность уровня дошкольного образования в Российской Федерации, отсутствие возможности вменения ребенку какой-либо ответственности за результат) делают неправомерными требования от ребенка дошкольного возраста конкретных образовательных достижений и обусловливают необходимость определения результатов освоения образовательной программы в виде целевых ориентиров.</a:t>
            </a:r>
            <a:endParaRPr lang="ru-RU" sz="2000" b="1" i="1" dirty="0">
              <a:solidFill>
                <a:srgbClr val="7030A0"/>
              </a:solidFill>
              <a:effectLst/>
              <a:latin typeface="Bookman Old Style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47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  <a:t>  Целевые 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  <a:t>ориентиры дошкольного образования определяются независимо от форм реализации Программы, а также от ее характера, особенностей развития детей и Организации, реализующей Программу</a:t>
            </a:r>
            <a:r>
              <a:rPr lang="ru-RU" sz="2000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  <a:t>.</a:t>
            </a:r>
            <a:endParaRPr lang="ru-RU" sz="20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44824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Целевые ориентиры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Bookman Old Style" pitchFamily="18" charset="0"/>
                <a:ea typeface="Times New Roman"/>
              </a:rPr>
              <a:t>не подлежат непосредственной оценке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, в том числе в виде педагогической диагностики (мониторинга), и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Bookman Old Style" pitchFamily="18" charset="0"/>
                <a:ea typeface="Times New Roman"/>
              </a:rPr>
              <a:t>не являются основанием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Bookman Old Style" pitchFamily="18" charset="0"/>
                <a:ea typeface="Times New Roman"/>
              </a:rPr>
              <a:t>для их формального сравнения с реальными достижениями детей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. Они не являются основой объективной оценки соответствия установленным требованиям образовательной деятельности и подготовки детей &lt;1&gt;. Освоение Программы не сопровождается проведением промежуточных аттестаций и итоговой аттестации воспитанников &lt;2&gt;.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--------------------------------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&lt;1&gt; С учетом положений части 2 статьи 11 Федерального закона от 29 декабря 2012 г. N 273-ФЗ "Об образовании в Российской Федерации" (Собрание законодательства Российской Федерации, 2012, N 53, ст. 7598; 2013, N 19, ст. 2326).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&lt;2&gt; Часть 2 статьи 64 Федерального закона от 29 декабря 2012 г. N 273-ФЗ "Об образовании в Российской Федерации" (Собрание законодательства Российской Федерации, 2012, N 53, ст. 7598; 2013, N 19, ст. 2326).</a:t>
            </a:r>
            <a:endParaRPr lang="ru-RU" b="1" i="1" dirty="0">
              <a:solidFill>
                <a:srgbClr val="7030A0"/>
              </a:solidFill>
              <a:effectLst/>
              <a:latin typeface="Bookman Old Style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460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  <a:t>4.4. Настоящие 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  <a:t>требования являются ориентирами для: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3"/>
            <a:ext cx="5688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а) построения образовательной политики на соответствующих уровнях с учетом целей дошкольного образования, общих для всего образовательного пространства Российской Федерации;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б) решения задач: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формирования Программы;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анализа профессиональной деятельности;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взаимодействия с семьями;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в) изучения характеристик образования детей в возрасте от 2 месяцев до 8 лет;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г) информирования родителей (законных представителей) и общественности относительно целей дошкольного образования, общих для всего образовательного пространства Российской Федерации.</a:t>
            </a:r>
            <a:endParaRPr lang="ru-RU" b="1" i="1" dirty="0">
              <a:solidFill>
                <a:srgbClr val="7030A0"/>
              </a:solidFill>
              <a:effectLst/>
              <a:latin typeface="Bookman Old Style" pitchFamily="18" charset="0"/>
              <a:ea typeface="Times New Roman"/>
            </a:endParaRPr>
          </a:p>
        </p:txBody>
      </p:sp>
      <p:pic>
        <p:nvPicPr>
          <p:cNvPr id="2052" name="Picture 4" descr="http://im1-tub-ru.yandex.net/i?id=e4616017a16da57e01101e846bf1301f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5202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8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  <a:t>4.5. Целевые 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  <a:t>ориентиры не могут служить непосредственным основанием при решении управленческих задач, включая: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412776"/>
            <a:ext cx="53285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аттестацию педагогических кадров;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оценку качества образования;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indent="342900" algn="just">
              <a:spcAft>
                <a:spcPts val="0"/>
              </a:spcAft>
            </a:pPr>
            <a:r>
              <a:rPr lang="ru-RU" b="1" i="1" dirty="0" smtClean="0">
                <a:solidFill>
                  <a:srgbClr val="7030A0"/>
                </a:solidFill>
                <a:effectLst/>
                <a:latin typeface="Bookman Old Style" pitchFamily="18" charset="0"/>
                <a:ea typeface="Times New Roman"/>
              </a:rPr>
              <a:t>распределение стимулирующего фонда оплаты труда работников Организации.</a:t>
            </a:r>
            <a:endParaRPr lang="ru-RU" b="1" i="1" dirty="0">
              <a:solidFill>
                <a:srgbClr val="7030A0"/>
              </a:solidFill>
              <a:effectLst/>
              <a:latin typeface="Bookman Old Style" pitchFamily="18" charset="0"/>
              <a:ea typeface="Times New Roman"/>
            </a:endParaRPr>
          </a:p>
        </p:txBody>
      </p:sp>
      <p:pic>
        <p:nvPicPr>
          <p:cNvPr id="2050" name="Picture 2" descr="&amp;Kcy;&amp;acy;&amp;rcy;&amp;tcy;&amp;icy;&amp;ncy;&amp;kcy;&amp;icy; &amp;fcy;&amp;gcy;&amp;ocy;&amp;scy; &amp;dcy;&amp;ocy;&amp;shcy;&amp;kcy;&amp;ocy;&amp;lcy;&amp;softcy;&amp;ncy;&amp;ocy;&amp;gcy;&amp;ocy; &amp;ocy;&amp;bcy;&amp;rcy;&amp;acy;&amp;zcy;&amp;ocy;&amp;vcy;&amp;acy;&amp;ncy;&amp;icy;&amp;yacy;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204864"/>
            <a:ext cx="3419872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8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  <a:t>4. 6. К 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Bookman Old Style" pitchFamily="18" charset="0"/>
                <a:ea typeface="Calibri"/>
                <a:cs typeface="Times New Roman"/>
              </a:rPr>
              <a:t>целевым ориентирам дошкольного образования относятся следующие социально-нормативные возрастные характеристики возможных достижений ребенка: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7030A0"/>
                </a:solidFill>
                <a:latin typeface="Bookman Old Style" pitchFamily="18" charset="0"/>
                <a:ea typeface="Times New Roman"/>
              </a:rPr>
              <a:t>Целевые ориентиры образования в </a:t>
            </a:r>
            <a:r>
              <a:rPr lang="ru-RU" sz="3600" b="1" i="1" dirty="0" smtClean="0">
                <a:solidFill>
                  <a:srgbClr val="7030A0"/>
                </a:solidFill>
                <a:latin typeface="Bookman Old Style" pitchFamily="18" charset="0"/>
                <a:ea typeface="Times New Roman"/>
              </a:rPr>
              <a:t>младенческом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Bookman Old Style" pitchFamily="18" charset="0"/>
                <a:ea typeface="Calibri"/>
                <a:cs typeface="Times New Roman"/>
              </a:rPr>
              <a:t>и </a:t>
            </a:r>
            <a:r>
              <a:rPr lang="ru-RU" sz="3600" b="1" i="1" dirty="0">
                <a:solidFill>
                  <a:srgbClr val="7030A0"/>
                </a:solidFill>
                <a:latin typeface="Bookman Old Style" pitchFamily="18" charset="0"/>
                <a:ea typeface="Calibri"/>
                <a:cs typeface="Times New Roman"/>
              </a:rPr>
              <a:t>раннем возрасте</a:t>
            </a:r>
            <a:endParaRPr lang="ru-RU" sz="36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7030A0"/>
                </a:solidFill>
                <a:latin typeface="Bookman Old Style" pitchFamily="18" charset="0"/>
                <a:ea typeface="Times New Roman"/>
              </a:rPr>
              <a:t>Целевые ориентиры на этапе завершения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7030A0"/>
                </a:solidFill>
                <a:latin typeface="Bookman Old Style" pitchFamily="18" charset="0"/>
                <a:ea typeface="Calibri"/>
                <a:cs typeface="Times New Roman"/>
              </a:rPr>
              <a:t>дошкольного образования</a:t>
            </a:r>
            <a:endParaRPr lang="ru-RU" sz="36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5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700" b="1" i="1" dirty="0">
                <a:solidFill>
                  <a:srgbClr val="C00000"/>
                </a:solidFill>
                <a:effectLst/>
                <a:latin typeface="Bookman Old Style" pitchFamily="18" charset="0"/>
                <a:ea typeface="Times New Roman"/>
              </a:rPr>
              <a:t>Целевые ориентиры образования в младенческом</a:t>
            </a:r>
            <a:br>
              <a:rPr lang="ru-RU" sz="2700" b="1" i="1" dirty="0">
                <a:solidFill>
                  <a:srgbClr val="C00000"/>
                </a:solidFill>
                <a:effectLst/>
                <a:latin typeface="Bookman Old Style" pitchFamily="18" charset="0"/>
                <a:ea typeface="Times New Roman"/>
              </a:rPr>
            </a:br>
            <a:r>
              <a:rPr lang="ru-RU" sz="2700" b="1" i="1" dirty="0">
                <a:solidFill>
                  <a:srgbClr val="C00000"/>
                </a:solidFill>
                <a:effectLst/>
                <a:latin typeface="Bookman Old Style" pitchFamily="18" charset="0"/>
                <a:ea typeface="Times New Roman"/>
              </a:rPr>
              <a:t>и раннем возрасте:</a:t>
            </a:r>
            <a:r>
              <a:rPr lang="ru-RU" dirty="0">
                <a:effectLst/>
                <a:latin typeface="Arial"/>
                <a:ea typeface="Times New Roman"/>
              </a:rPr>
              <a:t/>
            </a:r>
            <a:br>
              <a:rPr lang="ru-RU" dirty="0">
                <a:effectLst/>
                <a:latin typeface="Arial"/>
                <a:ea typeface="Times New Roman"/>
              </a:rPr>
            </a:br>
            <a:endParaRPr lang="ru-RU" dirty="0"/>
          </a:p>
        </p:txBody>
      </p:sp>
      <p:pic>
        <p:nvPicPr>
          <p:cNvPr id="4" name="Рисунок 3" descr="&amp;Ncy;&amp;acy;&amp;shcy;&amp;icy; &amp;gcy;&amp;rcy;&amp;ucy;&amp;pcy;&amp;pcy;&amp;y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40425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619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184</TotalTime>
  <Words>1038</Words>
  <Application>Microsoft Office PowerPoint</Application>
  <PresentationFormat>Экран (4:3)</PresentationFormat>
  <Paragraphs>240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Bookman Old Style</vt:lpstr>
      <vt:lpstr>Calibri</vt:lpstr>
      <vt:lpstr>Franklin Gothic Book</vt:lpstr>
      <vt:lpstr>Franklin Gothic Medium</vt:lpstr>
      <vt:lpstr>roboto condensed</vt:lpstr>
      <vt:lpstr>Times New Roman</vt:lpstr>
      <vt:lpstr>Wingdings 2</vt:lpstr>
      <vt:lpstr>Трек</vt:lpstr>
      <vt:lpstr>ФЕДЕРАЛЬНЫЙ ГОСУДАРСТВЕННЫЙ ОБРАЗОВАТЕЛЬНЫЙ СТАНДАРТ ДОШКОЛЬНОГО ОБРАЗОВАНИЯ</vt:lpstr>
      <vt:lpstr>Презентация PowerPoint</vt:lpstr>
      <vt:lpstr> Какие требования выдвигает ФГОС ДО? </vt:lpstr>
      <vt:lpstr>ТРЕБОВАНИЯ К РЕЗУЛЬТАТАМ ОСВОЕНИЯ ОСНОВНОЙ ОБРАЗОВАТЕЛЬНОЙ ПРОГРАММЫ ДОШКОЛЬНОГО ОБРАЗОВАНИЯ </vt:lpstr>
      <vt:lpstr>  Целевые ориентиры дошкольного образования определяются независимо от форм реализации Программы, а также от ее характера, особенностей развития детей и Организации, реализующей Программу.</vt:lpstr>
      <vt:lpstr>4.4. Настоящие требования являются ориентирами для:</vt:lpstr>
      <vt:lpstr>4.5. Целевые ориентиры не могут служить непосредственным основанием при решении управленческих задач, включая:</vt:lpstr>
      <vt:lpstr>4. 6. К целевым ориентирам дошкольного образования относятся следующие социально-нормативные возрастные характеристики возможных достижений ребенка:</vt:lpstr>
      <vt:lpstr>Целевые ориентиры образования в младенческом и раннем возрасте: </vt:lpstr>
      <vt:lpstr>Презентация PowerPoint</vt:lpstr>
      <vt:lpstr>  Целевые ориентиры на этапе завершения дошкольного образования: </vt:lpstr>
      <vt:lpstr>Презентация PowerPoint</vt:lpstr>
      <vt:lpstr>Презентация PowerPoint</vt:lpstr>
      <vt:lpstr>Презентация PowerPoint</vt:lpstr>
      <vt:lpstr>4.7. Целевые ориентиры Программы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Детский сад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ОБРАЗОВАТЕЛЬНЫЙ СТАНДАРТ ДОШКОЛЬНОГО ОБРАЗОВАНИЯ</dc:title>
  <dc:creator>Бухгалтер</dc:creator>
  <cp:lastModifiedBy>User</cp:lastModifiedBy>
  <cp:revision>16</cp:revision>
  <dcterms:created xsi:type="dcterms:W3CDTF">2015-03-27T10:07:31Z</dcterms:created>
  <dcterms:modified xsi:type="dcterms:W3CDTF">2015-10-19T19:16:27Z</dcterms:modified>
</cp:coreProperties>
</file>