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7" r:id="rId8"/>
    <p:sldId id="269" r:id="rId9"/>
    <p:sldId id="271" r:id="rId10"/>
    <p:sldId id="273" r:id="rId11"/>
    <p:sldId id="262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91E7-BC5D-46B6-85A8-A1C9633A39E1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931-6315-4209-8FA6-8DEA378D2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91E7-BC5D-46B6-85A8-A1C9633A39E1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931-6315-4209-8FA6-8DEA378D2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91E7-BC5D-46B6-85A8-A1C9633A39E1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931-6315-4209-8FA6-8DEA378D2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91E7-BC5D-46B6-85A8-A1C9633A39E1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931-6315-4209-8FA6-8DEA378D2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91E7-BC5D-46B6-85A8-A1C9633A39E1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931-6315-4209-8FA6-8DEA378D2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91E7-BC5D-46B6-85A8-A1C9633A39E1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931-6315-4209-8FA6-8DEA378D2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91E7-BC5D-46B6-85A8-A1C9633A39E1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931-6315-4209-8FA6-8DEA378D2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91E7-BC5D-46B6-85A8-A1C9633A39E1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931-6315-4209-8FA6-8DEA378D2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91E7-BC5D-46B6-85A8-A1C9633A39E1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931-6315-4209-8FA6-8DEA378D2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91E7-BC5D-46B6-85A8-A1C9633A39E1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931-6315-4209-8FA6-8DEA378D2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91E7-BC5D-46B6-85A8-A1C9633A39E1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9931-6315-4209-8FA6-8DEA378D2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A91E7-BC5D-46B6-85A8-A1C9633A39E1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09931-6315-4209-8FA6-8DEA378D2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042;%20&#1095;&#1077;&#1084;%20&#1079;&#1072;&#1082;&#1083;&#1102;&#1095;&#1072;&#1077;&#1090;&#1089;&#1103;%20&#1074;&#1086;&#1083;&#1096;&#1077;&#1073;&#1089;&#1090;&#1074;&#1086;%20&#1079;&#1080;&#1084;&#1099;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73_l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-141617" y="0"/>
            <a:ext cx="9285617" cy="70567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116632"/>
            <a:ext cx="5472608" cy="57606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Педагогический проект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3068960"/>
            <a:ext cx="2643336" cy="410344"/>
          </a:xfrm>
        </p:spPr>
        <p:txBody>
          <a:bodyPr>
            <a:normAutofit fontScale="32500" lnSpcReduction="20000"/>
          </a:bodyPr>
          <a:lstStyle/>
          <a:p>
            <a:endParaRPr lang="ru-RU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Лента лицом вверх 3"/>
          <p:cNvSpPr/>
          <p:nvPr/>
        </p:nvSpPr>
        <p:spPr>
          <a:xfrm>
            <a:off x="395536" y="2780928"/>
            <a:ext cx="8064896" cy="1368152"/>
          </a:xfrm>
          <a:prstGeom prst="ribbon2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Времена года</a:t>
            </a:r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760" y="6211669"/>
            <a:ext cx="4218527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 Прилипухова Светлана Петровна </a:t>
            </a:r>
          </a:p>
          <a:p>
            <a:r>
              <a:rPr lang="ru-RU" dirty="0" smtClean="0"/>
              <a:t>Воспитатель МБДОУ № 9 «Золотой улей»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2915816" y="188640"/>
            <a:ext cx="2952328" cy="1033272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00000"/>
                </a:solidFill>
                <a:latin typeface="Impact" pitchFamily="34" charset="0"/>
              </a:rPr>
              <a:t>лето</a:t>
            </a:r>
            <a:endParaRPr lang="ru-RU" sz="4400" dirty="0">
              <a:solidFill>
                <a:srgbClr val="C00000"/>
              </a:solidFill>
              <a:latin typeface="Impact" pitchFamily="34" charset="0"/>
            </a:endParaRPr>
          </a:p>
        </p:txBody>
      </p:sp>
      <p:pic>
        <p:nvPicPr>
          <p:cNvPr id="3" name="Рисунок 2" descr="bfoto_ru_5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851920" y="1484784"/>
            <a:ext cx="5292080" cy="47525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3528" y="1628800"/>
            <a:ext cx="33123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День длинный, ночь короткая, много света и тепла, солнце в полдень поднимается высоко над головой, идут теплые дожди, бывают ливни с грозами. Иногда после дождя появляется на небе радуга.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3429000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Прекрасные условия для жизни растений и животных. Все кругом зеленое, много насекомых и птиц. Лесные животные растят свое потомство.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2555776" y="188640"/>
            <a:ext cx="3744416" cy="1321304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Impact" pitchFamily="34" charset="0"/>
              </a:rPr>
              <a:t>Аннотация</a:t>
            </a:r>
            <a:endParaRPr lang="ru-RU" sz="4800" dirty="0">
              <a:solidFill>
                <a:schemeClr val="bg2">
                  <a:lumMod val="25000"/>
                </a:schemeClr>
              </a:solidFill>
              <a:latin typeface="Impac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000" dirty="0"/>
              <a:t>Человек и природа взаимосвязаны. Человек учится у природы, и эти наблюдения ему помогают. Наблюдая за объектами, явлениями природы в разное время года, за ростом и развитием живых существ, мы узнаем, как живое приспосабливается к разным условиям среды, как изменяется природа. Узнаем, что помогает животным и растениям разных видов жить в определенной среде, привыкать к ее сезонным изменениям. Наблюдая за природой, мы узнаем много интересного.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2771800" y="260648"/>
            <a:ext cx="3312368" cy="1321304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Impact" pitchFamily="34" charset="0"/>
              </a:rPr>
              <a:t>выводы</a:t>
            </a:r>
            <a:endParaRPr lang="ru-RU" sz="4800" dirty="0">
              <a:solidFill>
                <a:schemeClr val="bg2">
                  <a:lumMod val="25000"/>
                </a:schemeClr>
              </a:solidFill>
              <a:latin typeface="Impac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pPr lvl="0"/>
            <a:r>
              <a:rPr lang="ru-RU" sz="2800" dirty="0"/>
              <a:t>Неживая природа – среда жизни растений, животных, человека.</a:t>
            </a:r>
          </a:p>
          <a:p>
            <a:pPr lvl="0"/>
            <a:r>
              <a:rPr lang="ru-RU" sz="2800" dirty="0"/>
              <a:t>Существуют четыре сезона – осень, зима, весна, лето.</a:t>
            </a:r>
          </a:p>
          <a:p>
            <a:pPr lvl="0"/>
            <a:r>
              <a:rPr lang="ru-RU" sz="2800" dirty="0"/>
              <a:t>Каждое время года прекрасно.</a:t>
            </a:r>
          </a:p>
          <a:p>
            <a:pPr lvl="0"/>
            <a:r>
              <a:rPr lang="ru-RU" sz="2800" dirty="0"/>
              <a:t>Природу надо беречь.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2555776" y="0"/>
            <a:ext cx="4104456" cy="1033272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original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39552" y="1844824"/>
            <a:ext cx="7767960" cy="483969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0"/>
            <a:ext cx="3816424" cy="908720"/>
          </a:xfrm>
        </p:spPr>
        <p:txBody>
          <a:bodyPr>
            <a:normAutofit/>
          </a:bodyPr>
          <a:lstStyle/>
          <a:p>
            <a:pPr algn="ctr"/>
            <a:r>
              <a:rPr lang="ru-RU" sz="4300" b="1" dirty="0" smtClean="0">
                <a:solidFill>
                  <a:schemeClr val="bg2">
                    <a:lumMod val="25000"/>
                  </a:schemeClr>
                </a:solidFill>
                <a:latin typeface="Impact" pitchFamily="34" charset="0"/>
                <a:cs typeface="Times New Roman" pitchFamily="18" charset="0"/>
              </a:rPr>
              <a:t>Цель проекта</a:t>
            </a:r>
            <a:endParaRPr lang="ru-RU" sz="4300" b="1" dirty="0">
              <a:solidFill>
                <a:schemeClr val="bg2">
                  <a:lumMod val="25000"/>
                </a:schemeClr>
              </a:solidFill>
              <a:latin typeface="Impact" pitchFamily="34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1080121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формирование  представлений детей о сезонных изменениях в природе;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Горизонтальный свиток 21"/>
          <p:cNvSpPr/>
          <p:nvPr/>
        </p:nvSpPr>
        <p:spPr>
          <a:xfrm>
            <a:off x="2195736" y="260648"/>
            <a:ext cx="4167336" cy="1033272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419056" cy="5809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solidFill>
                  <a:schemeClr val="bg2">
                    <a:lumMod val="25000"/>
                  </a:schemeClr>
                </a:solidFill>
                <a:latin typeface="Impact" pitchFamily="34" charset="0"/>
                <a:cs typeface="Times New Roman" pitchFamily="18" charset="0"/>
              </a:rPr>
              <a:t>Задачи проекта</a:t>
            </a:r>
            <a:endParaRPr lang="ru-RU" sz="4800" dirty="0">
              <a:solidFill>
                <a:schemeClr val="bg2">
                  <a:lumMod val="25000"/>
                </a:schemeClr>
              </a:solidFill>
              <a:latin typeface="Impact" pitchFamily="34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95736" y="4869160"/>
            <a:ext cx="4392488" cy="17728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/>
              <a:t>Воспитывающие: </a:t>
            </a:r>
            <a:r>
              <a:rPr lang="ru-RU" sz="1400" dirty="0" smtClean="0"/>
              <a:t>воспитывать</a:t>
            </a:r>
            <a:r>
              <a:rPr lang="ru-RU" dirty="0" smtClean="0"/>
              <a:t>  </a:t>
            </a:r>
            <a:r>
              <a:rPr lang="ru-RU" sz="1400" dirty="0" smtClean="0"/>
              <a:t>бережное отношение к природе, прививать чувство единения с природой, ответственность за свои поступки, познавательный интерес к природе, заботливое отношение к природе.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148064" y="2348880"/>
            <a:ext cx="3995936" cy="1706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/>
              <a:t>Развивающие:</a:t>
            </a:r>
            <a:r>
              <a:rPr lang="ru-RU" sz="1400" dirty="0" smtClean="0"/>
              <a:t> развивать  потребность в общении с природой, умение сравнивать, выделять общие и отличительные признаки и обобщать, устанавливать причинно-следственные и временные связи</a:t>
            </a:r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56992"/>
            <a:ext cx="3394720" cy="432048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2348880"/>
            <a:ext cx="4032448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i="1" dirty="0" smtClean="0"/>
              <a:t>Обучающие:</a:t>
            </a:r>
            <a:r>
              <a:rPr lang="ru-RU" sz="1400" dirty="0" smtClean="0"/>
              <a:t> изучать сезонные изменения; взаимосвязь в явлениях живой и не живой природы, используя различные виды деятельности; закреплять знания детей о временах года, их признаках; систематизировать представления детей о цикличности времен года.</a:t>
            </a:r>
            <a:endParaRPr lang="ru-RU" sz="14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5148064" y="1340768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3059832" y="1268760"/>
            <a:ext cx="79208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427984" y="1268760"/>
            <a:ext cx="72008" cy="3384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ьная выноска 4"/>
          <p:cNvSpPr/>
          <p:nvPr/>
        </p:nvSpPr>
        <p:spPr>
          <a:xfrm>
            <a:off x="3347864" y="1785926"/>
            <a:ext cx="4464496" cy="164307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547664" y="116632"/>
            <a:ext cx="7056784" cy="1249296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38138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chemeClr val="accent3">
                    <a:lumMod val="50000"/>
                  </a:schemeClr>
                </a:solidFill>
                <a:latin typeface="Impact" pitchFamily="34" charset="0"/>
              </a:rPr>
              <a:t>Основополагающий вопрос</a:t>
            </a:r>
            <a:endParaRPr lang="ru-RU" sz="4800" dirty="0">
              <a:solidFill>
                <a:schemeClr val="accent3">
                  <a:lumMod val="50000"/>
                </a:schemeClr>
              </a:solidFill>
              <a:latin typeface="Impac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6"/>
            <a:endParaRPr lang="ru-RU" sz="1800" b="1" dirty="0" smtClean="0"/>
          </a:p>
          <a:p>
            <a:pPr lvl="6">
              <a:buNone/>
            </a:pPr>
            <a:endParaRPr lang="ru-RU" sz="1800" b="1" dirty="0" smtClean="0"/>
          </a:p>
          <a:p>
            <a:pPr lvl="6">
              <a:buNone/>
            </a:pPr>
            <a:r>
              <a:rPr lang="ru-RU" sz="1800" b="1" dirty="0" smtClean="0"/>
              <a:t>            Что </a:t>
            </a:r>
            <a:r>
              <a:rPr lang="ru-RU" sz="1800" b="1" dirty="0"/>
              <a:t>должен знать дошкольник </a:t>
            </a:r>
            <a:endParaRPr lang="ru-RU" sz="1800" b="1" dirty="0" smtClean="0"/>
          </a:p>
          <a:p>
            <a:pPr lvl="6">
              <a:buNone/>
            </a:pPr>
            <a:r>
              <a:rPr lang="ru-RU" sz="1800" b="1" dirty="0" smtClean="0"/>
              <a:t>                         о </a:t>
            </a:r>
            <a:r>
              <a:rPr lang="ru-RU" sz="1800" b="1" dirty="0"/>
              <a:t>временах года</a:t>
            </a:r>
            <a:endParaRPr lang="ru-RU" sz="1800" dirty="0"/>
          </a:p>
        </p:txBody>
      </p:sp>
      <p:pic>
        <p:nvPicPr>
          <p:cNvPr id="7" name="Рисунок 6" descr="Рисунок1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28794" y="3214686"/>
            <a:ext cx="2357454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179512" y="548680"/>
            <a:ext cx="3852936" cy="1980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solidFill>
                  <a:schemeClr val="tx1"/>
                </a:solidFill>
                <a:hlinkClick r:id="rId2" action="ppaction://hlinkpres?slideindex=1&amp;slidetitle="/>
              </a:rPr>
              <a:t>2 этап</a:t>
            </a:r>
            <a:endParaRPr lang="ru-RU" sz="2400" b="1" u="sng" dirty="0" smtClean="0">
              <a:solidFill>
                <a:schemeClr val="tx1"/>
              </a:solidFill>
            </a:endParaRPr>
          </a:p>
          <a:p>
            <a:pPr algn="ctr"/>
            <a:r>
              <a:rPr lang="ru-RU" sz="2200" dirty="0" smtClean="0">
                <a:solidFill>
                  <a:srgbClr val="FFFF00"/>
                </a:solidFill>
              </a:rPr>
              <a:t>В чем заключается волшебство зимы?</a:t>
            </a:r>
            <a:endParaRPr lang="ru-RU" sz="2200" dirty="0">
              <a:solidFill>
                <a:srgbClr val="FFFF00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44584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Выноска-облако 6"/>
          <p:cNvSpPr/>
          <p:nvPr/>
        </p:nvSpPr>
        <p:spPr>
          <a:xfrm>
            <a:off x="5292080" y="548680"/>
            <a:ext cx="3650704" cy="190879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solidFill>
                  <a:schemeClr val="tx1"/>
                </a:solidFill>
              </a:rPr>
              <a:t>3 этап</a:t>
            </a:r>
          </a:p>
          <a:p>
            <a:pPr algn="ctr"/>
            <a:r>
              <a:rPr lang="ru-RU" sz="2400" dirty="0" smtClean="0">
                <a:solidFill>
                  <a:srgbClr val="FFFF00"/>
                </a:solidFill>
              </a:rPr>
              <a:t>Почему весна красная?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9" name="Выноска-облако 8"/>
          <p:cNvSpPr/>
          <p:nvPr/>
        </p:nvSpPr>
        <p:spPr>
          <a:xfrm>
            <a:off x="395536" y="3789040"/>
            <a:ext cx="3744416" cy="1980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solidFill>
                  <a:schemeClr val="tx1"/>
                </a:solidFill>
              </a:rPr>
              <a:t>1 этап</a:t>
            </a:r>
          </a:p>
          <a:p>
            <a:pPr algn="ctr"/>
            <a:r>
              <a:rPr lang="ru-RU" sz="2400" dirty="0" smtClean="0">
                <a:solidFill>
                  <a:srgbClr val="FFFF00"/>
                </a:solidFill>
              </a:rPr>
              <a:t>Почему осень золотая</a:t>
            </a:r>
            <a:r>
              <a:rPr lang="ru-RU" dirty="0" smtClean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10" name="Выноска-облако 9"/>
          <p:cNvSpPr/>
          <p:nvPr/>
        </p:nvSpPr>
        <p:spPr>
          <a:xfrm>
            <a:off x="5004048" y="3861048"/>
            <a:ext cx="3434680" cy="1980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solidFill>
                  <a:schemeClr val="tx1"/>
                </a:solidFill>
              </a:rPr>
              <a:t>4 этап</a:t>
            </a:r>
          </a:p>
          <a:p>
            <a:pPr algn="ctr"/>
            <a:r>
              <a:rPr lang="ru-RU" sz="2400" dirty="0" smtClean="0">
                <a:solidFill>
                  <a:srgbClr val="FFFF00"/>
                </a:solidFill>
              </a:rPr>
              <a:t>Почему мы любим лето?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11" name="Стрелка вверх 10"/>
          <p:cNvSpPr/>
          <p:nvPr/>
        </p:nvSpPr>
        <p:spPr>
          <a:xfrm>
            <a:off x="1691680" y="2708920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4139952" y="12687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7164288" y="256490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1124744"/>
            <a:ext cx="699512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1520" y="332656"/>
            <a:ext cx="8286522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2915816" y="0"/>
            <a:ext cx="3816424" cy="1249296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88640"/>
            <a:ext cx="5040560" cy="940966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  <a:latin typeface="Impact" pitchFamily="34" charset="0"/>
              </a:rPr>
              <a:t>осень</a:t>
            </a:r>
            <a:endParaRPr lang="ru-RU" dirty="0">
              <a:solidFill>
                <a:srgbClr val="FFFF00"/>
              </a:solidFill>
              <a:latin typeface="Impact" pitchFamily="34" charset="0"/>
            </a:endParaRPr>
          </a:p>
        </p:txBody>
      </p:sp>
      <p:pic>
        <p:nvPicPr>
          <p:cNvPr id="5" name="Содержимое 4" descr="bfoto_ru_406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851920" y="1700808"/>
            <a:ext cx="5169393" cy="4176464"/>
          </a:xfrm>
        </p:spPr>
      </p:pic>
      <p:sp>
        <p:nvSpPr>
          <p:cNvPr id="9" name="TextBox 8"/>
          <p:cNvSpPr txBox="1"/>
          <p:nvPr/>
        </p:nvSpPr>
        <p:spPr>
          <a:xfrm>
            <a:off x="251520" y="1772816"/>
            <a:ext cx="34563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День постепенно становится короче,</a:t>
            </a:r>
          </a:p>
          <a:p>
            <a:r>
              <a:rPr lang="ru-RU" sz="1400" dirty="0" smtClean="0"/>
              <a:t> а ночь длиннее.</a:t>
            </a:r>
          </a:p>
          <a:p>
            <a:r>
              <a:rPr lang="ru-RU" sz="1400" dirty="0" smtClean="0"/>
              <a:t>Уменьшается количество света и тепла, </a:t>
            </a:r>
          </a:p>
          <a:p>
            <a:r>
              <a:rPr lang="ru-RU" sz="1400" dirty="0" smtClean="0"/>
              <a:t>нарастают прохлада и холод.</a:t>
            </a:r>
          </a:p>
          <a:p>
            <a:r>
              <a:rPr lang="ru-RU" sz="1400" dirty="0" smtClean="0"/>
              <a:t>Часто бывают облачность и моросящие</a:t>
            </a:r>
          </a:p>
          <a:p>
            <a:r>
              <a:rPr lang="ru-RU" sz="1400" dirty="0" smtClean="0"/>
              <a:t> дожди.</a:t>
            </a:r>
          </a:p>
          <a:p>
            <a:endParaRPr lang="ru-RU" sz="1400" dirty="0" smtClean="0"/>
          </a:p>
          <a:p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179512" y="3573016"/>
            <a:ext cx="36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Такие условия влияют на растения и </a:t>
            </a:r>
          </a:p>
          <a:p>
            <a:r>
              <a:rPr lang="ru-RU" sz="1400" dirty="0" smtClean="0"/>
              <a:t>Животных, они меняют свое состояние и </a:t>
            </a:r>
          </a:p>
          <a:p>
            <a:r>
              <a:rPr lang="ru-RU" sz="1400" dirty="0" smtClean="0"/>
              <a:t>образ жизни в преддверии зимы: травы вянут, деревья и кустарники сбрасывают листву.</a:t>
            </a:r>
          </a:p>
          <a:p>
            <a:r>
              <a:rPr lang="ru-RU" sz="1400" dirty="0" smtClean="0"/>
              <a:t>Животные по разному готовятся к зиме: одни откармливаются у устраиваются на спячку, другие делают запасы корма на зиму</a:t>
            </a: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2987824" y="260648"/>
            <a:ext cx="3096344" cy="1105280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476672"/>
            <a:ext cx="3528392" cy="648072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Impact" pitchFamily="34" charset="0"/>
              </a:rPr>
              <a:t>зима</a:t>
            </a:r>
            <a:endParaRPr lang="ru-RU" dirty="0">
              <a:solidFill>
                <a:srgbClr val="0070C0"/>
              </a:solidFill>
              <a:latin typeface="Impac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1988840"/>
            <a:ext cx="35283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Ночь длинная, а день короткий. Солнце на небе высоко не поднимается, дает мало света и тепла. Холодно, мороз, небо часто серое, идет снег, иногда бывает вьюга, метель.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51521" y="3429000"/>
            <a:ext cx="35283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Растения и животные приспособились к суровым условиям зимы: деревья и кустарники замерли, стоят без листьев, не растут; травы завяли, но под землей у них сохранились корни; животные зимуют по разному – одни находятся в спячке, другие питаются запасами, а третьи активны: отыскивают или добывают пищу.</a:t>
            </a:r>
            <a:endParaRPr lang="ru-RU" sz="1400" dirty="0"/>
          </a:p>
        </p:txBody>
      </p:sp>
      <p:pic>
        <p:nvPicPr>
          <p:cNvPr id="15" name="Содержимое 14" descr="bfoto_ru_1409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707904" y="1772816"/>
            <a:ext cx="5311692" cy="4320480"/>
          </a:xfr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2843808" y="116632"/>
            <a:ext cx="3096344" cy="1033272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00B050"/>
                </a:solidFill>
                <a:latin typeface="Impact" pitchFamily="34" charset="0"/>
              </a:rPr>
              <a:t>весна</a:t>
            </a:r>
            <a:endParaRPr lang="ru-RU" sz="4400" dirty="0">
              <a:solidFill>
                <a:srgbClr val="00B050"/>
              </a:solidFill>
              <a:latin typeface="Impact" pitchFamily="34" charset="0"/>
            </a:endParaRPr>
          </a:p>
        </p:txBody>
      </p:sp>
      <p:pic>
        <p:nvPicPr>
          <p:cNvPr id="3" name="Рисунок 2" descr="bfoto_ru_44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820431" y="1484784"/>
            <a:ext cx="5323569" cy="46805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1520" y="1700808"/>
            <a:ext cx="34563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Заметно увеличивается день и уменьшается ночь. Солнце светит ярко, поднимается на небе все выше, с каждым днем дает все больше света и тепла. Тает снег, бегут ручьи, реки выходят из берегов.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3284984"/>
            <a:ext cx="33123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Условия для жизни растений и животных становятся с каждым днем все лучше:  набухают, а затем распускаются почки на деревьях и кустарниках, появляется трава, оживают насекомые, возвращаются перелетные птицы, пробуждаются и становятся активными лесные животные. Все готовятся выводить потомство.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588</Words>
  <Application>Microsoft Office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Педагогический проект</vt:lpstr>
      <vt:lpstr>Цель проекта</vt:lpstr>
      <vt:lpstr>Задачи проекта</vt:lpstr>
      <vt:lpstr>Основополагающий вопрос</vt:lpstr>
      <vt:lpstr>Слайд 5</vt:lpstr>
      <vt:lpstr>Слайд 6</vt:lpstr>
      <vt:lpstr>осень</vt:lpstr>
      <vt:lpstr>зима</vt:lpstr>
      <vt:lpstr>Слайд 9</vt:lpstr>
      <vt:lpstr>Слайд 10</vt:lpstr>
      <vt:lpstr>Аннотация</vt:lpstr>
      <vt:lpstr>выводы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LAN_OS</dc:creator>
  <cp:lastModifiedBy>LAN_OS</cp:lastModifiedBy>
  <cp:revision>31</cp:revision>
  <dcterms:created xsi:type="dcterms:W3CDTF">2012-02-12T18:59:00Z</dcterms:created>
  <dcterms:modified xsi:type="dcterms:W3CDTF">2014-04-01T13:04:59Z</dcterms:modified>
</cp:coreProperties>
</file>