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8" r:id="rId4"/>
    <p:sldId id="291" r:id="rId5"/>
    <p:sldId id="259" r:id="rId6"/>
    <p:sldId id="261" r:id="rId7"/>
    <p:sldId id="263" r:id="rId8"/>
    <p:sldId id="265" r:id="rId9"/>
    <p:sldId id="269" r:id="rId10"/>
    <p:sldId id="271" r:id="rId11"/>
    <p:sldId id="273" r:id="rId12"/>
    <p:sldId id="275" r:id="rId13"/>
    <p:sldId id="277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2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planetadetstva.net/wp-content/uploads/2013/10/konspekt-zanyatiya-dlya-srednej-gruppy-beregite-les-les-nashe-bogatstvo3.jpe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du.convdocs.org/tw_files2/urls_5/12/d-11267/img11.jpg"/>
          <p:cNvPicPr>
            <a:picLocks noChangeAspect="1" noChangeArrowheads="1"/>
          </p:cNvPicPr>
          <p:nvPr/>
        </p:nvPicPr>
        <p:blipFill>
          <a:blip r:embed="rId2" cstate="print"/>
          <a:srcRect t="4444" r="8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333375"/>
            <a:ext cx="4395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Не ловите бабочек и </a:t>
            </a:r>
          </a:p>
          <a:p>
            <a:r>
              <a:rPr lang="ru-RU" sz="2400" b="1">
                <a:solidFill>
                  <a:schemeClr val="folHlink"/>
                </a:solidFill>
              </a:rPr>
              <a:t>                              стрекоз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2882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Бабочка цветная</a:t>
            </a:r>
          </a:p>
          <a:p>
            <a:r>
              <a:rPr lang="ru-RU" b="1"/>
              <a:t>Над тобой порхает…</a:t>
            </a:r>
          </a:p>
          <a:p>
            <a:r>
              <a:rPr lang="ru-RU" b="1"/>
              <a:t>Стрекоза резвится,</a:t>
            </a:r>
          </a:p>
          <a:p>
            <a:r>
              <a:rPr lang="ru-RU" b="1"/>
              <a:t>Пляшет, веселится…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8313" y="3357563"/>
            <a:ext cx="28305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Лету все так рады!</a:t>
            </a:r>
          </a:p>
          <a:p>
            <a:r>
              <a:rPr lang="ru-RU" b="1"/>
              <a:t>Их ловить не надо…</a:t>
            </a:r>
          </a:p>
          <a:p>
            <a:r>
              <a:rPr lang="ru-RU" b="1"/>
              <a:t>Пусть себе летают,</a:t>
            </a:r>
          </a:p>
          <a:p>
            <a:r>
              <a:rPr lang="ru-RU" b="1"/>
              <a:t>Землю украшают…</a:t>
            </a:r>
          </a:p>
          <a:p>
            <a:endParaRPr lang="ru-RU" b="1"/>
          </a:p>
        </p:txBody>
      </p:sp>
      <p:pic>
        <p:nvPicPr>
          <p:cNvPr id="19463" name="Picture 7" descr="butterfly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105400"/>
            <a:ext cx="1438275" cy="1181100"/>
          </a:xfrm>
          <a:prstGeom prst="rect">
            <a:avLst/>
          </a:prstGeom>
          <a:noFill/>
        </p:spPr>
      </p:pic>
      <p:pic>
        <p:nvPicPr>
          <p:cNvPr id="19464" name="Picture 8" descr="7"/>
          <p:cNvPicPr>
            <a:picLocks noChangeAspect="1" noChangeArrowheads="1"/>
          </p:cNvPicPr>
          <p:nvPr/>
        </p:nvPicPr>
        <p:blipFill>
          <a:blip r:embed="rId3" cstate="print"/>
          <a:srcRect r="3012" b="7645"/>
          <a:stretch>
            <a:fillRect/>
          </a:stretch>
        </p:blipFill>
        <p:spPr bwMode="auto">
          <a:xfrm>
            <a:off x="4648200" y="381000"/>
            <a:ext cx="4191000" cy="5983287"/>
          </a:xfrm>
          <a:prstGeom prst="rect">
            <a:avLst/>
          </a:prstGeom>
          <a:noFill/>
        </p:spPr>
      </p:pic>
      <p:pic>
        <p:nvPicPr>
          <p:cNvPr id="19465" name="Picture 9" descr="butterfly6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7892">
            <a:off x="7885113" y="65088"/>
            <a:ext cx="863600" cy="796925"/>
          </a:xfrm>
          <a:prstGeom prst="rect">
            <a:avLst/>
          </a:prstGeom>
          <a:noFill/>
        </p:spPr>
      </p:pic>
      <p:pic>
        <p:nvPicPr>
          <p:cNvPr id="19466" name="Picture 10" descr="butterfly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3238"/>
            <a:ext cx="952500" cy="952500"/>
          </a:xfrm>
          <a:prstGeom prst="rect">
            <a:avLst/>
          </a:prstGeom>
          <a:noFill/>
        </p:spPr>
      </p:pic>
      <p:pic>
        <p:nvPicPr>
          <p:cNvPr id="19467" name="Picture 11" descr="butterfly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99184">
            <a:off x="2955925" y="5567363"/>
            <a:ext cx="855663" cy="554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59113" y="4292600"/>
            <a:ext cx="292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Не шумите в лесу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388" y="4724400"/>
            <a:ext cx="2476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У леса музыка своя…</a:t>
            </a:r>
          </a:p>
          <a:p>
            <a:r>
              <a:rPr lang="ru-RU" b="1" dirty="0"/>
              <a:t>Её послушайте друзья!</a:t>
            </a:r>
          </a:p>
          <a:p>
            <a:r>
              <a:rPr lang="ru-RU" b="1" dirty="0"/>
              <a:t>  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219700" y="4800600"/>
            <a:ext cx="3762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Как много звуков тут и там!</a:t>
            </a:r>
          </a:p>
          <a:p>
            <a:r>
              <a:rPr lang="ru-RU" b="1" dirty="0"/>
              <a:t>В лесу не нужен шум и гам</a:t>
            </a:r>
            <a:r>
              <a:rPr lang="ru-RU" b="1" dirty="0" smtClean="0"/>
              <a:t>:</a:t>
            </a:r>
            <a:endParaRPr lang="ru-RU" b="1" dirty="0"/>
          </a:p>
        </p:txBody>
      </p:sp>
      <p:pic>
        <p:nvPicPr>
          <p:cNvPr id="20492" name="Picture 12" descr="8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4149725"/>
            <a:ext cx="1104900" cy="806450"/>
          </a:xfrm>
          <a:prstGeom prst="rect">
            <a:avLst/>
          </a:prstGeom>
          <a:noFill/>
        </p:spPr>
      </p:pic>
      <p:pic>
        <p:nvPicPr>
          <p:cNvPr id="20493" name="Picture 13" descr="8"/>
          <p:cNvPicPr>
            <a:picLocks noChangeAspect="1" noChangeArrowheads="1"/>
          </p:cNvPicPr>
          <p:nvPr/>
        </p:nvPicPr>
        <p:blipFill>
          <a:blip r:embed="rId3" cstate="print"/>
          <a:srcRect l="11992" b="748"/>
          <a:stretch>
            <a:fillRect/>
          </a:stretch>
        </p:blipFill>
        <p:spPr bwMode="auto">
          <a:xfrm>
            <a:off x="1828800" y="228600"/>
            <a:ext cx="5324475" cy="40020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54102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Нельзя шуметь, галдеть,</a:t>
            </a:r>
          </a:p>
          <a:p>
            <a:r>
              <a:rPr lang="ru-RU" b="1" dirty="0" smtClean="0"/>
              <a:t>                      кричать</a:t>
            </a:r>
          </a:p>
          <a:p>
            <a:r>
              <a:rPr lang="ru-RU" b="1" dirty="0" smtClean="0"/>
              <a:t>И громко музыку включать!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3886200"/>
            <a:ext cx="7002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folHlink"/>
                </a:solidFill>
              </a:rPr>
              <a:t>    </a:t>
            </a:r>
            <a:r>
              <a:rPr lang="ru-RU" sz="2400" b="1" dirty="0" smtClean="0">
                <a:solidFill>
                  <a:schemeClr val="folHlink"/>
                </a:solidFill>
              </a:rPr>
              <a:t>         </a:t>
            </a:r>
            <a:r>
              <a:rPr lang="ru-RU" sz="2400" b="1" dirty="0">
                <a:solidFill>
                  <a:schemeClr val="folHlink"/>
                </a:solidFill>
              </a:rPr>
              <a:t>Не разжигай костёр в лесу без взрослых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28800" y="4572000"/>
            <a:ext cx="55625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Без взрослых с огнём развлекаться опасно –</a:t>
            </a:r>
          </a:p>
          <a:p>
            <a:r>
              <a:rPr lang="ru-RU" b="1" dirty="0"/>
              <a:t>Закончиться может забава ужасно.</a:t>
            </a:r>
          </a:p>
          <a:p>
            <a:r>
              <a:rPr lang="ru-RU" b="1" dirty="0"/>
              <a:t>В лесу очень сухо бывает порой,</a:t>
            </a:r>
          </a:p>
          <a:p>
            <a:r>
              <a:rPr lang="ru-RU" b="1" dirty="0"/>
              <a:t>Костёр обернётся серьёзной бедой!</a:t>
            </a:r>
          </a:p>
          <a:p>
            <a:r>
              <a:rPr lang="ru-RU" b="1" dirty="0"/>
              <a:t>      </a:t>
            </a:r>
          </a:p>
        </p:txBody>
      </p:sp>
      <p:pic>
        <p:nvPicPr>
          <p:cNvPr id="12294" name="Picture 6" descr="9"/>
          <p:cNvPicPr>
            <a:picLocks noChangeAspect="1" noChangeArrowheads="1"/>
          </p:cNvPicPr>
          <p:nvPr/>
        </p:nvPicPr>
        <p:blipFill>
          <a:blip r:embed="rId2" cstate="print"/>
          <a:srcRect l="5218" t="3650"/>
          <a:stretch>
            <a:fillRect/>
          </a:stretch>
        </p:blipFill>
        <p:spPr bwMode="auto">
          <a:xfrm>
            <a:off x="1752600" y="304800"/>
            <a:ext cx="5201253" cy="3523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68538" y="4292600"/>
            <a:ext cx="422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Не оставляй мусор в лесу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48625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Вы в поход пришли, ребята…</a:t>
            </a:r>
          </a:p>
          <a:p>
            <a:r>
              <a:rPr lang="ru-RU" b="1" dirty="0"/>
              <a:t>Отдохнуть, конечно, надо:</a:t>
            </a:r>
          </a:p>
          <a:p>
            <a:r>
              <a:rPr lang="ru-RU" b="1" dirty="0"/>
              <a:t>Поиграть и порезвиться,</a:t>
            </a:r>
          </a:p>
          <a:p>
            <a:r>
              <a:rPr lang="ru-RU" b="1" dirty="0"/>
              <a:t>И наесться, и напиться…</a:t>
            </a:r>
          </a:p>
          <a:p>
            <a:r>
              <a:rPr lang="ru-RU" b="1" dirty="0"/>
              <a:t>Но вокруг остались банки,</a:t>
            </a:r>
          </a:p>
          <a:p>
            <a:r>
              <a:rPr lang="ru-RU" b="1" dirty="0"/>
              <a:t>Целлофан, железки, склянки…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64163" y="4876800"/>
            <a:ext cx="33226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Оставлять их здесь нельзя!</a:t>
            </a:r>
          </a:p>
          <a:p>
            <a:r>
              <a:rPr lang="ru-RU" b="1" dirty="0"/>
              <a:t>Не поленимся, друзья:</a:t>
            </a:r>
          </a:p>
          <a:p>
            <a:r>
              <a:rPr lang="ru-RU" b="1" dirty="0"/>
              <a:t>Мусор тут, в лесу, чужой,</a:t>
            </a:r>
          </a:p>
          <a:p>
            <a:r>
              <a:rPr lang="ru-RU" b="1" dirty="0"/>
              <a:t>Заберём его с собой!</a:t>
            </a:r>
          </a:p>
        </p:txBody>
      </p:sp>
      <p:pic>
        <p:nvPicPr>
          <p:cNvPr id="13319" name="Picture 7" descr="10"/>
          <p:cNvPicPr>
            <a:picLocks noChangeAspect="1" noChangeArrowheads="1"/>
          </p:cNvPicPr>
          <p:nvPr/>
        </p:nvPicPr>
        <p:blipFill>
          <a:blip r:embed="rId2" cstate="print"/>
          <a:srcRect t="951" r="11455"/>
          <a:stretch>
            <a:fillRect/>
          </a:stretch>
        </p:blipFill>
        <p:spPr bwMode="auto">
          <a:xfrm>
            <a:off x="1692275" y="228600"/>
            <a:ext cx="5546725" cy="4135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796908"/>
          </a:xfrm>
        </p:spPr>
        <p:txBody>
          <a:bodyPr/>
          <a:lstStyle/>
          <a:p>
            <a:r>
              <a:rPr lang="ru-RU" dirty="0" smtClean="0"/>
              <a:t>Назови части дерева</a:t>
            </a:r>
            <a:endParaRPr lang="ru-RU" dirty="0"/>
          </a:p>
        </p:txBody>
      </p:sp>
      <p:pic>
        <p:nvPicPr>
          <p:cNvPr id="3" name="Рисунок 2" descr="listy_i_korni_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273"/>
          <a:stretch>
            <a:fillRect/>
          </a:stretch>
        </p:blipFill>
        <p:spPr>
          <a:xfrm>
            <a:off x="2857488" y="1206485"/>
            <a:ext cx="3857652" cy="5572163"/>
          </a:xfrm>
          <a:prstGeom prst="ellipse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86050" y="1285860"/>
            <a:ext cx="3929090" cy="25717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1571612"/>
            <a:ext cx="1285884" cy="428628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142873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крона</a:t>
            </a:r>
            <a:endParaRPr lang="ru-RU" sz="32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00232" y="1785926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000100" y="5286388"/>
            <a:ext cx="1285884" cy="428628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0100" y="514351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корни</a:t>
            </a:r>
            <a:endParaRPr lang="ru-RU" sz="3200" b="1" dirty="0"/>
          </a:p>
        </p:txBody>
      </p:sp>
      <p:cxnSp>
        <p:nvCxnSpPr>
          <p:cNvPr id="13" name="Прямая со стрелкой 12"/>
          <p:cNvCxnSpPr>
            <a:stCxn id="12" idx="3"/>
          </p:cNvCxnSpPr>
          <p:nvPr/>
        </p:nvCxnSpPr>
        <p:spPr>
          <a:xfrm flipV="1">
            <a:off x="2357422" y="5000636"/>
            <a:ext cx="785818" cy="435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715140" y="4000504"/>
            <a:ext cx="1285884" cy="428628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86578" y="38576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ствол</a:t>
            </a:r>
            <a:endParaRPr lang="ru-RU" sz="32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4786314" y="4000504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42910" y="2500306"/>
            <a:ext cx="1500198" cy="428628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14348" y="235743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листья</a:t>
            </a:r>
            <a:endParaRPr lang="ru-RU" sz="32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2143108" y="2285992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143768" y="1643050"/>
            <a:ext cx="1285884" cy="428628"/>
          </a:xfrm>
          <a:prstGeom prst="roundRect">
            <a:avLst/>
          </a:prstGeom>
          <a:solidFill>
            <a:srgbClr val="97FF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15206" y="15001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ветви</a:t>
            </a:r>
            <a:endParaRPr lang="ru-RU" sz="32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4857752" y="1857364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5072066" y="1857364"/>
            <a:ext cx="200026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1" grpId="0" animBg="1"/>
      <p:bldP spid="12" grpId="0"/>
      <p:bldP spid="15" grpId="0" animBg="1"/>
      <p:bldP spid="16" grpId="0"/>
      <p:bldP spid="21" grpId="0" animBg="1"/>
      <p:bldP spid="22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нятия про деревья в средней групп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52400"/>
            <a:ext cx="1390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Занятие ле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9718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регите лес занятие на английском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регите лес занятие на английском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6482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09600" y="317583"/>
            <a:ext cx="56388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Стоит в белой одёжке, на ветвях серёжки. (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берёзка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09800" y="1694229"/>
            <a:ext cx="5410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Что же это за девица не швея не мастерица 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Ничего сама не шьёт, а в иголках круглый год.(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                                                                                                                    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5400" y="34290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Развесила бабуся оранжевые бусы,  прилетели        свиристели, все бусы съели. (</a:t>
            </a:r>
            <a:r>
              <a:rPr lang="ru-RU" i="1" dirty="0" smtClean="0"/>
              <a:t>рябина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4600" y="51816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меня длинней иголки, чем у ёлки, очень прямо я расту в высоту. (</a:t>
            </a:r>
            <a:r>
              <a:rPr lang="ru-RU" i="1" dirty="0" smtClean="0"/>
              <a:t>сосна</a:t>
            </a:r>
            <a:r>
              <a:rPr lang="ru-RU" dirty="0" smtClean="0"/>
              <a:t>)                                                                                                                                                                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Определи, какой лист</a:t>
            </a:r>
            <a:endParaRPr lang="ru-RU" dirty="0"/>
          </a:p>
        </p:txBody>
      </p:sp>
      <p:pic>
        <p:nvPicPr>
          <p:cNvPr id="7" name="Содержимое 6" descr="6267802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786322"/>
            <a:ext cx="1881106" cy="1971809"/>
          </a:xfrm>
        </p:spPr>
      </p:pic>
      <p:pic>
        <p:nvPicPr>
          <p:cNvPr id="8" name="Содержимое 7" descr="DmnYI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clrChange>
              <a:clrFrom>
                <a:srgbClr val="ECE3DC"/>
              </a:clrFrom>
              <a:clrTo>
                <a:srgbClr val="ECE3DC">
                  <a:alpha val="0"/>
                </a:srgbClr>
              </a:clrTo>
            </a:clrChange>
          </a:blip>
          <a:stretch>
            <a:fillRect/>
          </a:stretch>
        </p:blipFill>
        <p:spPr>
          <a:xfrm rot="3248949">
            <a:off x="6922964" y="4959875"/>
            <a:ext cx="2357454" cy="1189037"/>
          </a:xfrm>
        </p:spPr>
      </p:pic>
      <p:pic>
        <p:nvPicPr>
          <p:cNvPr id="15" name="Рисунок 14" descr="2405529-chestnut-leaf-coming-out-on-whit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7620" y="4933944"/>
            <a:ext cx="1940669" cy="1924056"/>
          </a:xfrm>
          <a:prstGeom prst="rect">
            <a:avLst/>
          </a:prstGeom>
        </p:spPr>
      </p:pic>
      <p:pic>
        <p:nvPicPr>
          <p:cNvPr id="20" name="Рисунок 19" descr="Birchleaf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357422" y="4857760"/>
            <a:ext cx="1357322" cy="1643074"/>
          </a:xfrm>
          <a:prstGeom prst="rect">
            <a:avLst/>
          </a:prstGeom>
        </p:spPr>
      </p:pic>
      <p:pic>
        <p:nvPicPr>
          <p:cNvPr id="21" name="Рисунок 20" descr="395_large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282" y="4857760"/>
            <a:ext cx="1769929" cy="1857388"/>
          </a:xfrm>
          <a:prstGeom prst="rect">
            <a:avLst/>
          </a:prstGeom>
        </p:spPr>
      </p:pic>
      <p:pic>
        <p:nvPicPr>
          <p:cNvPr id="22" name="Рисунок 21" descr="0_7ab51_4c3308de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72132" y="3571876"/>
            <a:ext cx="2619372" cy="1809004"/>
          </a:xfrm>
          <a:prstGeom prst="rect">
            <a:avLst/>
          </a:prstGeom>
        </p:spPr>
      </p:pic>
      <p:pic>
        <p:nvPicPr>
          <p:cNvPr id="23" name="Рисунок 22" descr="3520706-an-oak-leaf-photographed-on-a-white-background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868779">
            <a:off x="1803784" y="3616883"/>
            <a:ext cx="2287132" cy="14726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282" y="221455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дуб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321468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берёза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35769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липа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585789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клён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6644" y="214311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3300"/>
                </a:solidFill>
              </a:rPr>
              <a:t>ясень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371475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каштан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15272" y="6000768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рябина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04393 -0.2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58455 -0.469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15486 -0.275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497 -0.2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41354 0.037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51928 0.05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8663 0.005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00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04800"/>
            <a:ext cx="3276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0" name="Picture 2" descr="http://mushroomer.info/wp-content/uploads/HLIC/aba901da0dab9bb9a9388e6c04fe9cb7.jpg?w3tc_preview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3333750" cy="3324226"/>
          </a:xfrm>
          <a:prstGeom prst="rect">
            <a:avLst/>
          </a:prstGeom>
          <a:noFill/>
        </p:spPr>
      </p:pic>
      <p:pic>
        <p:nvPicPr>
          <p:cNvPr id="5" name="Рисунок 4" descr="сканирование000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3429000"/>
            <a:ext cx="2514600" cy="3236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канирование000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86400" y="3581400"/>
            <a:ext cx="2819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43400" y="381000"/>
            <a:ext cx="4586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itchFamily="34" charset="0"/>
              </a:rPr>
              <a:t>  </a:t>
            </a:r>
            <a:r>
              <a:rPr lang="ru-RU" sz="2400" b="1" dirty="0" smtClean="0">
                <a:latin typeface="Tahoma" pitchFamily="34" charset="0"/>
              </a:rPr>
              <a:t>  </a:t>
            </a:r>
            <a:r>
              <a:rPr lang="ru-RU" sz="2400" b="1" dirty="0" smtClean="0">
                <a:solidFill>
                  <a:schemeClr val="folHlink"/>
                </a:solidFill>
                <a:latin typeface="Tahoma" pitchFamily="34" charset="0"/>
              </a:rPr>
              <a:t>Не </a:t>
            </a:r>
            <a:r>
              <a:rPr lang="ru-RU" sz="2400" b="1" dirty="0">
                <a:solidFill>
                  <a:schemeClr val="folHlink"/>
                </a:solidFill>
                <a:latin typeface="Tahoma" pitchFamily="34" charset="0"/>
              </a:rPr>
              <a:t>разоряйте </a:t>
            </a:r>
            <a:r>
              <a:rPr lang="ru-RU" sz="2400" b="1" dirty="0" smtClean="0">
                <a:solidFill>
                  <a:schemeClr val="folHlink"/>
                </a:solidFill>
                <a:latin typeface="Tahoma" pitchFamily="34" charset="0"/>
              </a:rPr>
              <a:t>птичьи</a:t>
            </a:r>
          </a:p>
          <a:p>
            <a:pPr algn="ctr"/>
            <a:r>
              <a:rPr lang="ru-RU" sz="2400" b="1" dirty="0" smtClean="0">
                <a:solidFill>
                  <a:schemeClr val="folHlink"/>
                </a:solidFill>
                <a:latin typeface="Tahoma" pitchFamily="34" charset="0"/>
              </a:rPr>
              <a:t>    гнёзда</a:t>
            </a:r>
            <a:r>
              <a:rPr lang="ru-RU" sz="2400" b="1" dirty="0" smtClean="0">
                <a:latin typeface="Tahoma" pitchFamily="34" charset="0"/>
              </a:rPr>
              <a:t> </a:t>
            </a:r>
            <a:endParaRPr lang="ru-RU" sz="2400" b="1" dirty="0">
              <a:latin typeface="Tahom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19700" y="1524000"/>
            <a:ext cx="3179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latin typeface="Tahoma" pitchFamily="34" charset="0"/>
              </a:rPr>
              <a:t>Дети запомнить должны</a:t>
            </a:r>
          </a:p>
          <a:p>
            <a:r>
              <a:rPr lang="ru-RU" b="1" dirty="0">
                <a:latin typeface="Tahoma" pitchFamily="34" charset="0"/>
              </a:rPr>
              <a:t>И понять:</a:t>
            </a:r>
          </a:p>
          <a:p>
            <a:r>
              <a:rPr lang="ru-RU" b="1" dirty="0">
                <a:latin typeface="Tahoma" pitchFamily="34" charset="0"/>
              </a:rPr>
              <a:t>Гнёзда у птичек</a:t>
            </a:r>
          </a:p>
          <a:p>
            <a:r>
              <a:rPr lang="ru-RU" b="1" dirty="0">
                <a:latin typeface="Tahoma" pitchFamily="34" charset="0"/>
              </a:rPr>
              <a:t>Нельзя разорять!</a:t>
            </a:r>
          </a:p>
          <a:p>
            <a:endParaRPr lang="ru-RU" b="1" dirty="0">
              <a:latin typeface="Tahoma" pitchFamily="34" charset="0"/>
            </a:endParaRPr>
          </a:p>
        </p:txBody>
      </p:sp>
      <p:pic>
        <p:nvPicPr>
          <p:cNvPr id="7174" name="Picture 6" descr="3d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300663"/>
            <a:ext cx="1204913" cy="1204912"/>
          </a:xfrm>
          <a:prstGeom prst="rect">
            <a:avLst/>
          </a:prstGeom>
          <a:noFill/>
        </p:spPr>
      </p:pic>
      <p:pic>
        <p:nvPicPr>
          <p:cNvPr id="7175" name="Picture 7" descr="1"/>
          <p:cNvPicPr>
            <a:picLocks noChangeAspect="1" noChangeArrowheads="1"/>
          </p:cNvPicPr>
          <p:nvPr/>
        </p:nvPicPr>
        <p:blipFill>
          <a:blip r:embed="rId3" cstate="print"/>
          <a:srcRect t="1789" r="4250"/>
          <a:stretch>
            <a:fillRect/>
          </a:stretch>
        </p:blipFill>
        <p:spPr bwMode="auto">
          <a:xfrm>
            <a:off x="685800" y="228600"/>
            <a:ext cx="3790950" cy="6362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8175" y="4724400"/>
            <a:ext cx="434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folHlink"/>
                </a:solidFill>
              </a:rPr>
              <a:t>Не разоряйте муравейники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5334000"/>
            <a:ext cx="34295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/>
              <a:t>Муравьи – лесные санитары;</a:t>
            </a:r>
          </a:p>
          <a:p>
            <a:r>
              <a:rPr lang="ru-RU" sz="1800" b="1" dirty="0"/>
              <a:t>Так прозвали люди их недаром</a:t>
            </a:r>
            <a:r>
              <a:rPr lang="ru-RU" sz="1800" b="1" dirty="0" smtClean="0"/>
              <a:t>!</a:t>
            </a:r>
            <a:endParaRPr lang="ru-RU" sz="1800" b="1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0" y="5334000"/>
            <a:ext cx="3731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800" b="1" dirty="0"/>
              <a:t>Только ты им, друг мой, не мешай!</a:t>
            </a:r>
          </a:p>
          <a:p>
            <a:r>
              <a:rPr lang="ru-RU" sz="1800" b="1" dirty="0"/>
              <a:t>Муравейники не разоряй</a:t>
            </a:r>
            <a:r>
              <a:rPr lang="ru-RU" sz="1800" b="1" dirty="0" smtClean="0"/>
              <a:t>!</a:t>
            </a:r>
            <a:endParaRPr lang="ru-RU" sz="1800" b="1" dirty="0"/>
          </a:p>
        </p:txBody>
      </p:sp>
      <p:pic>
        <p:nvPicPr>
          <p:cNvPr id="8199" name="Picture 7" descr="2"/>
          <p:cNvPicPr>
            <a:picLocks noChangeAspect="1" noChangeArrowheads="1"/>
          </p:cNvPicPr>
          <p:nvPr/>
        </p:nvPicPr>
        <p:blipFill>
          <a:blip r:embed="rId2" cstate="print"/>
          <a:srcRect l="7545" t="919"/>
          <a:stretch>
            <a:fillRect/>
          </a:stretch>
        </p:blipFill>
        <p:spPr bwMode="auto">
          <a:xfrm>
            <a:off x="1219200" y="304800"/>
            <a:ext cx="6553200" cy="427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71550" y="3789363"/>
            <a:ext cx="669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        Не забирай из леса домой животных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3054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Для ёжиков и белок</a:t>
            </a:r>
          </a:p>
          <a:p>
            <a:r>
              <a:rPr lang="ru-RU" b="1" dirty="0"/>
              <a:t>Лес – это дом родной.</a:t>
            </a:r>
          </a:p>
          <a:p>
            <a:r>
              <a:rPr lang="ru-RU" b="1" dirty="0"/>
              <a:t>Они живут там смело</a:t>
            </a:r>
          </a:p>
          <a:p>
            <a:r>
              <a:rPr lang="ru-RU" b="1" dirty="0"/>
              <a:t>И летом и зимой:</a:t>
            </a:r>
          </a:p>
          <a:p>
            <a:r>
              <a:rPr lang="ru-RU" b="1" dirty="0"/>
              <a:t>   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51050" y="5373688"/>
            <a:ext cx="3257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Поэтому не стоит</a:t>
            </a:r>
          </a:p>
          <a:p>
            <a:r>
              <a:rPr lang="ru-RU" b="1"/>
              <a:t>Их в город забирать…</a:t>
            </a:r>
          </a:p>
          <a:p>
            <a:r>
              <a:rPr lang="ru-RU" b="1"/>
              <a:t>Поверь: они в неволе</a:t>
            </a:r>
          </a:p>
          <a:p>
            <a:r>
              <a:rPr lang="ru-RU" b="1"/>
              <a:t>Не будут есть и спать…</a:t>
            </a:r>
          </a:p>
        </p:txBody>
      </p:sp>
      <p:pic>
        <p:nvPicPr>
          <p:cNvPr id="9224" name="Picture 8" descr="3d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518150"/>
            <a:ext cx="1165225" cy="1165225"/>
          </a:xfrm>
          <a:prstGeom prst="rect">
            <a:avLst/>
          </a:prstGeom>
          <a:noFill/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284663" y="42926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Находят пропитанье</a:t>
            </a:r>
          </a:p>
          <a:p>
            <a:r>
              <a:rPr lang="ru-RU" b="1" dirty="0"/>
              <a:t>    Своих детей растят</a:t>
            </a:r>
          </a:p>
          <a:p>
            <a:r>
              <a:rPr lang="ru-RU" b="1" dirty="0"/>
              <a:t>    И уходить из леса</a:t>
            </a:r>
          </a:p>
          <a:p>
            <a:r>
              <a:rPr lang="ru-RU" b="1" dirty="0"/>
              <a:t>    Нисколько не хотят…</a:t>
            </a:r>
          </a:p>
        </p:txBody>
      </p:sp>
      <p:pic>
        <p:nvPicPr>
          <p:cNvPr id="9227" name="Picture 11" descr="3"/>
          <p:cNvPicPr>
            <a:picLocks noChangeAspect="1" noChangeArrowheads="1"/>
          </p:cNvPicPr>
          <p:nvPr/>
        </p:nvPicPr>
        <p:blipFill>
          <a:blip r:embed="rId3" cstate="print"/>
          <a:srcRect r="10772" b="7634"/>
          <a:stretch>
            <a:fillRect/>
          </a:stretch>
        </p:blipFill>
        <p:spPr bwMode="auto">
          <a:xfrm>
            <a:off x="1905000" y="228600"/>
            <a:ext cx="5010150" cy="345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95513" y="4724400"/>
            <a:ext cx="484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Не обижай лесных насекомых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2697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В лесу летают мотыльки,</a:t>
            </a:r>
          </a:p>
          <a:p>
            <a:r>
              <a:rPr lang="ru-RU" b="1" dirty="0"/>
              <a:t>Ползут козявки и жуки</a:t>
            </a:r>
            <a:r>
              <a:rPr lang="ru-RU" b="1" dirty="0" smtClean="0"/>
              <a:t>…</a:t>
            </a:r>
            <a:endParaRPr lang="ru-RU" b="1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59338" y="5300663"/>
            <a:ext cx="2660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Ты их увидишь на пути –</a:t>
            </a:r>
          </a:p>
          <a:p>
            <a:r>
              <a:rPr lang="ru-RU" b="1" dirty="0"/>
              <a:t>Не обижай, а отойди 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10248" name="Picture 8" descr="butterfly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4292600"/>
            <a:ext cx="952500" cy="952500"/>
          </a:xfrm>
          <a:prstGeom prst="rect">
            <a:avLst/>
          </a:prstGeom>
          <a:noFill/>
        </p:spPr>
      </p:pic>
      <p:pic>
        <p:nvPicPr>
          <p:cNvPr id="10249" name="Picture 9" descr="butterfly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952500" cy="962025"/>
          </a:xfrm>
          <a:prstGeom prst="rect">
            <a:avLst/>
          </a:prstGeom>
          <a:noFill/>
        </p:spPr>
      </p:pic>
      <p:pic>
        <p:nvPicPr>
          <p:cNvPr id="10250" name="Picture 10" descr="4"/>
          <p:cNvPicPr>
            <a:picLocks noChangeAspect="1" noChangeArrowheads="1"/>
          </p:cNvPicPr>
          <p:nvPr/>
        </p:nvPicPr>
        <p:blipFill>
          <a:blip r:embed="rId4" cstate="print"/>
          <a:srcRect r="8942" b="2044"/>
          <a:stretch>
            <a:fillRect/>
          </a:stretch>
        </p:blipFill>
        <p:spPr bwMode="auto">
          <a:xfrm>
            <a:off x="1403350" y="234950"/>
            <a:ext cx="6216650" cy="4184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484438" y="4556125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Не рвите редкие цветы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79388" y="5300663"/>
            <a:ext cx="3503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Есть цветочки редкие,</a:t>
            </a:r>
          </a:p>
          <a:p>
            <a:r>
              <a:rPr lang="ru-RU" b="1"/>
              <a:t>Белые и нежные:</a:t>
            </a:r>
          </a:p>
          <a:p>
            <a:r>
              <a:rPr lang="ru-RU" b="1"/>
              <a:t>Вам кивнут приветливо</a:t>
            </a:r>
          </a:p>
          <a:p>
            <a:r>
              <a:rPr lang="ru-RU" b="1"/>
              <a:t>Ландыши, подснежники…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11638" y="5241925"/>
            <a:ext cx="3917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Только рвать не надо их –</a:t>
            </a:r>
          </a:p>
          <a:p>
            <a:r>
              <a:rPr lang="ru-RU" b="1"/>
              <a:t>С ними лес добрей, светлей.</a:t>
            </a:r>
          </a:p>
          <a:p>
            <a:r>
              <a:rPr lang="ru-RU" b="1"/>
              <a:t>Ведь теперь цветов таких</a:t>
            </a:r>
          </a:p>
          <a:p>
            <a:r>
              <a:rPr lang="ru-RU" b="1"/>
              <a:t>Очень мало на земле…</a:t>
            </a:r>
          </a:p>
          <a:p>
            <a:endParaRPr lang="ru-RU" b="1"/>
          </a:p>
        </p:txBody>
      </p:sp>
      <p:pic>
        <p:nvPicPr>
          <p:cNvPr id="18439" name="Picture 7" descr="6"/>
          <p:cNvPicPr>
            <a:picLocks noChangeAspect="1" noChangeArrowheads="1"/>
          </p:cNvPicPr>
          <p:nvPr/>
        </p:nvPicPr>
        <p:blipFill>
          <a:blip r:embed="rId2" cstate="print"/>
          <a:srcRect l="11783" b="747"/>
          <a:stretch>
            <a:fillRect/>
          </a:stretch>
        </p:blipFill>
        <p:spPr bwMode="auto">
          <a:xfrm>
            <a:off x="1295400" y="152400"/>
            <a:ext cx="5907088" cy="427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424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Определи, какой лист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Назови части дерева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Ноутбук</cp:lastModifiedBy>
  <cp:revision>30</cp:revision>
  <dcterms:created xsi:type="dcterms:W3CDTF">2015-09-20T20:00:26Z</dcterms:created>
  <dcterms:modified xsi:type="dcterms:W3CDTF">2015-09-20T22:13:49Z</dcterms:modified>
</cp:coreProperties>
</file>