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58FF592-BF1E-4E7B-B887-5FD75C6E1819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2FD16A4-4CDA-4CFC-A8EC-819010BADD2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240" y="476672"/>
            <a:ext cx="7543800" cy="5544616"/>
          </a:xfrm>
        </p:spPr>
        <p:txBody>
          <a:bodyPr/>
          <a:lstStyle/>
          <a:p>
            <a:pPr algn="ctr"/>
            <a:r>
              <a:rPr lang="ru-RU" sz="4000" b="1" dirty="0" smtClean="0">
                <a:effectLst/>
              </a:rPr>
              <a:t>СТРАТЕГИЯ 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РАЗВИТИЯ  ВОСПИТАНИЯ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В РОССИЙСКОЙ ФЕДЕРАЦИИ 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НА ПЕРИОД ДО 2025 ГОДА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/>
            </a:r>
            <a:br>
              <a:rPr lang="ru-RU" sz="4000" b="1" dirty="0" smtClean="0">
                <a:effectLst/>
              </a:rPr>
            </a:br>
            <a:r>
              <a:rPr lang="ru-RU" sz="1800" b="1" dirty="0" smtClean="0">
                <a:effectLst/>
              </a:rPr>
              <a:t>ПРОЕКТ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b="1" dirty="0" smtClean="0">
                <a:effectLst/>
              </a:rPr>
              <a:t>в редакции от 13 января 2015 г.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4000" dirty="0">
                <a:effectLst/>
              </a:rPr>
              <a:t/>
            </a:r>
            <a:br>
              <a:rPr lang="ru-RU" sz="4000" dirty="0">
                <a:effectLst/>
              </a:rPr>
            </a:br>
            <a:r>
              <a:rPr lang="ru-RU" sz="2000" dirty="0" smtClean="0">
                <a:effectLst/>
              </a:rPr>
              <a:t>Старший воспитатель МБДОУ №6 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«Улыбка» ЗМР РТ</a:t>
            </a:r>
            <a:br>
              <a:rPr lang="ru-RU" sz="2000" dirty="0" smtClean="0">
                <a:effectLst/>
              </a:rPr>
            </a:br>
            <a:r>
              <a:rPr lang="ru-RU" sz="2000" dirty="0" err="1" smtClean="0">
                <a:effectLst/>
              </a:rPr>
              <a:t>Фасхиева</a:t>
            </a:r>
            <a:r>
              <a:rPr lang="ru-RU" sz="2000" dirty="0" smtClean="0">
                <a:effectLst/>
              </a:rPr>
              <a:t> С.Ф.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916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u="sng" dirty="0">
                <a:effectLst/>
              </a:rPr>
              <a:t>2. Обновление воспитательного процесса с учетом современных достижений науки на основе отечественных традиций </a:t>
            </a:r>
            <a:r>
              <a:rPr lang="ru-RU" sz="2400" b="1" u="sng" dirty="0" smtClean="0">
                <a:effectLst/>
              </a:rPr>
              <a:t>: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b="1" dirty="0">
                <a:effectLst/>
              </a:rPr>
              <a:t>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</a:t>
            </a:r>
            <a:r>
              <a:rPr lang="ru-RU" sz="2400" b="1" dirty="0" smtClean="0">
                <a:effectLst/>
              </a:rPr>
              <a:t>Гражданское </a:t>
            </a:r>
            <a:r>
              <a:rPr lang="ru-RU" sz="2400" b="1" dirty="0">
                <a:effectLst/>
              </a:rPr>
              <a:t>и патриотическое </a:t>
            </a:r>
            <a:r>
              <a:rPr lang="ru-RU" sz="2400" b="1" dirty="0" smtClean="0">
                <a:effectLst/>
              </a:rPr>
              <a:t>воспитание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-Духовно-нравственное развитие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-Приобщение </a:t>
            </a:r>
            <a:r>
              <a:rPr lang="ru-RU" sz="2400" b="1" dirty="0">
                <a:effectLst/>
              </a:rPr>
              <a:t>детей к культурному </a:t>
            </a:r>
            <a:r>
              <a:rPr lang="ru-RU" sz="2400" b="1" dirty="0" smtClean="0">
                <a:effectLst/>
              </a:rPr>
              <a:t>наследию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-Физическое </a:t>
            </a:r>
            <a:r>
              <a:rPr lang="ru-RU" sz="2400" b="1" dirty="0">
                <a:effectLst/>
              </a:rPr>
              <a:t>развитие и культура </a:t>
            </a:r>
            <a:r>
              <a:rPr lang="ru-RU" sz="2400" b="1" dirty="0" smtClean="0">
                <a:effectLst/>
              </a:rPr>
              <a:t>здоровья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-Трудовое </a:t>
            </a:r>
            <a:r>
              <a:rPr lang="ru-RU" sz="2400" b="1" dirty="0">
                <a:effectLst/>
              </a:rPr>
              <a:t>воспитание и профессиональное </a:t>
            </a:r>
            <a:r>
              <a:rPr lang="ru-RU" sz="2400" b="1" dirty="0" smtClean="0">
                <a:effectLst/>
              </a:rPr>
              <a:t>самоопределение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-Экологическое </a:t>
            </a:r>
            <a:r>
              <a:rPr lang="ru-RU" sz="2400" b="1" dirty="0">
                <a:effectLst/>
              </a:rPr>
              <a:t>воспитание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39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1124744"/>
            <a:ext cx="7543800" cy="3672408"/>
          </a:xfrm>
        </p:spPr>
        <p:txBody>
          <a:bodyPr/>
          <a:lstStyle/>
          <a:p>
            <a:r>
              <a:rPr lang="ru-RU" sz="2800" b="1" i="1" dirty="0" smtClean="0">
                <a:effectLst/>
              </a:rPr>
              <a:t>Механизмы реализации Стратегии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-Правовые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-Организационно-управленческие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-Кадровые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-Научно-методические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-Финансово-экономические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-Информационные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635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effectLst/>
              </a:rPr>
              <a:t>Стратегические ориентиры воспитания сформулированы Президентом Российской Федерации В. В. Путиным: «…Формирование гармоничной личности, воспитание гражданина России – зрелого, ответственного человека, в котором сочетается любовь к большой и малой родине, общенациональная и этническая идентичность, уважение к культуре, традициям людей, которые живут рядом».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95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>
                <a:effectLst/>
              </a:rPr>
              <a:t>Стратегия направлена на реализацию Указов Президента Российской Федерации, Федеральных законов Российской Федерации, в том числе Федерального закона от 24 июля 1998 года № 124-ФЗ «Об основных гарантиях прав ребёнка в Российской Федерации», Федерального закона от 29 декабря 2012 года № 273-ФЗ «Об образовании в Российской Федерации», а также постановлений Правительства Российской Федерации, иных нормативных правовых актов Российской Федерации. 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096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360512"/>
          </a:xfrm>
        </p:spPr>
        <p:txBody>
          <a:bodyPr/>
          <a:lstStyle/>
          <a:p>
            <a:pPr algn="just"/>
            <a:r>
              <a:rPr lang="ru-RU" sz="2400" dirty="0">
                <a:effectLst/>
              </a:rPr>
              <a:t>Закон «Об образовании в Российской Федерации» гарантирует обеспечение воспитания как неотъемлемой части образования, взаимосвязанной с обучением, но осуществляемой и как самостоятельная деятельность, направленная на развитие личности, создание условий для самоопределения и социализации детей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государства. Воспитанию уделяется большое внимание в принятых «Концепции государственной семейной политики в Российской Федерации на период до 2025 года» и «Концепции развития дополнительного образования детей».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92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effectLst/>
              </a:rPr>
              <a:t>Положения Стратегии взаимосвязаны с основными направлениями «Национальной стратегии действий в интересах детей на 2012–2017 годы» и предусматривают соответствие процесса развития личности детей национальному воспитательному идеалу, признание и поддержку определяющей роли семьи в воспитании детей.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7082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effectLst/>
              </a:rPr>
              <a:t> </a:t>
            </a:r>
            <a:r>
              <a:rPr lang="ru-RU" sz="2400" b="1" i="1" dirty="0" smtClean="0">
                <a:effectLst/>
              </a:rPr>
              <a:t>Цель </a:t>
            </a:r>
            <a:r>
              <a:rPr lang="ru-RU" sz="2400" b="1" i="1" dirty="0">
                <a:effectLst/>
              </a:rPr>
              <a:t>Стратегии:</a:t>
            </a:r>
            <a:r>
              <a:rPr lang="ru-RU" sz="2400" i="1" dirty="0">
                <a:effectLst/>
              </a:rPr>
              <a:t/>
            </a:r>
            <a:br>
              <a:rPr lang="ru-RU" sz="2400" i="1" dirty="0">
                <a:effectLst/>
              </a:rPr>
            </a:br>
            <a:r>
              <a:rPr lang="ru-RU" sz="2400" dirty="0">
                <a:effectLst/>
              </a:rPr>
              <a:t>Определить приоритеты государственной политики в области воспитания детей, основные направления развития воспитания, механизмы и ожидаемые результаты реализации Стратегии, обеспечивающие становление российской гражданской идентичности, укрепление нравственных основ общественной жизни, успешную социализацию детей, их самоопределение в мире ценностей и традиций многонационального народа Российской Федерации, межкультурное взаимопонимание и уважение.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26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981200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effectLst/>
              </a:rPr>
              <a:t/>
            </a:r>
            <a:br>
              <a:rPr lang="ru-RU" sz="2000" b="1" dirty="0" smtClean="0">
                <a:effectLst/>
              </a:rPr>
            </a:br>
            <a:r>
              <a:rPr lang="ru-RU" sz="2000" b="1" dirty="0">
                <a:effectLst/>
              </a:rPr>
              <a:t/>
            </a:r>
            <a:br>
              <a:rPr lang="ru-RU" sz="2000" b="1" dirty="0">
                <a:effectLst/>
              </a:rPr>
            </a:br>
            <a:r>
              <a:rPr lang="ru-RU" sz="2000" b="1" dirty="0" smtClean="0">
                <a:effectLst/>
              </a:rPr>
              <a:t/>
            </a:r>
            <a:br>
              <a:rPr lang="ru-RU" sz="2000" b="1" dirty="0" smtClean="0">
                <a:effectLst/>
              </a:rPr>
            </a:br>
            <a:r>
              <a:rPr lang="ru-RU" sz="2000" b="1" dirty="0">
                <a:effectLst/>
              </a:rPr>
              <a:t/>
            </a:r>
            <a:br>
              <a:rPr lang="ru-RU" sz="2000" b="1" dirty="0">
                <a:effectLst/>
              </a:rPr>
            </a:br>
            <a:r>
              <a:rPr lang="ru-RU" sz="2000" b="1" dirty="0" smtClean="0">
                <a:effectLst/>
              </a:rPr>
              <a:t/>
            </a:r>
            <a:br>
              <a:rPr lang="ru-RU" sz="2000" b="1" dirty="0" smtClean="0">
                <a:effectLst/>
              </a:rPr>
            </a:br>
            <a:r>
              <a:rPr lang="ru-RU" sz="2000" b="1" dirty="0">
                <a:effectLst/>
              </a:rPr>
              <a:t/>
            </a:r>
            <a:br>
              <a:rPr lang="ru-RU" sz="2000" b="1" dirty="0">
                <a:effectLst/>
              </a:rPr>
            </a:br>
            <a:r>
              <a:rPr lang="ru-RU" sz="2000" b="1" dirty="0" smtClean="0">
                <a:effectLst/>
              </a:rPr>
              <a:t>                            </a:t>
            </a:r>
            <a:r>
              <a:rPr lang="ru-RU" sz="2400" b="1" i="1" dirty="0" smtClean="0">
                <a:effectLst/>
              </a:rPr>
              <a:t>Задачи </a:t>
            </a:r>
            <a:r>
              <a:rPr lang="ru-RU" sz="2400" b="1" i="1" dirty="0">
                <a:effectLst/>
              </a:rPr>
              <a:t>Стратегии:</a:t>
            </a:r>
            <a:r>
              <a:rPr lang="ru-RU" sz="2400" i="1" dirty="0">
                <a:effectLst/>
              </a:rPr>
              <a:t/>
            </a:r>
            <a:br>
              <a:rPr lang="ru-RU" sz="2400" i="1" dirty="0">
                <a:effectLst/>
              </a:rPr>
            </a:br>
            <a:r>
              <a:rPr lang="ru-RU" sz="2400" i="1" dirty="0" smtClean="0">
                <a:effectLst/>
              </a:rPr>
              <a:t>-</a:t>
            </a:r>
            <a:r>
              <a:rPr lang="ru-RU" sz="2000" dirty="0" smtClean="0">
                <a:effectLst/>
              </a:rPr>
              <a:t>создать </a:t>
            </a:r>
            <a:r>
              <a:rPr lang="ru-RU" sz="2000" dirty="0">
                <a:effectLst/>
              </a:rPr>
              <a:t>условия для консолидации усилий институтов российского общества и государства по воспитанию подрастающего поколения на основе признания определяющей роли семьи;</a:t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>-обеспечить </a:t>
            </a:r>
            <a:r>
              <a:rPr lang="ru-RU" sz="2000" dirty="0">
                <a:effectLst/>
              </a:rPr>
              <a:t>поддержку семейного воспитания на основе содействия ответственному отношению</a:t>
            </a:r>
            <a:r>
              <a:rPr lang="ru-RU" sz="2000" b="1" dirty="0">
                <a:effectLst/>
              </a:rPr>
              <a:t> </a:t>
            </a:r>
            <a:r>
              <a:rPr lang="ru-RU" sz="2000" dirty="0">
                <a:effectLst/>
              </a:rPr>
              <a:t>родителей к воспитанию детей, повышению их социальной, коммуникативной и педагогической компетентности;</a:t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>-повысить </a:t>
            </a:r>
            <a:r>
              <a:rPr lang="ru-RU" sz="2000" dirty="0">
                <a:effectLst/>
              </a:rPr>
              <a:t>эффективность воспитательной деятельности в системе образования субъектов Российской Федерации;</a:t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>-сформировать </a:t>
            </a:r>
            <a:r>
              <a:rPr lang="ru-RU" sz="2000" dirty="0">
                <a:effectLst/>
              </a:rPr>
              <a:t>социокультурную инфраструктуру, содействующую успешной социализации детей и интегрирующую воспитательные возможности образовательных, культурных, спортивных, научных, познавательных, экскурсионно-туристических и других организаций;</a:t>
            </a:r>
            <a:br>
              <a:rPr lang="ru-RU" sz="2000" dirty="0">
                <a:effectLst/>
              </a:rPr>
            </a:br>
            <a:r>
              <a:rPr lang="ru-RU" sz="2000" dirty="0" smtClean="0">
                <a:effectLst/>
              </a:rPr>
              <a:t>-обеспечить </a:t>
            </a:r>
            <a:r>
              <a:rPr lang="ru-RU" sz="2000" dirty="0">
                <a:effectLst/>
              </a:rPr>
              <a:t>равный доступ к инфраструктуре воспитания детей, требующих особой заботы общества и государства, включая детей с ограниченными возможностями здоровья.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250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637472" cy="6480720"/>
          </a:xfrm>
        </p:spPr>
        <p:txBody>
          <a:bodyPr/>
          <a:lstStyle/>
          <a:p>
            <a:r>
              <a:rPr lang="ru-RU" sz="2400" b="1" i="1" dirty="0" smtClean="0">
                <a:effectLst/>
              </a:rPr>
              <a:t>           Приоритеты </a:t>
            </a:r>
            <a:r>
              <a:rPr lang="ru-RU" sz="2400" b="1" i="1" dirty="0">
                <a:effectLst/>
              </a:rPr>
              <a:t>государственной </a:t>
            </a:r>
            <a:r>
              <a:rPr lang="ru-RU" sz="2400" b="1" i="1" dirty="0" smtClean="0">
                <a:effectLst/>
              </a:rPr>
              <a:t>политики</a:t>
            </a:r>
            <a:br>
              <a:rPr lang="ru-RU" sz="2400" b="1" i="1" dirty="0" smtClean="0">
                <a:effectLst/>
              </a:rPr>
            </a:br>
            <a:r>
              <a:rPr lang="ru-RU" sz="2400" b="1" i="1" dirty="0" smtClean="0">
                <a:effectLst/>
              </a:rPr>
              <a:t>                               в  области </a:t>
            </a:r>
            <a:r>
              <a:rPr lang="ru-RU" sz="2400" b="1" i="1" dirty="0">
                <a:effectLst/>
              </a:rPr>
              <a:t>воспитания</a:t>
            </a:r>
            <a:r>
              <a:rPr lang="ru-RU" sz="1200" dirty="0">
                <a:effectLst/>
              </a:rPr>
              <a:t>:</a:t>
            </a:r>
            <a:br>
              <a:rPr lang="ru-RU" sz="1200" dirty="0">
                <a:effectLst/>
              </a:rPr>
            </a:br>
            <a:r>
              <a:rPr lang="ru-RU" sz="1200" dirty="0" smtClean="0">
                <a:effectLst/>
              </a:rPr>
              <a:t>-</a:t>
            </a:r>
            <a:r>
              <a:rPr lang="ru-RU" sz="1800" dirty="0" smtClean="0">
                <a:effectLst/>
              </a:rPr>
              <a:t>воспитание </a:t>
            </a:r>
            <a:r>
              <a:rPr lang="ru-RU" sz="1800" dirty="0">
                <a:effectLst/>
              </a:rPr>
              <a:t>детей в духе уважения к человеческому достоинству, национальным традициям и общечеловеческим достижениям;</a:t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>-поддержка </a:t>
            </a:r>
            <a:r>
              <a:rPr lang="ru-RU" sz="1800" dirty="0">
                <a:effectLst/>
              </a:rPr>
              <a:t>определяющей роли семьи в воспитании детей, уважение к авторитету</a:t>
            </a:r>
            <a:r>
              <a:rPr lang="ru-RU" sz="1800" b="1" dirty="0">
                <a:effectLst/>
              </a:rPr>
              <a:t> </a:t>
            </a:r>
            <a:r>
              <a:rPr lang="ru-RU" sz="1800" dirty="0">
                <a:effectLst/>
              </a:rPr>
              <a:t>родителей</a:t>
            </a:r>
            <a:r>
              <a:rPr lang="ru-RU" sz="1800" b="1" dirty="0">
                <a:effectLst/>
              </a:rPr>
              <a:t> </a:t>
            </a:r>
            <a:r>
              <a:rPr lang="ru-RU" sz="1800" dirty="0">
                <a:effectLst/>
              </a:rPr>
              <a:t>и защита их преимущественного права на воспитание</a:t>
            </a:r>
            <a:r>
              <a:rPr lang="ru-RU" sz="1800" b="1" dirty="0">
                <a:effectLst/>
              </a:rPr>
              <a:t> </a:t>
            </a:r>
            <a:r>
              <a:rPr lang="ru-RU" sz="1800" dirty="0">
                <a:effectLst/>
              </a:rPr>
              <a:t>и</a:t>
            </a:r>
            <a:r>
              <a:rPr lang="ru-RU" sz="1800" b="1" dirty="0">
                <a:effectLst/>
              </a:rPr>
              <a:t> </a:t>
            </a:r>
            <a:r>
              <a:rPr lang="ru-RU" sz="1800" dirty="0">
                <a:effectLst/>
              </a:rPr>
              <a:t>обучение</a:t>
            </a:r>
            <a:r>
              <a:rPr lang="ru-RU" sz="1800" b="1" dirty="0">
                <a:effectLst/>
              </a:rPr>
              <a:t> </a:t>
            </a:r>
            <a:r>
              <a:rPr lang="ru-RU" sz="1800" dirty="0">
                <a:effectLst/>
              </a:rPr>
              <a:t>детей перед всеми иными лицами;</a:t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>-защита </a:t>
            </a:r>
            <a:r>
              <a:rPr lang="ru-RU" sz="1800" dirty="0">
                <a:effectLst/>
              </a:rPr>
              <a:t>прав и соблюдение законных интересов каждого ребёнка;</a:t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>-обеспечение </a:t>
            </a:r>
            <a:r>
              <a:rPr lang="ru-RU" sz="1800" dirty="0">
                <a:effectLst/>
              </a:rPr>
              <a:t>соответствия воспитания в системе образования традиционным российским культурным, духовно-нравственным и семейным ценностям; </a:t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>-обеспечение </a:t>
            </a:r>
            <a:r>
              <a:rPr lang="ru-RU" sz="1800" dirty="0">
                <a:effectLst/>
              </a:rPr>
              <a:t>условий для физического, психического, социального, духовно- нравственного развития детей, в том числе детей, находящихся в трудной жизненной </a:t>
            </a:r>
            <a:r>
              <a:rPr lang="ru-RU" sz="1800" dirty="0" smtClean="0">
                <a:effectLst/>
              </a:rPr>
              <a:t>ситуации; </a:t>
            </a:r>
            <a:br>
              <a:rPr lang="ru-RU" sz="1800" dirty="0" smtClean="0">
                <a:effectLst/>
              </a:rPr>
            </a:br>
            <a:r>
              <a:rPr lang="ru-RU" sz="1800" dirty="0">
                <a:effectLst/>
              </a:rPr>
              <a:t>-</a:t>
            </a:r>
            <a:r>
              <a:rPr lang="ru-RU" sz="1800" dirty="0" smtClean="0">
                <a:effectLst/>
              </a:rPr>
              <a:t>формирование </a:t>
            </a:r>
            <a:r>
              <a:rPr lang="ru-RU" sz="1800" dirty="0">
                <a:effectLst/>
              </a:rPr>
              <a:t>позиции личности по отношению к окружающей действительности;</a:t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>-воспитание </a:t>
            </a:r>
            <a:r>
              <a:rPr lang="ru-RU" sz="1800" dirty="0">
                <a:effectLst/>
              </a:rPr>
              <a:t>языковой культуры детей;</a:t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>-развитие </a:t>
            </a:r>
            <a:r>
              <a:rPr lang="ru-RU" sz="1800" dirty="0">
                <a:effectLst/>
              </a:rPr>
              <a:t>сотрудничества</a:t>
            </a:r>
            <a:r>
              <a:rPr lang="ru-RU" sz="1800" b="1" dirty="0">
                <a:effectLst/>
              </a:rPr>
              <a:t> </a:t>
            </a:r>
            <a:r>
              <a:rPr lang="ru-RU" sz="1800" dirty="0">
                <a:effectLst/>
              </a:rPr>
              <a:t>субъектов системы воспитания 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>
                <a:effectLst/>
              </a:rPr>
              <a:t>в совершенствовании содержания и условий воспитания подрастающего поколения граждан Российской Федерации.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3364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43800" cy="4824536"/>
          </a:xfrm>
        </p:spPr>
        <p:txBody>
          <a:bodyPr/>
          <a:lstStyle/>
          <a:p>
            <a:r>
              <a:rPr lang="ru-RU" sz="2800" b="1" i="1" dirty="0" smtClean="0">
                <a:effectLst/>
              </a:rPr>
              <a:t>            Основные </a:t>
            </a:r>
            <a:r>
              <a:rPr lang="ru-RU" sz="2800" b="1" i="1" dirty="0">
                <a:effectLst/>
              </a:rPr>
              <a:t>направления </a:t>
            </a:r>
            <a:r>
              <a:rPr lang="ru-RU" sz="2800" b="1" i="1" dirty="0" smtClean="0">
                <a:effectLst/>
              </a:rPr>
              <a:t/>
            </a:r>
            <a:br>
              <a:rPr lang="ru-RU" sz="2800" b="1" i="1" dirty="0" smtClean="0">
                <a:effectLst/>
              </a:rPr>
            </a:br>
            <a:r>
              <a:rPr lang="ru-RU" sz="2800" b="1" i="1" dirty="0">
                <a:effectLst/>
              </a:rPr>
              <a:t> </a:t>
            </a:r>
            <a:r>
              <a:rPr lang="ru-RU" sz="2800" b="1" i="1" dirty="0" smtClean="0">
                <a:effectLst/>
              </a:rPr>
              <a:t>           развития   воспитания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b="1" dirty="0">
                <a:effectLst/>
              </a:rPr>
              <a:t> 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          </a:t>
            </a:r>
            <a:r>
              <a:rPr lang="ru-RU" sz="2400" b="1" u="sng" dirty="0" smtClean="0">
                <a:effectLst/>
              </a:rPr>
              <a:t>1</a:t>
            </a:r>
            <a:r>
              <a:rPr lang="ru-RU" sz="2400" b="1" u="sng" dirty="0">
                <a:effectLst/>
              </a:rPr>
              <a:t>. Развитие социальных </a:t>
            </a:r>
            <a:r>
              <a:rPr lang="ru-RU" sz="2400" b="1" u="sng" dirty="0" smtClean="0">
                <a:effectLst/>
              </a:rPr>
              <a:t>институтов  воспитания:</a:t>
            </a:r>
            <a:br>
              <a:rPr lang="ru-RU" sz="2400" b="1" u="sng" dirty="0" smtClean="0">
                <a:effectLst/>
              </a:rPr>
            </a:b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-Поддержка </a:t>
            </a:r>
            <a:r>
              <a:rPr lang="ru-RU" sz="2400" b="1" dirty="0">
                <a:effectLst/>
              </a:rPr>
              <a:t>семейного </a:t>
            </a:r>
            <a:r>
              <a:rPr lang="ru-RU" sz="2400" b="1" dirty="0" smtClean="0">
                <a:effectLst/>
              </a:rPr>
              <a:t>воспитания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-Развитие </a:t>
            </a:r>
            <a:r>
              <a:rPr lang="ru-RU" sz="2400" b="1" dirty="0">
                <a:effectLst/>
              </a:rPr>
              <a:t>воспитания в системе </a:t>
            </a:r>
            <a:r>
              <a:rPr lang="ru-RU" sz="2400" b="1" dirty="0" smtClean="0">
                <a:effectLst/>
              </a:rPr>
              <a:t>образования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-Расширение </a:t>
            </a:r>
            <a:r>
              <a:rPr lang="ru-RU" sz="2400" b="1" dirty="0">
                <a:effectLst/>
              </a:rPr>
              <a:t>воспитательных возможностей информационных </a:t>
            </a:r>
            <a:r>
              <a:rPr lang="ru-RU" sz="2400" b="1" dirty="0" smtClean="0">
                <a:effectLst/>
              </a:rPr>
              <a:t>ресурсов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-Поддержка </a:t>
            </a:r>
            <a:r>
              <a:rPr lang="ru-RU" sz="2400" b="1" dirty="0">
                <a:effectLst/>
              </a:rPr>
              <a:t>общественных объединений в сфере воспитания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96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155</TotalTime>
  <Words>147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Базовая</vt:lpstr>
      <vt:lpstr>СТРАТЕГИЯ  РАЗВИТИЯ  ВОСПИТАНИЯ В РОССИЙСКОЙ ФЕДЕРАЦИИ  НА ПЕРИОД ДО 2025 ГОДА  ПРОЕКТ в редакции от 13 января 2015 г.   Старший воспитатель МБДОУ №6  «Улыбка» ЗМР РТ Фасхиева С.Ф.</vt:lpstr>
      <vt:lpstr>Стратегические ориентиры воспитания сформулированы Президентом Российской Федерации В. В. Путиным: «…Формирование гармоничной личности, воспитание гражданина России – зрелого, ответственного человека, в котором сочетается любовь к большой и малой родине, общенациональная и этническая идентичность, уважение к культуре, традициям людей, которые живут рядом». </vt:lpstr>
      <vt:lpstr>Стратегия направлена на реализацию Указов Президента Российской Федерации, Федеральных законов Российской Федерации, в том числе Федерального закона от 24 июля 1998 года № 124-ФЗ «Об основных гарантиях прав ребёнка в Российской Федерации», Федерального закона от 29 декабря 2012 года № 273-ФЗ «Об образовании в Российской Федерации», а также постановлений Правительства Российской Федерации, иных нормативных правовых актов Российской Федерации.  </vt:lpstr>
      <vt:lpstr>Закон «Об образовании в Российской Федерации» гарантирует обеспечение воспитания как неотъемлемой части образования, взаимосвязанной с обучением, но осуществляемой и как самостоятельная деятельность, направленная на развитие личности, создание условий для самоопределения и социализации детей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государства. Воспитанию уделяется большое внимание в принятых «Концепции государственной семейной политики в Российской Федерации на период до 2025 года» и «Концепции развития дополнительного образования детей». </vt:lpstr>
      <vt:lpstr>Положения Стратегии взаимосвязаны с основными направлениями «Национальной стратегии действий в интересах детей на 2012–2017 годы» и предусматривают соответствие процесса развития личности детей национальному воспитательному идеалу, признание и поддержку определяющей роли семьи в воспитании детей. </vt:lpstr>
      <vt:lpstr> Цель Стратегии: Определить приоритеты государственной политики в области воспитания детей, основные направления развития воспитания, механизмы и ожидаемые результаты реализации Стратегии, обеспечивающие становление российской гражданской идентичности, укрепление нравственных основ общественной жизни, успешную социализацию детей, их самоопределение в мире ценностей и традиций многонационального народа Российской Федерации, межкультурное взаимопонимание и уважение. </vt:lpstr>
      <vt:lpstr>                                  Задачи Стратегии: -создать условия для консолидации усилий институтов российского общества и государства по воспитанию подрастающего поколения на основе признания определяющей роли семьи; -обеспечить поддержку семейного воспитания на основе содействия ответственному отношению родителей к воспитанию детей, повышению их социальной, коммуникативной и педагогической компетентности; -повысить эффективность воспитательной деятельности в системе образования субъектов Российской Федерации; -сформировать социокультурную инфраструктуру, содействующую успешной социализации детей и интегрирующую воспитательные возможности образовательных, культурных, спортивных, научных, познавательных, экскурсионно-туристических и других организаций; -обеспечить равный доступ к инфраструктуре воспитания детей, требующих особой заботы общества и государства, включая детей с ограниченными возможностями здоровья. </vt:lpstr>
      <vt:lpstr>           Приоритеты государственной политики                                в  области воспитания: -воспитание детей в духе уважения к человеческому достоинству, национальным традициям и общечеловеческим достижениям; -поддержка определяющей роли семьи в воспитании детей, уважение к авторитету родителей и защита их преимущественного права на воспитание и обучение детей перед всеми иными лицами; -защита прав и соблюдение законных интересов каждого ребёнка; -обеспечение соответствия воспитания в системе образования традиционным российским культурным, духовно-нравственным и семейным ценностям;  -обеспечение условий для физического, психического, социального, духовно- нравственного развития детей, в том числе детей, находящихся в трудной жизненной ситуации;  -формирование позиции личности по отношению к окружающей действительности; -воспитание языковой культуры детей; -развитие сотрудничества субъектов системы воспитания  в совершенствовании содержания и условий воспитания подрастающего поколения граждан Российской Федерации.   </vt:lpstr>
      <vt:lpstr>            Основные направления              развития   воспитания             1. Развитие социальных институтов  воспитания:  -Поддержка семейного воспитания -Развитие воспитания в системе образования -Расширение воспитательных возможностей информационных ресурсов -Поддержка общественных объединений в сфере воспитания </vt:lpstr>
      <vt:lpstr>2. Обновление воспитательного процесса с учетом современных достижений науки на основе отечественных традиций :   -Гражданское и патриотическое воспитание -Духовно-нравственное развитие -Приобщение детей к культурному наследию -Физическое развитие и культура здоровья -Трудовое воспитание и профессиональное самоопределение -Экологическое воспитание </vt:lpstr>
      <vt:lpstr>Механизмы реализации Стратегии  -Правовые -Организационно-управленческие -Кадровые -Научно-методические -Финансово-экономические -Информационные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 РАЗВИТИЯ  ВОСПИТАНИЯ В РОССИЙСКОЙ ФЕДЕРАЦИИ  НА ПЕРИОД ДО 2025 ГОДА</dc:title>
  <dc:creator>МБДОУ №6</dc:creator>
  <cp:lastModifiedBy>МБДОУ №6</cp:lastModifiedBy>
  <cp:revision>9</cp:revision>
  <dcterms:created xsi:type="dcterms:W3CDTF">2015-02-19T12:00:28Z</dcterms:created>
  <dcterms:modified xsi:type="dcterms:W3CDTF">2015-10-29T06:57:46Z</dcterms:modified>
</cp:coreProperties>
</file>