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Вне занятий</c:v>
                </c:pt>
                <c:pt idx="1">
                  <c:v>Логопед.зан.</c:v>
                </c:pt>
                <c:pt idx="2">
                  <c:v>В группе                             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7D99-7D29-41B0-A7CF-2751FEBFF491}" type="datetimeFigureOut">
              <a:rPr lang="ru-RU" smtClean="0"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F8FE0-CF4E-4AD1-BD57-E9BB02CFB4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Развитие речи до  3 лет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92888" cy="504056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Активно познает окружающий  мир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Я ТРОГАЮ   НЮХАЮ ПРОБУЮ НА ВКУС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СЛУШАЮ   ВИЖУ ЗАПОМИНАЮ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МНОГО ГОВОРЮ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я играю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2448272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Ребенок не опознает звуки, части слов, смысл слов, затрудняется понимать  значение слов, предложений, не может выразить свои мысли фразовой речью</a:t>
            </a:r>
          </a:p>
          <a:p>
            <a:r>
              <a:rPr lang="ru-RU" dirty="0" smtClean="0"/>
              <a:t>Речь малопонятна или совсем непонятна для окружающих (</a:t>
            </a:r>
            <a:r>
              <a:rPr lang="ru-RU" dirty="0" err="1" smtClean="0"/>
              <a:t>лепетная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Звукопроизношение: от 10 до 15-20 звуков</a:t>
            </a:r>
          </a:p>
          <a:p>
            <a:r>
              <a:rPr lang="ru-RU" dirty="0" smtClean="0"/>
              <a:t>Простые: А О У И   М Н Т В Д К П Б</a:t>
            </a:r>
          </a:p>
          <a:p>
            <a:r>
              <a:rPr lang="ru-RU" dirty="0" smtClean="0"/>
              <a:t>Сложные:  С З Ц  Ч  Щ  Ш  Ж  Р  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Проявления 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(Мама дай пить)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Да   ко    (Дай молоко)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Дай  куку ( Просит  игрушку)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яба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 Мама  возьми яблоко)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Пыгает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игуски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(Прыгают  лягушки)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Дети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фепили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сегака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(Дети слепили снеговика)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глись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светые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апоськи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работы ЛП с детьми  и родителями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сопровождения ребенка в ОУ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1.Рекомендательный </a:t>
            </a:r>
            <a:r>
              <a:rPr lang="ru-RU" dirty="0"/>
              <a:t>характер советов сопровождения</a:t>
            </a:r>
            <a:endParaRPr lang="ru-RU" b="1" dirty="0"/>
          </a:p>
          <a:p>
            <a:r>
              <a:rPr lang="ru-RU" dirty="0"/>
              <a:t>2.Приоритет интересов сопровождаемого</a:t>
            </a:r>
            <a:endParaRPr lang="ru-RU" b="1" dirty="0"/>
          </a:p>
          <a:p>
            <a:r>
              <a:rPr lang="ru-RU" dirty="0"/>
              <a:t>3.Непрерывность сопровождения на всех этапах помощи (до положительного результата)</a:t>
            </a:r>
            <a:endParaRPr lang="ru-RU" b="1" dirty="0"/>
          </a:p>
          <a:p>
            <a:r>
              <a:rPr lang="ru-RU" dirty="0"/>
              <a:t>4.Мультидисциплинарность (комплексность) – согласованная работа команды </a:t>
            </a:r>
            <a:r>
              <a:rPr lang="ru-RU" dirty="0" smtClean="0"/>
              <a:t>специалистов и родителей.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Основные этапы индивидуального сопровождения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/>
              <a:t> </a:t>
            </a:r>
            <a:endParaRPr lang="ru-RU" b="1" dirty="0"/>
          </a:p>
          <a:p>
            <a:r>
              <a:rPr lang="ru-RU" sz="4200" i="1" dirty="0"/>
              <a:t>1этап </a:t>
            </a:r>
            <a:r>
              <a:rPr lang="ru-RU" sz="4200" dirty="0"/>
              <a:t>  Сбор информации о ребенке</a:t>
            </a:r>
            <a:r>
              <a:rPr lang="ru-RU" sz="4200" dirty="0" smtClean="0"/>
              <a:t>. Первичная </a:t>
            </a:r>
            <a:r>
              <a:rPr lang="ru-RU" sz="4200" dirty="0"/>
              <a:t>диагностика психического, физического, социального развития ребенка(наблюдение и беседа</a:t>
            </a:r>
            <a:r>
              <a:rPr lang="ru-RU" sz="4200" dirty="0" smtClean="0"/>
              <a:t>)     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(Сентябрь   и    Май)</a:t>
            </a:r>
            <a:endParaRPr lang="ru-RU" sz="4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i="1" dirty="0"/>
              <a:t>2 этап </a:t>
            </a:r>
            <a:r>
              <a:rPr lang="ru-RU" sz="4200" dirty="0"/>
              <a:t>Анализ полученной информации (сколько нуждается в помощи, какая помощь нужна</a:t>
            </a:r>
            <a:r>
              <a:rPr lang="ru-RU" sz="4200" dirty="0" smtClean="0"/>
              <a:t>)  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(Сентябрь   и    Май)</a:t>
            </a:r>
            <a:endParaRPr lang="ru-RU" sz="4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i="1" dirty="0"/>
              <a:t>3 этап </a:t>
            </a:r>
            <a:r>
              <a:rPr lang="ru-RU" sz="4200" dirty="0"/>
              <a:t>Совместная выработка рекомендаций для ребенка, педагогов, родителей, специалистов</a:t>
            </a:r>
            <a:r>
              <a:rPr lang="ru-RU" sz="4200" dirty="0" smtClean="0"/>
              <a:t>.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(Сентябрь – октябрь)</a:t>
            </a:r>
            <a:endParaRPr lang="ru-RU" sz="4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i="1" dirty="0"/>
              <a:t>4 этап </a:t>
            </a:r>
            <a:r>
              <a:rPr lang="ru-RU" sz="4200" dirty="0"/>
              <a:t>Консультирование всех участников сопровождения о путях и способах решения проблем</a:t>
            </a:r>
            <a:r>
              <a:rPr lang="ru-RU" sz="4200" dirty="0" smtClean="0"/>
              <a:t>.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 На  протяжении  процесса обучения)</a:t>
            </a:r>
            <a:endParaRPr lang="ru-RU" sz="4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i="1" dirty="0"/>
              <a:t>5 этап </a:t>
            </a:r>
            <a:r>
              <a:rPr lang="ru-RU" sz="4200" dirty="0"/>
              <a:t>Решение проблем, выполнение рекомендаций каждым участником сопровождения</a:t>
            </a:r>
            <a:r>
              <a:rPr lang="ru-RU" sz="4200" dirty="0" smtClean="0"/>
              <a:t>.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 На  протяжении  процесса обучения)</a:t>
            </a:r>
            <a:endParaRPr lang="ru-RU" sz="4200" b="1" dirty="0"/>
          </a:p>
          <a:p>
            <a:r>
              <a:rPr lang="ru-RU" sz="4200" i="1" dirty="0"/>
              <a:t>6 этап </a:t>
            </a:r>
            <a:r>
              <a:rPr lang="ru-RU" sz="4200" dirty="0"/>
              <a:t>Анализ выполненных рекомендаций всеми участниками(-что удалось?; -что не получилось и почему</a:t>
            </a:r>
            <a:r>
              <a:rPr lang="ru-RU" sz="4200" dirty="0" smtClean="0"/>
              <a:t>?). 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( По итогам 1п/г  и  года)</a:t>
            </a:r>
            <a:endParaRPr lang="ru-RU" sz="4200" b="1" dirty="0"/>
          </a:p>
          <a:p>
            <a:r>
              <a:rPr lang="ru-RU" sz="4200" i="1" dirty="0"/>
              <a:t>7 этап </a:t>
            </a:r>
            <a:r>
              <a:rPr lang="ru-RU" sz="4200" dirty="0"/>
              <a:t>Дальнейший анализ развития ребенка.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Речь как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Подвижность органов артикуляции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Восприятие звуковой и смысловой стороны речи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слышание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понимание)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Звукопроизношение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Богатый словарный запас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Правильное употребление слов друг с другом – грамматика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Связная речь – умение последовательно и насыщенно рассказать о чем-либо.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nstantia" pitchFamily="18" charset="0"/>
              </a:rPr>
              <a:t>ПРИЧИНЫ НАРУШЕНИЙ РЕЧИ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56584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БИОЛОГИЧЕСКИЕ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Инфекционные заболевания матери во время беременности(грипп, краснуха)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Прием  алкоголя  и  наркотиков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Длительное лечение антибиотиками матери и плода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Родовые травмы плода (наложения щипцов, кесарево сечение, асфиксия плода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Инфекционные заболевания, лечение под наркозом ребенка до 3 лет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Соматические заболевания длительного характера, нарушения обмена веществ</a:t>
            </a:r>
          </a:p>
          <a:p>
            <a:r>
              <a:rPr lang="ru-RU" sz="1800" b="1" i="1" dirty="0" smtClean="0"/>
              <a:t>СОЦИАЛЬНЫЕ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Нарушение общения м/</a:t>
            </a:r>
            <a:r>
              <a:rPr lang="ru-RU" sz="1800" dirty="0" err="1" smtClean="0"/>
              <a:t>д</a:t>
            </a:r>
            <a:r>
              <a:rPr lang="ru-RU" sz="1800" dirty="0" smtClean="0"/>
              <a:t> матерью и ребенком (</a:t>
            </a:r>
            <a:r>
              <a:rPr lang="ru-RU" sz="1800" dirty="0" err="1" smtClean="0"/>
              <a:t>эмоц.депривация</a:t>
            </a:r>
            <a:r>
              <a:rPr lang="ru-RU" sz="1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Ребенок воспитывается  в </a:t>
            </a:r>
            <a:r>
              <a:rPr lang="ru-RU" sz="1800" dirty="0" err="1" smtClean="0"/>
              <a:t>д</a:t>
            </a:r>
            <a:r>
              <a:rPr lang="ru-RU" sz="1800" dirty="0" smtClean="0"/>
              <a:t>/доме, приюте</a:t>
            </a:r>
          </a:p>
          <a:p>
            <a:r>
              <a:rPr lang="ru-RU" sz="1800" b="1" i="1" dirty="0" smtClean="0"/>
              <a:t>ЭНДОГЕННЫЕ (ВНЕШНИЕ)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 травмы, ушибы  (до 3 лет  и   после  5 лет)</a:t>
            </a:r>
          </a:p>
          <a:p>
            <a:pPr marL="514350" indent="-514350">
              <a:buNone/>
            </a:pPr>
            <a:r>
              <a:rPr lang="ru-RU" sz="1800" dirty="0" smtClean="0"/>
              <a:t>2.    Сильные долговременные стрессы  (до  3 лет)                    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Виды нарушений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Педагогическая классификация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ФД (НПОЗ)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ФФН – фонетико-фонематическое нарушение речи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ОНР – общее недоразвитие речи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Медицинская классификация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ДИСЛАЛИЯ – нарушения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поизношения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при сохранной иннервации речевого аппарата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ДИЗАРТРИЯ – нарушение произношения при нарушенной иннервации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реч.апп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РИНОЛАЛИЯ – нарушение произношения при анатомо-физиологических  дефектах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ЗАИКАНИЕ – нарушение темпа и ритма речи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dirty="0" smtClean="0"/>
              <a:t>Медицинская классификация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514350" indent="-514350">
              <a:buAutoNum type="arabicPeriod" startAt="5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АЛАЛИЯ – отсутствие речи или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лепетная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речь   (до 5 лет)</a:t>
            </a:r>
          </a:p>
          <a:p>
            <a:pPr marL="514350" indent="-514350">
              <a:buAutoNum type="arabicPeriod" startAt="5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АФАЗИЯ – отсутствие речи после перенесенной травмы (распад речи) после 5 лет и у взрослых людей.</a:t>
            </a:r>
          </a:p>
          <a:p>
            <a:pPr marL="514350" indent="-514350">
              <a:buAutoNum type="arabicPeriod" startAt="5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БРАДИЛАЛИЯ – ускоренный темп речи</a:t>
            </a:r>
          </a:p>
          <a:p>
            <a:pPr marL="514350" indent="-514350">
              <a:buAutoNum type="arabicPeriod" startAt="5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ТАХИЛАЛИЯ – замедленный темп речи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Фонетический дефект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Нарушения отдельных звуков из-за недостаточной работы артикуляции</a:t>
            </a:r>
          </a:p>
          <a:p>
            <a:r>
              <a:rPr lang="ru-RU" dirty="0" smtClean="0"/>
              <a:t>От 1 до 2-3 звуков   -  От 2 до 6 мес. </a:t>
            </a:r>
          </a:p>
          <a:p>
            <a:r>
              <a:rPr lang="ru-RU" dirty="0" smtClean="0"/>
              <a:t>Р, </a:t>
            </a:r>
            <a:r>
              <a:rPr lang="ru-RU" dirty="0" err="1" smtClean="0"/>
              <a:t>Л,Рь,Ль,Ш,Ж,Ч,Щ,З,С,Ц,Сь,Зь</a:t>
            </a:r>
            <a:endParaRPr lang="ru-RU" dirty="0" smtClean="0"/>
          </a:p>
          <a:p>
            <a:r>
              <a:rPr lang="ru-RU" dirty="0" smtClean="0"/>
              <a:t>Звук либо отсутствует  или искажается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ыг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бе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ыт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доро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(Ж)</a:t>
            </a:r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ампа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упа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сто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(Л)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 Аи  на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(Р)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Фонетико-фонематическое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Ребенок не опознает отдельные звуки, части слов на фоне: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Других звуков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 потоке слова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Среди группы слов</a:t>
            </a:r>
          </a:p>
          <a:p>
            <a:pPr marL="514350" indent="-514350"/>
            <a:r>
              <a:rPr lang="ru-RU" dirty="0" smtClean="0"/>
              <a:t>Заменяет, </a:t>
            </a:r>
            <a:r>
              <a:rPr lang="ru-RU" dirty="0" err="1" smtClean="0"/>
              <a:t>опускает,смешивает</a:t>
            </a:r>
            <a:r>
              <a:rPr lang="ru-RU" dirty="0" smtClean="0"/>
              <a:t> звуки между </a:t>
            </a:r>
            <a:r>
              <a:rPr lang="ru-RU" dirty="0" err="1" smtClean="0"/>
              <a:t>собой,потому</a:t>
            </a:r>
            <a:r>
              <a:rPr lang="ru-RU" dirty="0" smtClean="0"/>
              <a:t> что не различает их </a:t>
            </a:r>
            <a:r>
              <a:rPr lang="ru-RU" dirty="0" err="1" smtClean="0"/>
              <a:t>аккустические</a:t>
            </a:r>
            <a:r>
              <a:rPr lang="ru-RU" dirty="0" smtClean="0"/>
              <a:t> признаки</a:t>
            </a:r>
          </a:p>
          <a:p>
            <a:pPr marL="514350" indent="-514350"/>
            <a:r>
              <a:rPr lang="ru-RU" dirty="0" smtClean="0"/>
              <a:t>От 4-5 до  10 звуков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Проявление ФФН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Зуцит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вуцей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(Ж-З, Р, Р-В, Ц-Ч)</a:t>
            </a:r>
          </a:p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иса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Киивова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писа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певый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касс.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(Л-Р,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Л-В, Л, Ш-С)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заглись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азасетные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ампоськи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( Л, Ж, Р, Н, С-Ц, В, С-Ч)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696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Развитие речи до  3 лет</vt:lpstr>
      <vt:lpstr>Речь как система</vt:lpstr>
      <vt:lpstr>ПРИЧИНЫ НАРУШЕНИЙ РЕЧИ</vt:lpstr>
      <vt:lpstr>Виды нарушений речи</vt:lpstr>
      <vt:lpstr>Медицинская классификация</vt:lpstr>
      <vt:lpstr>Медицинская классификация</vt:lpstr>
      <vt:lpstr>Фонетический дефект</vt:lpstr>
      <vt:lpstr>Фонетико-фонематическое недоразвитие речи</vt:lpstr>
      <vt:lpstr>Проявление ФФН</vt:lpstr>
      <vt:lpstr>Общее недоразвитие речи</vt:lpstr>
      <vt:lpstr>Проявления  ОНР</vt:lpstr>
      <vt:lpstr>Система работы ЛП с детьми  и родителями</vt:lpstr>
      <vt:lpstr>Основные принципы сопровождения ребенка в ОУ </vt:lpstr>
      <vt:lpstr>Основные этапы индивидуального сопровождения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20</cp:revision>
  <dcterms:created xsi:type="dcterms:W3CDTF">2010-10-26T04:15:30Z</dcterms:created>
  <dcterms:modified xsi:type="dcterms:W3CDTF">2010-10-26T09:35:33Z</dcterms:modified>
</cp:coreProperties>
</file>