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09673-E048-4C1E-B8FB-35C28E0F17E8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AE347-8316-4A4D-A68F-1E984C30EA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09673-E048-4C1E-B8FB-35C28E0F17E8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AE347-8316-4A4D-A68F-1E984C30E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09673-E048-4C1E-B8FB-35C28E0F17E8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AE347-8316-4A4D-A68F-1E984C30E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09673-E048-4C1E-B8FB-35C28E0F17E8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AE347-8316-4A4D-A68F-1E984C30E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09673-E048-4C1E-B8FB-35C28E0F17E8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AE347-8316-4A4D-A68F-1E984C30EA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09673-E048-4C1E-B8FB-35C28E0F17E8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AE347-8316-4A4D-A68F-1E984C30E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09673-E048-4C1E-B8FB-35C28E0F17E8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AE347-8316-4A4D-A68F-1E984C30E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09673-E048-4C1E-B8FB-35C28E0F17E8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AE347-8316-4A4D-A68F-1E984C30E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09673-E048-4C1E-B8FB-35C28E0F17E8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AE347-8316-4A4D-A68F-1E984C30EA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09673-E048-4C1E-B8FB-35C28E0F17E8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AE347-8316-4A4D-A68F-1E984C30E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09673-E048-4C1E-B8FB-35C28E0F17E8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AE347-8316-4A4D-A68F-1E984C30EA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1D09673-E048-4C1E-B8FB-35C28E0F17E8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9AE347-8316-4A4D-A68F-1E984C30EA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428604"/>
            <a:ext cx="7068530" cy="67866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/>
            </a:r>
            <a:br>
              <a:rPr lang="ru-RU" sz="4400" b="1" dirty="0" smtClean="0">
                <a:solidFill>
                  <a:srgbClr val="7030A0"/>
                </a:solidFill>
              </a:rPr>
            </a:br>
            <a:r>
              <a:rPr lang="ru-RU" sz="4400" b="1" dirty="0" smtClean="0">
                <a:solidFill>
                  <a:srgbClr val="7030A0"/>
                </a:solidFill>
              </a:rPr>
              <a:t/>
            </a:r>
            <a:br>
              <a:rPr lang="ru-RU" sz="4400" b="1" dirty="0" smtClean="0">
                <a:solidFill>
                  <a:srgbClr val="7030A0"/>
                </a:solidFill>
              </a:rPr>
            </a:br>
            <a:r>
              <a:rPr lang="ru-RU" sz="4400" b="1" dirty="0" smtClean="0">
                <a:solidFill>
                  <a:srgbClr val="7030A0"/>
                </a:solidFill>
              </a:rPr>
              <a:t/>
            </a:r>
            <a:br>
              <a:rPr lang="ru-RU" sz="4400" b="1" dirty="0" smtClean="0">
                <a:solidFill>
                  <a:srgbClr val="7030A0"/>
                </a:solidFill>
              </a:rPr>
            </a:br>
            <a:r>
              <a:rPr lang="ru-RU" sz="4400" b="1" dirty="0" smtClean="0">
                <a:solidFill>
                  <a:srgbClr val="7030A0"/>
                </a:solidFill>
              </a:rPr>
              <a:t/>
            </a:r>
            <a:br>
              <a:rPr lang="ru-RU" sz="4400" b="1" dirty="0" smtClean="0">
                <a:solidFill>
                  <a:srgbClr val="7030A0"/>
                </a:solidFill>
              </a:rPr>
            </a:br>
            <a:r>
              <a:rPr lang="ru-RU" sz="4400" b="1" dirty="0" smtClean="0">
                <a:solidFill>
                  <a:srgbClr val="7030A0"/>
                </a:solidFill>
              </a:rPr>
              <a:t/>
            </a:r>
            <a:br>
              <a:rPr lang="ru-RU" sz="4400" b="1" dirty="0" smtClean="0">
                <a:solidFill>
                  <a:srgbClr val="7030A0"/>
                </a:solidFill>
              </a:rPr>
            </a:br>
            <a:r>
              <a:rPr lang="ru-RU" sz="2200" b="1" dirty="0" smtClean="0">
                <a:solidFill>
                  <a:srgbClr val="7030A0"/>
                </a:solidFill>
              </a:rPr>
              <a:t>МОУ «Основная общеобразовательная школа</a:t>
            </a:r>
            <a:br>
              <a:rPr lang="ru-RU" sz="2200" b="1" dirty="0" smtClean="0">
                <a:solidFill>
                  <a:srgbClr val="7030A0"/>
                </a:solidFill>
              </a:rPr>
            </a:br>
            <a:r>
              <a:rPr lang="ru-RU" sz="2200" b="1" dirty="0" smtClean="0">
                <a:solidFill>
                  <a:srgbClr val="7030A0"/>
                </a:solidFill>
              </a:rPr>
              <a:t>с. </a:t>
            </a:r>
            <a:r>
              <a:rPr lang="ru-RU" sz="2200" b="1" dirty="0" err="1" smtClean="0">
                <a:solidFill>
                  <a:srgbClr val="7030A0"/>
                </a:solidFill>
              </a:rPr>
              <a:t>Савельевка</a:t>
            </a:r>
            <a:r>
              <a:rPr lang="ru-RU" sz="2200" b="1" dirty="0" smtClean="0">
                <a:solidFill>
                  <a:srgbClr val="7030A0"/>
                </a:solidFill>
              </a:rPr>
              <a:t> </a:t>
            </a:r>
            <a:r>
              <a:rPr lang="ru-RU" sz="2200" b="1" dirty="0" err="1" smtClean="0">
                <a:solidFill>
                  <a:srgbClr val="7030A0"/>
                </a:solidFill>
              </a:rPr>
              <a:t>Краснопартизанского</a:t>
            </a:r>
            <a:r>
              <a:rPr lang="ru-RU" sz="2200" b="1" dirty="0" smtClean="0">
                <a:solidFill>
                  <a:srgbClr val="7030A0"/>
                </a:solidFill>
              </a:rPr>
              <a:t> района</a:t>
            </a:r>
            <a:br>
              <a:rPr lang="ru-RU" sz="2200" b="1" dirty="0" smtClean="0">
                <a:solidFill>
                  <a:srgbClr val="7030A0"/>
                </a:solidFill>
              </a:rPr>
            </a:br>
            <a:r>
              <a:rPr lang="ru-RU" sz="2200" b="1" dirty="0" smtClean="0">
                <a:solidFill>
                  <a:srgbClr val="7030A0"/>
                </a:solidFill>
              </a:rPr>
              <a:t>Саратовской области»</a:t>
            </a:r>
            <a:br>
              <a:rPr lang="ru-RU" sz="2200" b="1" dirty="0" smtClean="0">
                <a:solidFill>
                  <a:srgbClr val="7030A0"/>
                </a:solidFill>
              </a:rPr>
            </a:br>
            <a:r>
              <a:rPr lang="ru-RU" sz="2200" b="1" dirty="0" smtClean="0">
                <a:solidFill>
                  <a:srgbClr val="7030A0"/>
                </a:solidFill>
              </a:rPr>
              <a:t/>
            </a:r>
            <a:br>
              <a:rPr lang="ru-RU" sz="2200" b="1" dirty="0" smtClean="0">
                <a:solidFill>
                  <a:srgbClr val="7030A0"/>
                </a:solidFill>
              </a:rPr>
            </a:br>
            <a:r>
              <a:rPr lang="ru-RU" sz="2200" b="1" dirty="0" smtClean="0">
                <a:solidFill>
                  <a:srgbClr val="7030A0"/>
                </a:solidFill>
              </a:rPr>
              <a:t/>
            </a:r>
            <a:br>
              <a:rPr lang="ru-RU" sz="2200" b="1" dirty="0" smtClean="0">
                <a:solidFill>
                  <a:srgbClr val="7030A0"/>
                </a:solidFill>
              </a:rPr>
            </a:br>
            <a:r>
              <a:rPr lang="ru-RU" sz="2000" b="1" dirty="0" smtClean="0">
                <a:solidFill>
                  <a:srgbClr val="7030A0"/>
                </a:solidFill>
              </a:rPr>
              <a:t/>
            </a:r>
            <a:br>
              <a:rPr lang="ru-RU" sz="2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«Совершенствование навыка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чтения у младших школьников»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/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                               </a:t>
            </a:r>
            <a:r>
              <a:rPr lang="ru-RU" sz="2400" b="1" dirty="0" smtClean="0">
                <a:solidFill>
                  <a:srgbClr val="7030A0"/>
                </a:solidFill>
              </a:rPr>
              <a:t>Учитель начальных классов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                                                МОУ «ООШ с. </a:t>
            </a:r>
            <a:r>
              <a:rPr lang="ru-RU" sz="2400" b="1" dirty="0" err="1" smtClean="0">
                <a:solidFill>
                  <a:srgbClr val="7030A0"/>
                </a:solidFill>
              </a:rPr>
              <a:t>Савельевка</a:t>
            </a:r>
            <a:r>
              <a:rPr lang="ru-RU" sz="2400" b="1" dirty="0" smtClean="0">
                <a:solidFill>
                  <a:srgbClr val="7030A0"/>
                </a:solidFill>
              </a:rPr>
              <a:t>»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                    Березина С.Н.</a:t>
            </a:r>
            <a:r>
              <a:rPr lang="ru-RU" sz="2000" b="1" dirty="0" smtClean="0">
                <a:solidFill>
                  <a:srgbClr val="7030A0"/>
                </a:solidFill>
              </a:rPr>
              <a:t/>
            </a:r>
            <a:br>
              <a:rPr lang="ru-RU" sz="2000" b="1" dirty="0" smtClean="0">
                <a:solidFill>
                  <a:srgbClr val="7030A0"/>
                </a:solidFill>
              </a:rPr>
            </a:br>
            <a:r>
              <a:rPr lang="ru-RU" sz="2000" b="1" dirty="0" smtClean="0">
                <a:solidFill>
                  <a:srgbClr val="7030A0"/>
                </a:solidFill>
              </a:rPr>
              <a:t/>
            </a:r>
            <a:br>
              <a:rPr lang="ru-RU" sz="2000" b="1" dirty="0" smtClean="0">
                <a:solidFill>
                  <a:srgbClr val="7030A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857628"/>
            <a:ext cx="7406640" cy="2643206"/>
          </a:xfrm>
        </p:spPr>
        <p:txBody>
          <a:bodyPr/>
          <a:lstStyle/>
          <a:p>
            <a:r>
              <a:rPr lang="ru-RU" dirty="0" smtClean="0"/>
              <a:t>                                        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                                  </a:t>
            </a:r>
            <a:r>
              <a:rPr lang="en-US" sz="1600" dirty="0" smtClean="0">
                <a:solidFill>
                  <a:srgbClr val="7030A0"/>
                </a:solidFill>
              </a:rPr>
              <a:t>2010</a:t>
            </a:r>
            <a:r>
              <a:rPr lang="ru-RU" sz="1600" dirty="0" smtClean="0">
                <a:solidFill>
                  <a:srgbClr val="7030A0"/>
                </a:solidFill>
              </a:rPr>
              <a:t>г.</a:t>
            </a:r>
            <a:endParaRPr lang="en-US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Показатели темпа чтения 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в 4 классе.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71536" y="1447800"/>
          <a:ext cx="7862916" cy="4981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2"/>
                <a:gridCol w="3571900"/>
                <a:gridCol w="857256"/>
                <a:gridCol w="928694"/>
                <a:gridCol w="928694"/>
                <a:gridCol w="861990"/>
              </a:tblGrid>
              <a:tr h="83026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Фамилия, имя.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 ч.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 ч.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3 ч.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4 ч.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3026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Ажгиреев </a:t>
                      </a:r>
                      <a:r>
                        <a:rPr lang="ru-RU" sz="2400" b="1" dirty="0" err="1" smtClean="0"/>
                        <a:t>Дамир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96</a:t>
                      </a:r>
                      <a:endParaRPr lang="ru-RU" sz="2000" dirty="0"/>
                    </a:p>
                  </a:txBody>
                  <a:tcPr/>
                </a:tc>
              </a:tr>
              <a:tr h="83026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Каирова</a:t>
                      </a:r>
                      <a:r>
                        <a:rPr lang="ru-RU" sz="2400" b="1" dirty="0" smtClean="0"/>
                        <a:t> </a:t>
                      </a:r>
                      <a:r>
                        <a:rPr lang="ru-RU" sz="2400" b="1" dirty="0" err="1" smtClean="0"/>
                        <a:t>Сабина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113</a:t>
                      </a:r>
                      <a:endParaRPr lang="ru-RU" sz="2000" dirty="0"/>
                    </a:p>
                  </a:txBody>
                  <a:tcPr/>
                </a:tc>
              </a:tr>
              <a:tr h="83026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Махмудова </a:t>
                      </a:r>
                      <a:r>
                        <a:rPr lang="ru-RU" sz="2400" b="1" dirty="0" err="1" smtClean="0"/>
                        <a:t>Каяханум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84</a:t>
                      </a:r>
                      <a:endParaRPr lang="ru-RU" sz="2000" dirty="0"/>
                    </a:p>
                  </a:txBody>
                  <a:tcPr/>
                </a:tc>
              </a:tr>
              <a:tr h="83026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Молдагалиева</a:t>
                      </a:r>
                      <a:r>
                        <a:rPr lang="ru-RU" sz="2400" b="1" dirty="0" smtClean="0"/>
                        <a:t> </a:t>
                      </a:r>
                      <a:r>
                        <a:rPr lang="ru-RU" sz="2400" b="1" dirty="0" err="1" smtClean="0"/>
                        <a:t>Мадина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92</a:t>
                      </a:r>
                      <a:endParaRPr lang="ru-RU" sz="2000" dirty="0"/>
                    </a:p>
                  </a:txBody>
                  <a:tcPr/>
                </a:tc>
              </a:tr>
              <a:tr h="83026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Харченко Антон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89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357166"/>
            <a:ext cx="7422672" cy="607223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        «На азбуке осёкся – 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        и цифирь не далась»  </a:t>
            </a:r>
            <a:r>
              <a:rPr lang="ru-RU" sz="4400" b="1" dirty="0" smtClean="0">
                <a:solidFill>
                  <a:srgbClr val="FF0000"/>
                </a:solidFill>
              </a:rPr>
              <a:t/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>                                 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Народная мудрость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32560" y="642918"/>
            <a:ext cx="7406640" cy="257176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    Чтение – основное средство обучения, инструмент  познания  окружающего мира. 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     Настоящая литература учит любить людей, возвышает душу, учит добру.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32560" y="2714620"/>
            <a:ext cx="7406640" cy="371477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Система обучения школьников предусматривает три категории уроков: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r>
              <a:rPr lang="ru-RU" sz="3600" dirty="0" smtClean="0">
                <a:solidFill>
                  <a:srgbClr val="7030A0"/>
                </a:solidFill>
              </a:rPr>
              <a:t>            уроки обучения грамоте;</a:t>
            </a:r>
          </a:p>
          <a:p>
            <a:pPr algn="ctr"/>
            <a:r>
              <a:rPr lang="ru-RU" sz="3600" dirty="0" smtClean="0">
                <a:solidFill>
                  <a:srgbClr val="7030A0"/>
                </a:solidFill>
              </a:rPr>
              <a:t>уроки классного чтения;</a:t>
            </a:r>
          </a:p>
          <a:p>
            <a:pPr algn="ctr"/>
            <a:r>
              <a:rPr lang="ru-RU" sz="3600" dirty="0" smtClean="0">
                <a:solidFill>
                  <a:srgbClr val="7030A0"/>
                </a:solidFill>
              </a:rPr>
              <a:t>уроки внеклассного чтения.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715304" cy="629795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    Навык чтения </a:t>
            </a:r>
            <a:r>
              <a:rPr lang="ru-RU" sz="2800" b="1" dirty="0" smtClean="0">
                <a:solidFill>
                  <a:srgbClr val="002060"/>
                </a:solidFill>
              </a:rPr>
              <a:t>– это: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умение  понимать  содержание  читаемого текста, его смысл;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3200" b="1" i="1" dirty="0" smtClean="0">
                <a:solidFill>
                  <a:srgbClr val="002060"/>
                </a:solidFill>
              </a:rPr>
              <a:t>   правильность </a:t>
            </a:r>
            <a:r>
              <a:rPr lang="ru-RU" sz="2800" b="1" dirty="0" smtClean="0">
                <a:solidFill>
                  <a:srgbClr val="002060"/>
                </a:solidFill>
              </a:rPr>
              <a:t>чтения – умение  прочитывать слова так, чтобы не допускать в них пропусков, изменений, перестановок, замен, искажений букв;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  </a:t>
            </a:r>
            <a:r>
              <a:rPr lang="ru-RU" sz="3200" b="1" i="1" dirty="0" smtClean="0">
                <a:solidFill>
                  <a:srgbClr val="002060"/>
                </a:solidFill>
              </a:rPr>
              <a:t>выразительность </a:t>
            </a:r>
            <a:r>
              <a:rPr lang="ru-RU" sz="2800" b="1" dirty="0" smtClean="0">
                <a:solidFill>
                  <a:srgbClr val="002060"/>
                </a:solidFill>
              </a:rPr>
              <a:t>– умение интонировать знаки препинания;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3200" b="1" i="1" dirty="0" smtClean="0">
                <a:solidFill>
                  <a:srgbClr val="002060"/>
                </a:solidFill>
              </a:rPr>
              <a:t>   темп </a:t>
            </a:r>
            <a:r>
              <a:rPr lang="ru-RU" sz="2800" b="1" dirty="0" smtClean="0">
                <a:solidFill>
                  <a:srgbClr val="002060"/>
                </a:solidFill>
              </a:rPr>
              <a:t>– определённая, посильная и необременительная для определённого возраста скорость чтения.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7120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НАВЫК  ЧТЕНИЯ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rgbClr val="002060"/>
                </a:solidFill>
              </a:rPr>
              <a:t>смысловая                                     техническая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32560" y="3071810"/>
            <a:ext cx="7406640" cy="3429024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Возрастные запросы                 Способ чтения,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и возможности,                           правильность,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общее развитие,                          выразительность,  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уровень интересов                     скорость чтения.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и потребностей,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начитанности,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жизненного опыта…</a:t>
            </a:r>
          </a:p>
          <a:p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6000760" y="1142984"/>
            <a:ext cx="1057276" cy="985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 flipV="1">
            <a:off x="3357554" y="1142984"/>
            <a:ext cx="871550" cy="842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8279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Ориентировочные показатели по темпу чтения: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289" y="2500306"/>
          <a:ext cx="7362846" cy="316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1"/>
                <a:gridCol w="2857520"/>
                <a:gridCol w="2719375"/>
              </a:tblGrid>
              <a:tr h="60007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класс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1 полугодие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2 полугодие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00079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25</a:t>
                      </a:r>
                      <a:r>
                        <a:rPr lang="ru-RU" sz="3600" baseline="0" dirty="0" smtClean="0"/>
                        <a:t> – 30</a:t>
                      </a:r>
                      <a:endParaRPr lang="ru-RU" sz="3600" dirty="0"/>
                    </a:p>
                  </a:txBody>
                  <a:tcPr/>
                </a:tc>
              </a:tr>
              <a:tr h="600079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30</a:t>
                      </a:r>
                      <a:r>
                        <a:rPr lang="ru-RU" sz="3600" baseline="0" dirty="0" smtClean="0"/>
                        <a:t> - 40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40 – 50</a:t>
                      </a:r>
                      <a:endParaRPr lang="ru-RU" sz="3600" dirty="0"/>
                    </a:p>
                  </a:txBody>
                  <a:tcPr/>
                </a:tc>
              </a:tr>
              <a:tr h="600079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50 -60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65 - 75</a:t>
                      </a:r>
                      <a:endParaRPr lang="ru-RU" sz="3600" dirty="0"/>
                    </a:p>
                  </a:txBody>
                  <a:tcPr/>
                </a:tc>
              </a:tr>
              <a:tr h="600079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70 - 80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85 - 90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5852" y="2214554"/>
            <a:ext cx="7498080" cy="42976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 </a:t>
            </a:r>
            <a:r>
              <a:rPr lang="ru-RU" sz="5300" b="1" dirty="0" smtClean="0">
                <a:solidFill>
                  <a:srgbClr val="002060"/>
                </a:solidFill>
              </a:rPr>
              <a:t>Способы чтения: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>          вслух;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                про себя;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                       молча.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  К концу обучения в начальной школе должно преобладать чтение молча.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42918"/>
            <a:ext cx="7498080" cy="58579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   </a:t>
            </a:r>
            <a:r>
              <a:rPr lang="ru-RU" sz="4900" b="1" dirty="0" smtClean="0">
                <a:solidFill>
                  <a:srgbClr val="002060"/>
                </a:solidFill>
              </a:rPr>
              <a:t>Правильность чтения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выражается в том, что ученики допускают замены; пропуски; перестановки; добавления; искажения; повторы букв, слогов и слов; в неправильной постановке ударения.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    Чаще искажают слова, смысла которых  не понимают.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6226514"/>
          </a:xfrm>
        </p:spPr>
        <p:txBody>
          <a:bodyPr/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     </a:t>
            </a:r>
            <a:r>
              <a:rPr lang="ru-RU" sz="4800" b="1" dirty="0" smtClean="0">
                <a:solidFill>
                  <a:srgbClr val="002060"/>
                </a:solidFill>
              </a:rPr>
              <a:t>Выразительность чтения </a:t>
            </a:r>
            <a:r>
              <a:rPr lang="ru-RU" b="1" dirty="0" smtClean="0">
                <a:solidFill>
                  <a:srgbClr val="002060"/>
                </a:solidFill>
              </a:rPr>
              <a:t>проявляется в умении ставить паузы, делать логическое и психологическое ударение, находить нужную интонацию, читать достаточно громко и внятно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</TotalTime>
  <Words>211</Words>
  <Application>Microsoft Office PowerPoint</Application>
  <PresentationFormat>Экран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    МОУ «Основная общеобразовательная школа с. Савельевка Краснопартизанского района Саратовской области»    «Совершенствование навыка чтения у младших школьников»                                 Учитель начальных классов                                                 МОУ «ООШ с. Савельевка»                     Березина С.Н.   </vt:lpstr>
      <vt:lpstr>        «На азбуке осёкся –          и цифирь не далась»                                     Народная мудрость    </vt:lpstr>
      <vt:lpstr>    Чтение – основное средство обучения, инструмент  познания  окружающего мира.       Настоящая литература учит любить людей, возвышает душу, учит добру.  </vt:lpstr>
      <vt:lpstr>    Навык чтения – это: умение  понимать  содержание  читаемого текста, его смысл;    правильность чтения – умение  прочитывать слова так, чтобы не допускать в них пропусков, изменений, перестановок, замен, искажений букв;    выразительность – умение интонировать знаки препинания;    темп – определённая, посильная и необременительная для определённого возраста скорость чтения.</vt:lpstr>
      <vt:lpstr>НАВЫК  ЧТЕНИЯ   смысловая                                     техническая  </vt:lpstr>
      <vt:lpstr>Ориентировочные показатели по темпу чтения:</vt:lpstr>
      <vt:lpstr>  Способы чтения:           вслух;                  про себя;                         молча.     К концу обучения в начальной школе должно преобладать чтение молча.       </vt:lpstr>
      <vt:lpstr>    Правильность чтения выражается в том, что ученики допускают замены; пропуски; перестановки; добавления; искажения; повторы букв, слогов и слов; в неправильной постановке ударения.       Чаще искажают слова, смысла которых  не понимают. </vt:lpstr>
      <vt:lpstr>     Выразительность чтения проявляется в умении ставить паузы, делать логическое и психологическое ударение, находить нужную интонацию, читать достаточно громко и внятно.</vt:lpstr>
      <vt:lpstr>Показатели темпа чтения   в 4 классе.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МОУ «Основная общеобразовательная школа с. Савельевка Краснопартизанского  </dc:title>
  <dc:creator>Колян</dc:creator>
  <cp:lastModifiedBy>Admin</cp:lastModifiedBy>
  <cp:revision>15</cp:revision>
  <dcterms:created xsi:type="dcterms:W3CDTF">2010-02-22T17:35:42Z</dcterms:created>
  <dcterms:modified xsi:type="dcterms:W3CDTF">2012-02-12T10:41:04Z</dcterms:modified>
</cp:coreProperties>
</file>