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70" r:id="rId4"/>
    <p:sldId id="257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71" autoAdjust="0"/>
  </p:normalViewPr>
  <p:slideViewPr>
    <p:cSldViewPr>
      <p:cViewPr>
        <p:scale>
          <a:sx n="66" d="100"/>
          <a:sy n="66" d="100"/>
        </p:scale>
        <p:origin x="-151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45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EEA2E4A-7E40-4901-92CB-262F84D01BC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CA41069-1F0B-4299-9F93-364615D0C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1642357-DFCF-413E-879B-2740CF51554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91F82B2-02E5-41A1-AFE7-F1F10F063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3E168-0CFB-49A0-859B-B2C63A89EC62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Назови картинки, не путая звуки [С] и [Ш].</a:t>
            </a:r>
          </a:p>
          <a:p>
            <a:pPr>
              <a:spcBef>
                <a:spcPct val="0"/>
              </a:spcBef>
            </a:pPr>
            <a:r>
              <a:rPr lang="ru-RU" smtClean="0"/>
              <a:t>( Саша, машинист, штангист , старушка)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0D58E2-2EE7-4170-BAE4-1E077FCFF65C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 теперь давай посчитаем от 1 до 6, используя названия картинок.  (старушка)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E356E8-091B-495B-AB58-4539BA182599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Теперь давай посчитаем от 1 до 6, используя названия картинок.  (пастушок)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E9B7C-16D4-424D-A80B-59D13C8DE588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Послушай внимательно!</a:t>
            </a:r>
          </a:p>
          <a:p>
            <a:pPr>
              <a:spcBef>
                <a:spcPct val="0"/>
              </a:spcBef>
            </a:pPr>
            <a:r>
              <a:rPr lang="ru-RU" smtClean="0"/>
              <a:t>Закончи стихотворение, подобрав слова в рифму так, чтобы получились СМЕШНЫЕ стишки.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BDE88-BCBF-43D9-AEA2-7B29979DCFC9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Назови профессии и увлечения людей. ( пастушок, машинист, шахматист, штангист)</a:t>
            </a:r>
          </a:p>
          <a:p>
            <a:pPr>
              <a:spcBef>
                <a:spcPct val="0"/>
              </a:spcBef>
            </a:pPr>
            <a:r>
              <a:rPr lang="ru-RU" smtClean="0"/>
              <a:t>Кому что нужно для работы? Какие картинки связаны между собой?</a:t>
            </a:r>
          </a:p>
          <a:p>
            <a:pPr>
              <a:spcBef>
                <a:spcPct val="0"/>
              </a:spcBef>
            </a:pPr>
            <a:r>
              <a:rPr lang="ru-RU" smtClean="0"/>
              <a:t>Давай проверим.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D9E78F-4DCF-4468-8C60-893BC29A832C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Красиво расскажи стихотворение, ведь ты уже не путаешь звуки </a:t>
            </a:r>
            <a:r>
              <a:rPr lang="en-US" smtClean="0"/>
              <a:t>[</a:t>
            </a:r>
            <a:r>
              <a:rPr lang="ru-RU" smtClean="0"/>
              <a:t>С</a:t>
            </a:r>
            <a:r>
              <a:rPr lang="en-US" smtClean="0"/>
              <a:t>]</a:t>
            </a:r>
            <a:r>
              <a:rPr lang="ru-RU" smtClean="0"/>
              <a:t> и </a:t>
            </a:r>
            <a:r>
              <a:rPr lang="en-US" smtClean="0"/>
              <a:t>[</a:t>
            </a:r>
            <a:r>
              <a:rPr lang="ru-RU" smtClean="0"/>
              <a:t>Ш</a:t>
            </a:r>
            <a:r>
              <a:rPr lang="en-US" smtClean="0"/>
              <a:t>]</a:t>
            </a:r>
            <a:r>
              <a:rPr lang="ru-RU" smtClean="0"/>
              <a:t>.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9541F-3009-4B02-8FBA-038A4716B78D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C93F-EAC8-4F4D-89DE-AA333BF1E9D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A19A1F-931B-4AAF-9939-F3AE8A87D82B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E41F7-05D8-4039-BACD-7FF6CBB71AB8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DC344-1182-4F46-914E-7BB2B3DB5B7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Повтори, пожалуйста, за мной.</a:t>
            </a:r>
            <a:r>
              <a:rPr lang="en-US" smtClean="0"/>
              <a:t> 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54BE0-6ED7-4C7E-A5E5-DD18E51630E3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Соедини каждый слог с соответствующей картинкой ( са, шу, со, шо, су, ша).</a:t>
            </a:r>
          </a:p>
          <a:p>
            <a:pPr>
              <a:spcBef>
                <a:spcPct val="0"/>
              </a:spcBef>
            </a:pPr>
            <a:r>
              <a:rPr lang="ru-RU" smtClean="0"/>
              <a:t>Давай проверим!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F1417-CE54-4279-A72D-55D662936C48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Помоги Соне и Мише собрать игрушки.</a:t>
            </a:r>
          </a:p>
          <a:p>
            <a:pPr>
              <a:spcBef>
                <a:spcPct val="0"/>
              </a:spcBef>
            </a:pPr>
            <a:r>
              <a:rPr lang="ru-RU" smtClean="0"/>
              <a:t>Не забывай, что Соне нравятся игрушки, в названиях которых есть звук </a:t>
            </a:r>
            <a:r>
              <a:rPr lang="en-US" smtClean="0"/>
              <a:t>[</a:t>
            </a:r>
            <a:r>
              <a:rPr lang="ru-RU" smtClean="0"/>
              <a:t>С</a:t>
            </a:r>
            <a:r>
              <a:rPr lang="en-US" smtClean="0"/>
              <a:t>]</a:t>
            </a:r>
            <a:r>
              <a:rPr lang="ru-RU" smtClean="0"/>
              <a:t>, а Мише те, в названиях которых есть звук </a:t>
            </a:r>
            <a:r>
              <a:rPr lang="en-US" smtClean="0"/>
              <a:t>[</a:t>
            </a:r>
            <a:r>
              <a:rPr lang="ru-RU" smtClean="0"/>
              <a:t>Ш</a:t>
            </a:r>
            <a:r>
              <a:rPr lang="en-US" smtClean="0"/>
              <a:t>]</a:t>
            </a:r>
            <a:r>
              <a:rPr lang="ru-RU" smtClean="0"/>
              <a:t>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6D073-0E9A-4378-8597-4EAC82E588FC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Помоги мне отгадать слова, закончив нужным звуком – </a:t>
            </a:r>
            <a:r>
              <a:rPr lang="en-US" smtClean="0"/>
              <a:t>[</a:t>
            </a:r>
            <a:r>
              <a:rPr lang="ru-RU" smtClean="0"/>
              <a:t>С</a:t>
            </a:r>
            <a:r>
              <a:rPr lang="en-US" smtClean="0"/>
              <a:t>] </a:t>
            </a:r>
            <a:r>
              <a:rPr lang="ru-RU" smtClean="0"/>
              <a:t>или </a:t>
            </a:r>
            <a:r>
              <a:rPr lang="en-US" smtClean="0"/>
              <a:t>[</a:t>
            </a:r>
            <a:r>
              <a:rPr lang="ru-RU" smtClean="0"/>
              <a:t>Ш</a:t>
            </a:r>
            <a:r>
              <a:rPr lang="en-US" smtClean="0"/>
              <a:t>]</a:t>
            </a:r>
            <a:r>
              <a:rPr lang="ru-RU" smtClean="0"/>
              <a:t>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BF9DA9-EFB7-4F7F-8180-F712843BA991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4495F-D11F-4821-BBF0-EC02D47ECDDF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Назови картинки, не путая звуки </a:t>
            </a:r>
            <a:r>
              <a:rPr lang="en-US" smtClean="0"/>
              <a:t>[</a:t>
            </a:r>
            <a:r>
              <a:rPr lang="ru-RU" smtClean="0"/>
              <a:t>С</a:t>
            </a:r>
            <a:r>
              <a:rPr lang="en-US" smtClean="0"/>
              <a:t>]</a:t>
            </a:r>
            <a:r>
              <a:rPr lang="ru-RU" smtClean="0"/>
              <a:t> и</a:t>
            </a:r>
            <a:r>
              <a:rPr lang="en-US" smtClean="0"/>
              <a:t> [</a:t>
            </a:r>
            <a:r>
              <a:rPr lang="ru-RU" smtClean="0"/>
              <a:t>Ш</a:t>
            </a:r>
            <a:r>
              <a:rPr lang="en-US" smtClean="0"/>
              <a:t>]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( солнышко, шахматист, пастушок, шоссе)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3E65D8-18FE-40E7-8075-4282673793D4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6600-C266-4103-B73D-E2E4D57AD03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7B83-92B6-4744-BC74-A3540457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BA08-542B-40EA-BA6E-7532C8209F3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B38D-77C0-4EB3-8391-49F7F8A05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5C60-EDCC-4317-8658-770C044D866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0704-9A3F-46A9-B280-DC7DDB7DA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AD8D-FC9F-4A30-B415-1DD3DC8B64D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2648-8A60-4519-B590-ABB84BF0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B9D3-C54B-4F3C-8744-63BC48819B1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3816-A255-4F8D-BB1A-26D2C573B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F321-0943-48F4-8D01-59A5D875E17D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6B05-C847-42E2-B930-98C0B9B3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9C47-EFEA-4D25-83E6-9E9D0D8319D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AB79-082B-4A12-9365-161342A0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B34A-30B9-4AF5-9795-8D2DBC2A3F64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5AC0-2D89-40A2-BA20-115F5703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D3B6-1B0C-48EC-BE0F-F2C43BC4A005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2F58-4547-4C5C-9DE8-E574C4D05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4760-D076-41DE-B541-E5578DDF50A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D2DB-3E08-4DBA-8E59-311A28DC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9C7D-E358-4BE2-8B50-64FB484BFC4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7C29-CFA2-4F34-AE45-C594CC54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A463157-5070-453D-BD42-AE481768231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8F20D6B-C7A3-4BAC-9109-F2F591E98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jpeg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slide" Target="slide3.xml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3.xm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Учим звуки</a:t>
            </a:r>
            <a:br>
              <a:rPr lang="ru-RU" sz="7200" dirty="0" smtClean="0"/>
            </a:br>
            <a:r>
              <a:rPr lang="en-US" sz="7200" dirty="0"/>
              <a:t>[</a:t>
            </a:r>
            <a:r>
              <a:rPr lang="ru-RU" sz="7200" dirty="0"/>
              <a:t>с</a:t>
            </a:r>
            <a:r>
              <a:rPr lang="en-US" sz="7200" dirty="0"/>
              <a:t>] </a:t>
            </a:r>
            <a:r>
              <a:rPr lang="ru-RU" sz="7200" dirty="0"/>
              <a:t>и</a:t>
            </a:r>
            <a:r>
              <a:rPr lang="en-US" sz="7200" dirty="0"/>
              <a:t> [</a:t>
            </a:r>
            <a:r>
              <a:rPr lang="ru-RU" sz="7200" dirty="0"/>
              <a:t>ш</a:t>
            </a:r>
            <a:r>
              <a:rPr lang="en-US" sz="7200" dirty="0"/>
              <a:t>]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4786313"/>
            <a:ext cx="4360863" cy="936625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Работа учителя-логопеда ГБДОУ № 50 Контемировой И.И</a:t>
            </a:r>
          </a:p>
          <a:p>
            <a:pPr algn="l" eaLnBrk="1" hangingPunct="1"/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l" eaLnBrk="1" hangingPunct="1"/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                           </a:t>
            </a: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Санкт-Петербург </a:t>
            </a:r>
            <a:r>
              <a:rPr lang="ru-RU" sz="2000" smtClean="0">
                <a:solidFill>
                  <a:srgbClr val="002060"/>
                </a:solidFill>
                <a:latin typeface="Arial" charset="0"/>
              </a:rPr>
              <a:t>                               </a:t>
            </a:r>
            <a:endParaRPr lang="en-US" sz="2000" smtClean="0">
              <a:solidFill>
                <a:srgbClr val="002060"/>
              </a:solidFill>
              <a:latin typeface="Arial" charset="0"/>
            </a:endParaRPr>
          </a:p>
          <a:p>
            <a:pPr algn="l" eaLnBrk="1" hangingPunct="1"/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                         10 сентября 2015г.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l" eaLnBrk="1" hangingPunct="1"/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Объект 3" descr="http://www.100sp.ru/pic/goods/4106/17887/432649.jpg"/>
          <p:cNvPicPr>
            <a:picLocks noGrp="1"/>
          </p:cNvPicPr>
          <p:nvPr>
            <p:ph idx="1"/>
          </p:nvPr>
        </p:nvPicPr>
        <p:blipFill>
          <a:blip r:embed="rId3"/>
          <a:srcRect t="832"/>
          <a:stretch>
            <a:fillRect/>
          </a:stretch>
        </p:blipFill>
        <p:spPr>
          <a:xfrm>
            <a:off x="539750" y="2071688"/>
            <a:ext cx="1976438" cy="3027362"/>
          </a:xfrm>
        </p:spPr>
      </p:pic>
      <p:pic>
        <p:nvPicPr>
          <p:cNvPr id="33795" name="Рисунок 4" descr="http://s55.radikal.ru/i148/0907/a7/15dd01739e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292600"/>
            <a:ext cx="31718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 descr="http://news.siona.ru/images/155752.35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73238"/>
            <a:ext cx="2882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 descr="http://img-fotki.yandex.ru/get/6/lachattenoire.3/0_3a69_e9680524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6900" y="2740025"/>
            <a:ext cx="17526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572500" y="6357938"/>
            <a:ext cx="536575" cy="46355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-315913"/>
            <a:ext cx="8229600" cy="1600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Посчитай</a:t>
            </a:r>
            <a:endParaRPr lang="ru-RU" dirty="0"/>
          </a:p>
        </p:txBody>
      </p:sp>
      <p:pic>
        <p:nvPicPr>
          <p:cNvPr id="35842" name="Объект 10" descr="http://www.weblancer.net/files/portfolio/910/91021/23309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95613" y="1590675"/>
            <a:ext cx="2995612" cy="3122613"/>
          </a:xfrm>
        </p:spPr>
      </p:pic>
      <p:sp>
        <p:nvSpPr>
          <p:cNvPr id="5" name="Восьмиугольник 4"/>
          <p:cNvSpPr/>
          <p:nvPr/>
        </p:nvSpPr>
        <p:spPr>
          <a:xfrm>
            <a:off x="539750" y="3335338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6" name="Восьмиугольник 5"/>
          <p:cNvSpPr/>
          <p:nvPr/>
        </p:nvSpPr>
        <p:spPr>
          <a:xfrm>
            <a:off x="1593850" y="4356100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7" name="Восьмиугольник 6"/>
          <p:cNvSpPr/>
          <p:nvPr/>
        </p:nvSpPr>
        <p:spPr>
          <a:xfrm>
            <a:off x="3135313" y="5180013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8" name="Восьмиугольник 7"/>
          <p:cNvSpPr/>
          <p:nvPr/>
        </p:nvSpPr>
        <p:spPr>
          <a:xfrm>
            <a:off x="5076825" y="5180013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6618288" y="4276725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7740650" y="3132138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pic>
        <p:nvPicPr>
          <p:cNvPr id="3584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215063"/>
            <a:ext cx="639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6215063"/>
            <a:ext cx="603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Посчитай!</a:t>
            </a:r>
            <a:endParaRPr lang="ru-RU" dirty="0"/>
          </a:p>
        </p:txBody>
      </p:sp>
      <p:pic>
        <p:nvPicPr>
          <p:cNvPr id="37890" name="Объект 9" descr="http://www.games-mm.ru/userfiles/Image/good/photo_21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24113" y="2087563"/>
            <a:ext cx="4286250" cy="3114675"/>
          </a:xfrm>
        </p:spPr>
      </p:pic>
      <p:sp>
        <p:nvSpPr>
          <p:cNvPr id="4" name="Восьмиугольник 3"/>
          <p:cNvSpPr/>
          <p:nvPr/>
        </p:nvSpPr>
        <p:spPr>
          <a:xfrm>
            <a:off x="201613" y="4298950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" name="Восьмиугольник 4"/>
          <p:cNvSpPr/>
          <p:nvPr/>
        </p:nvSpPr>
        <p:spPr>
          <a:xfrm>
            <a:off x="1116013" y="5176838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6" name="Восьмиугольник 5"/>
          <p:cNvSpPr/>
          <p:nvPr/>
        </p:nvSpPr>
        <p:spPr>
          <a:xfrm>
            <a:off x="2317750" y="5661025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7" name="Восьмиугольник 6"/>
          <p:cNvSpPr/>
          <p:nvPr/>
        </p:nvSpPr>
        <p:spPr>
          <a:xfrm>
            <a:off x="6826250" y="4745038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8" name="Восьмиугольник 7"/>
          <p:cNvSpPr/>
          <p:nvPr/>
        </p:nvSpPr>
        <p:spPr>
          <a:xfrm>
            <a:off x="5795963" y="5561013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7751763" y="3767138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pic>
        <p:nvPicPr>
          <p:cNvPr id="3789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63" y="6286500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0363" y="-242888"/>
            <a:ext cx="8229600" cy="1600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Рифмушки</a:t>
            </a:r>
            <a:endParaRPr lang="ru-RU" dirty="0"/>
          </a:p>
        </p:txBody>
      </p:sp>
      <p:sp>
        <p:nvSpPr>
          <p:cNvPr id="39938" name="Объект 4"/>
          <p:cNvSpPr>
            <a:spLocks noGrp="1"/>
          </p:cNvSpPr>
          <p:nvPr>
            <p:ph sz="half" idx="2"/>
          </p:nvPr>
        </p:nvSpPr>
        <p:spPr>
          <a:xfrm>
            <a:off x="539750" y="1600200"/>
            <a:ext cx="814705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cs typeface="Aparajita" pitchFamily="34" charset="0"/>
              </a:rPr>
              <a:t>Положили в миску …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cs typeface="Aparajita" pitchFamily="34" charset="0"/>
              </a:rPr>
              <a:t>Надевал пожарный …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parajit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parajit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>
              <a:cs typeface="Aparajit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cs typeface="Aparajita" pitchFamily="34" charset="0"/>
              </a:rPr>
              <a:t>Сладко спит в берлоге …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cs typeface="Aparajita" pitchFamily="34" charset="0"/>
              </a:rPr>
              <a:t>На столе с салатом …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9939" name="Объект 6" descr="http://ursu.opt.ru/attach/file_documents_bRfu7Y5MV..jpg"/>
          <p:cNvPicPr>
            <a:picLocks noGrp="1"/>
          </p:cNvPicPr>
          <p:nvPr>
            <p:ph sz="quarter" idx="13"/>
          </p:nvPr>
        </p:nvPicPr>
        <p:blipFill>
          <a:blip r:embed="rId3"/>
          <a:srcRect l="2299" t="10378" r="4597"/>
          <a:stretch>
            <a:fillRect/>
          </a:stretch>
        </p:blipFill>
        <p:spPr>
          <a:xfrm>
            <a:off x="4214813" y="1643063"/>
            <a:ext cx="2143125" cy="1714500"/>
          </a:xfrm>
        </p:spPr>
      </p:pic>
      <p:pic>
        <p:nvPicPr>
          <p:cNvPr id="39940" name="Рисунок 7" descr="http://img.thesun.co.uk/multimedia/archive/01127/bowl_682_1127537a.jpg"/>
          <p:cNvPicPr>
            <a:picLocks noChangeAspect="1" noChangeArrowheads="1"/>
          </p:cNvPicPr>
          <p:nvPr/>
        </p:nvPicPr>
        <p:blipFill>
          <a:blip r:embed="rId4"/>
          <a:srcRect r="-2942"/>
          <a:stretch>
            <a:fillRect/>
          </a:stretch>
        </p:blipFill>
        <p:spPr bwMode="auto">
          <a:xfrm>
            <a:off x="6715125" y="1643063"/>
            <a:ext cx="20002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8" descr="http://i038.radikal.ru/0804/33/678249db12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91000"/>
            <a:ext cx="1879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9" descr="http://horeca-trade.narod.ru/Japan/yaponscayakuhnya_foto/melamin/black_red/92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414972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0" y="6286500"/>
            <a:ext cx="4683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775" y="-458788"/>
            <a:ext cx="8229600" cy="1600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Кому что нужно</a:t>
            </a:r>
            <a:endParaRPr lang="ru-RU" dirty="0"/>
          </a:p>
        </p:txBody>
      </p:sp>
      <p:pic>
        <p:nvPicPr>
          <p:cNvPr id="41986" name="Объект 6" descr="http://bulk.destructoid.com/ul/user/1/1578-173784-colombianchesssetm600jpg-620x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4695825"/>
            <a:ext cx="1728787" cy="1800225"/>
          </a:xfrm>
        </p:spPr>
      </p:pic>
      <p:pic>
        <p:nvPicPr>
          <p:cNvPr id="41987" name="Рисунок 7" descr="http://www.sport-gym.ru/iout.php?where=b&amp;id=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783138"/>
            <a:ext cx="15128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8" descr="http://www.fcp-pbdd.ru/notgame/6887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724400"/>
            <a:ext cx="194468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9" descr="http://www.allblinds.ru/files/lib/dzhv-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6388" y="4684713"/>
            <a:ext cx="2076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0" descr="http://img-6.photosight.ru/af5/2872734_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408113"/>
            <a:ext cx="21875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11" descr="http://s55.radikal.ru/i148/0907/a7/15dd01739e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8713" y="1412875"/>
            <a:ext cx="25241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2" descr="http://img-fotki.yandex.ru/get/6/lachattenoire.3/0_3a69_e9680524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7638" y="1417638"/>
            <a:ext cx="1752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13" descr="http://www.sportsdaily.ru/pictures/items/0008/1170/ruslan_ponomare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1417638"/>
            <a:ext cx="16557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1692275" y="3213100"/>
            <a:ext cx="5183188" cy="147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3" idx="2"/>
            <a:endCxn id="9" idx="0"/>
          </p:cNvCxnSpPr>
          <p:nvPr/>
        </p:nvCxnSpPr>
        <p:spPr>
          <a:xfrm>
            <a:off x="3563938" y="3973513"/>
            <a:ext cx="1620837" cy="75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08175" y="3973513"/>
            <a:ext cx="32766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</p:cNvCxnSpPr>
          <p:nvPr/>
        </p:nvCxnSpPr>
        <p:spPr>
          <a:xfrm flipH="1">
            <a:off x="3563938" y="3325813"/>
            <a:ext cx="3906837" cy="139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8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01063" y="6237288"/>
            <a:ext cx="539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Расскажи стихотворения</a:t>
            </a:r>
            <a:endParaRPr lang="ru-RU" dirty="0"/>
          </a:p>
        </p:txBody>
      </p:sp>
      <p:sp>
        <p:nvSpPr>
          <p:cNvPr id="44034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Кошка, кот и шесть котят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Ехать в Кошкино хотят.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Сели кошки у окошек.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Восемь окон – восемь кошек.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Просят у проводника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Восемь чашек молока.</a:t>
            </a:r>
          </a:p>
          <a:p>
            <a:pPr eaLnBrk="1" hangingPunct="1"/>
            <a:endParaRPr lang="ru-RU" smtClean="0"/>
          </a:p>
        </p:txBody>
      </p:sp>
      <p:sp>
        <p:nvSpPr>
          <p:cNvPr id="44035" name="Объект 5"/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4041775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Пушистая кошка на солнышке  сушит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  <a:cs typeface="Aparajita" pitchFamily="34" charset="0"/>
              </a:rPr>
              <a:t>Шерстку на спинке, хвостик  и ушки!</a:t>
            </a:r>
          </a:p>
        </p:txBody>
      </p:sp>
      <p:pic>
        <p:nvPicPr>
          <p:cNvPr id="44036" name="p195736279" descr="http://animated-images.su/_ph/13/2/1957362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095625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63" y="6286500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b="1" dirty="0" smtClean="0">
                <a:cs typeface="Aharoni" pitchFamily="2" charset="-79"/>
              </a:rPr>
              <a:t>ТЫ СПРАВИЛСЯ, МОЛОДЕЦ!</a:t>
            </a:r>
            <a:endParaRPr lang="ru-RU" sz="4400" b="1" dirty="0">
              <a:cs typeface="Aharoni" pitchFamily="2" charset="-79"/>
            </a:endParaRPr>
          </a:p>
        </p:txBody>
      </p:sp>
      <p:pic>
        <p:nvPicPr>
          <p:cNvPr id="460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060575"/>
            <a:ext cx="55435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50000">
                <a:schemeClr val="accent1">
                  <a:lumMod val="20000"/>
                  <a:lumOff val="8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Л. Комарова  :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Автоматизация звуков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С, Ш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игровых упражнениях. Альбом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дошкольника. М. «Гном» 2011 г.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Е.В. Останина: Буквы я запомню сам по картинкам и стихам: альбом по подготовке к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школе. М. «Гном» 2001 г.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Г. Прохорова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Готовимся к обучению грамоте. Звуки 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буквы. М.  «</a:t>
            </a:r>
            <a:r>
              <a:rPr lang="ru-RU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Гном и Д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2011 г.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215063"/>
            <a:ext cx="571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214563" y="10715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chemeClr val="tx2"/>
                </a:solidFill>
              </a:rPr>
              <a:t>Цели и задачи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0063" y="2428875"/>
            <a:ext cx="86439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ru-RU" sz="2000">
                <a:solidFill>
                  <a:schemeClr val="tx2"/>
                </a:solidFill>
              </a:rPr>
              <a:t>Закрепить четкую артикуляцию и характеристику звуков 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[</a:t>
            </a:r>
            <a:r>
              <a:rPr lang="ru-RU" sz="2000">
                <a:solidFill>
                  <a:schemeClr val="tx2"/>
                </a:solidFill>
              </a:rPr>
              <a:t>С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]</a:t>
            </a:r>
            <a:r>
              <a:rPr lang="ru-RU" sz="2000">
                <a:solidFill>
                  <a:schemeClr val="tx2"/>
                </a:solidFill>
              </a:rPr>
              <a:t> и 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[</a:t>
            </a:r>
            <a:r>
              <a:rPr lang="ru-RU" sz="2000">
                <a:solidFill>
                  <a:schemeClr val="tx2"/>
                </a:solidFill>
              </a:rPr>
              <a:t>Ш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]</a:t>
            </a:r>
            <a:endParaRPr lang="ru-RU" sz="2000">
              <a:solidFill>
                <a:schemeClr val="tx2"/>
              </a:solidFill>
            </a:endParaRPr>
          </a:p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3" y="3071813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000" dirty="0"/>
              <a:t> </a:t>
            </a:r>
            <a:r>
              <a:rPr lang="ru-RU" sz="2000" dirty="0">
                <a:solidFill>
                  <a:schemeClr val="tx2"/>
                </a:solidFill>
              </a:rPr>
              <a:t>Закрепить навыки различения звуков 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lgerian" pitchFamily="82" charset="0"/>
              </a:rPr>
              <a:t>[</a:t>
            </a:r>
            <a:r>
              <a:rPr lang="ru-RU" sz="2000" dirty="0">
                <a:solidFill>
                  <a:schemeClr val="tx2"/>
                </a:solidFill>
              </a:rPr>
              <a:t>С</a:t>
            </a:r>
            <a:r>
              <a:rPr lang="en-US" sz="2000" dirty="0">
                <a:solidFill>
                  <a:schemeClr val="tx2"/>
                </a:solidFill>
                <a:latin typeface="Algerian" pitchFamily="82" charset="0"/>
              </a:rPr>
              <a:t>]</a:t>
            </a:r>
            <a:r>
              <a:rPr lang="ru-RU" sz="2000" dirty="0">
                <a:solidFill>
                  <a:schemeClr val="tx2"/>
                </a:solidFill>
              </a:rPr>
              <a:t> – </a:t>
            </a:r>
            <a:r>
              <a:rPr lang="en-US" sz="2000" dirty="0">
                <a:solidFill>
                  <a:schemeClr val="tx2"/>
                </a:solidFill>
                <a:latin typeface="Algerian" pitchFamily="82" charset="0"/>
              </a:rPr>
              <a:t>[</a:t>
            </a:r>
            <a:r>
              <a:rPr lang="ru-RU" sz="2000" dirty="0">
                <a:solidFill>
                  <a:schemeClr val="tx2"/>
                </a:solidFill>
              </a:rPr>
              <a:t>Ш</a:t>
            </a:r>
            <a:r>
              <a:rPr lang="en-US" sz="2000" dirty="0">
                <a:solidFill>
                  <a:schemeClr val="tx2"/>
                </a:solidFill>
                <a:latin typeface="Algerian" pitchFamily="82" charset="0"/>
              </a:rPr>
              <a:t>]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00063" y="3714750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/>
              <a:t> </a:t>
            </a:r>
            <a:r>
              <a:rPr lang="ru-RU" sz="2000">
                <a:solidFill>
                  <a:schemeClr val="tx2"/>
                </a:solidFill>
              </a:rPr>
              <a:t>Автоматизировать звуки 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[C]</a:t>
            </a:r>
            <a:r>
              <a:rPr lang="ru-RU" sz="2000">
                <a:solidFill>
                  <a:schemeClr val="tx2"/>
                </a:solidFill>
                <a:latin typeface="Algerian"/>
              </a:rPr>
              <a:t> 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- [</a:t>
            </a:r>
            <a:r>
              <a:rPr lang="ru-RU" sz="2000">
                <a:solidFill>
                  <a:schemeClr val="tx2"/>
                </a:solidFill>
              </a:rPr>
              <a:t>Ш</a:t>
            </a:r>
            <a:r>
              <a:rPr lang="en-US" sz="2000">
                <a:solidFill>
                  <a:schemeClr val="tx2"/>
                </a:solidFill>
                <a:latin typeface="Algerian"/>
              </a:rPr>
              <a:t>]</a:t>
            </a:r>
            <a:r>
              <a:rPr lang="ru-RU" sz="2000">
                <a:solidFill>
                  <a:schemeClr val="tx2"/>
                </a:solidFill>
              </a:rPr>
              <a:t> в слогах, словах и предложениях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00063" y="4357688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/>
              <a:t> </a:t>
            </a:r>
            <a:r>
              <a:rPr lang="ru-RU" sz="2000">
                <a:solidFill>
                  <a:schemeClr val="tx2"/>
                </a:solidFill>
              </a:rPr>
              <a:t>Развивать фонематический слух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00063" y="4857750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endParaRPr lang="en-US" sz="2000"/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/>
              <a:t> </a:t>
            </a:r>
            <a:r>
              <a:rPr lang="ru-RU" sz="2000">
                <a:solidFill>
                  <a:schemeClr val="tx2"/>
                </a:solidFill>
              </a:rPr>
              <a:t>Воспитывать самоконтроль за правильным произношением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0" y="0"/>
            <a:ext cx="3979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tx2"/>
                </a:solidFill>
              </a:rPr>
              <a:t>Содержание</a:t>
            </a:r>
          </a:p>
        </p:txBody>
      </p:sp>
      <p:sp>
        <p:nvSpPr>
          <p:cNvPr id="19459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1071563"/>
            <a:ext cx="478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Учимся не путать  звуки </a:t>
            </a:r>
            <a:r>
              <a:rPr lang="en-US" sz="2000">
                <a:solidFill>
                  <a:schemeClr val="tx2"/>
                </a:solidFill>
              </a:rPr>
              <a:t>[</a:t>
            </a:r>
            <a:r>
              <a:rPr lang="ru-RU" sz="2000">
                <a:solidFill>
                  <a:schemeClr val="tx2"/>
                </a:solidFill>
              </a:rPr>
              <a:t>С</a:t>
            </a:r>
            <a:r>
              <a:rPr lang="en-US" sz="2000">
                <a:solidFill>
                  <a:schemeClr val="tx2"/>
                </a:solidFill>
              </a:rPr>
              <a:t>] – [</a:t>
            </a:r>
            <a:r>
              <a:rPr lang="ru-RU" sz="2000">
                <a:solidFill>
                  <a:schemeClr val="tx2"/>
                </a:solidFill>
              </a:rPr>
              <a:t>Ш</a:t>
            </a:r>
            <a:r>
              <a:rPr lang="en-US" sz="2000">
                <a:solidFill>
                  <a:schemeClr val="tx2"/>
                </a:solidFill>
              </a:rPr>
              <a:t>]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9460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1651000"/>
            <a:ext cx="450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Слоги заблудились</a:t>
            </a:r>
          </a:p>
        </p:txBody>
      </p:sp>
      <p:sp>
        <p:nvSpPr>
          <p:cNvPr id="19461" name="Text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2230438"/>
            <a:ext cx="407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Подбери игрушки</a:t>
            </a:r>
          </a:p>
        </p:txBody>
      </p:sp>
      <p:sp>
        <p:nvSpPr>
          <p:cNvPr id="19462" name="Text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2809875"/>
            <a:ext cx="407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Закончи слово</a:t>
            </a:r>
          </a:p>
        </p:txBody>
      </p:sp>
      <p:sp>
        <p:nvSpPr>
          <p:cNvPr id="19463" name="TextBox 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3389313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Скажи правильно</a:t>
            </a:r>
          </a:p>
        </p:txBody>
      </p:sp>
      <p:sp>
        <p:nvSpPr>
          <p:cNvPr id="19464" name="TextBox 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000500" y="3786188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Посчитай</a:t>
            </a:r>
          </a:p>
        </p:txBody>
      </p:sp>
      <p:sp>
        <p:nvSpPr>
          <p:cNvPr id="19465" name="TextBox 1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000500" y="4365625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Рифмушки</a:t>
            </a:r>
          </a:p>
        </p:txBody>
      </p:sp>
      <p:sp>
        <p:nvSpPr>
          <p:cNvPr id="19466" name="TextBox 1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000500" y="4945063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Профессии</a:t>
            </a:r>
          </a:p>
        </p:txBody>
      </p:sp>
      <p:sp>
        <p:nvSpPr>
          <p:cNvPr id="19467" name="TextBox 1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000500" y="5524500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 Расскажи красиво</a:t>
            </a:r>
          </a:p>
        </p:txBody>
      </p:sp>
      <p:sp>
        <p:nvSpPr>
          <p:cNvPr id="19468" name="TextBox 1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000500" y="6103938"/>
            <a:ext cx="193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>
                <a:solidFill>
                  <a:schemeClr val="tx2"/>
                </a:solidFill>
              </a:rPr>
              <a:t>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Учимся не путать звуки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 </a:t>
            </a:r>
            <a:r>
              <a:rPr lang="ru-RU" dirty="0" smtClean="0"/>
              <a:t>и</a:t>
            </a:r>
            <a:r>
              <a:rPr lang="en-US" dirty="0" smtClean="0"/>
              <a:t> 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</a:rPr>
              <a:t>«Повторюшка»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</a:t>
            </a:r>
            <a:r>
              <a:rPr lang="ru-RU" i="1" smtClean="0">
                <a:solidFill>
                  <a:schemeClr val="tx2"/>
                </a:solidFill>
                <a:cs typeface="Aparajita" pitchFamily="34" charset="0"/>
              </a:rPr>
              <a:t>шу – су                                  шутки - сутки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i="1" smtClean="0">
                <a:solidFill>
                  <a:schemeClr val="tx2"/>
                </a:solidFill>
                <a:cs typeface="Aparajita" pitchFamily="34" charset="0"/>
              </a:rPr>
              <a:t>     су – шу                                  суметь - шуметь</a:t>
            </a:r>
          </a:p>
          <a:p>
            <a:pPr marL="0" indent="0" eaLnBrk="1" hangingPunct="1">
              <a:buFont typeface="Arial" charset="0"/>
              <a:buNone/>
            </a:pPr>
            <a:endParaRPr lang="ru-RU" i="1" smtClean="0">
              <a:solidFill>
                <a:schemeClr val="tx2"/>
              </a:solidFill>
              <a:cs typeface="Aparajit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i="1" smtClean="0">
                <a:solidFill>
                  <a:schemeClr val="tx2"/>
                </a:solidFill>
                <a:cs typeface="Aparajita" pitchFamily="34" charset="0"/>
              </a:rPr>
              <a:t>     са – ша                                  касса - каша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i="1" smtClean="0">
                <a:solidFill>
                  <a:schemeClr val="tx2"/>
                </a:solidFill>
                <a:cs typeface="Aparajita" pitchFamily="34" charset="0"/>
              </a:rPr>
              <a:t>     ша – са                                  крыса - крыша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63" y="6286500"/>
            <a:ext cx="571500" cy="500063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Слоги заблудились</a:t>
            </a:r>
            <a:endParaRPr lang="ru-RU" dirty="0"/>
          </a:p>
        </p:txBody>
      </p:sp>
      <p:pic>
        <p:nvPicPr>
          <p:cNvPr id="23554" name="Объект 21" descr="http://s56.radikal.ru/i154/1006/5d/3d6016eebdc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860800"/>
            <a:ext cx="1871663" cy="1441450"/>
          </a:xfrm>
        </p:spPr>
      </p:pic>
      <p:sp>
        <p:nvSpPr>
          <p:cNvPr id="4" name="Овал 3"/>
          <p:cNvSpPr/>
          <p:nvPr/>
        </p:nvSpPr>
        <p:spPr>
          <a:xfrm>
            <a:off x="4500563" y="2001838"/>
            <a:ext cx="993775" cy="1004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су</a:t>
            </a:r>
          </a:p>
        </p:txBody>
      </p:sp>
      <p:sp>
        <p:nvSpPr>
          <p:cNvPr id="5" name="Овал 4"/>
          <p:cNvSpPr/>
          <p:nvPr/>
        </p:nvSpPr>
        <p:spPr>
          <a:xfrm>
            <a:off x="250825" y="1052513"/>
            <a:ext cx="996950" cy="103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/>
              <a:t>са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3062288" y="984250"/>
            <a:ext cx="1082675" cy="1044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</a:t>
            </a:r>
          </a:p>
        </p:txBody>
      </p:sp>
      <p:sp>
        <p:nvSpPr>
          <p:cNvPr id="18" name="Овал 17"/>
          <p:cNvSpPr/>
          <p:nvPr/>
        </p:nvSpPr>
        <p:spPr>
          <a:xfrm>
            <a:off x="5540375" y="1025525"/>
            <a:ext cx="1119188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/>
              <a:t>ша</a:t>
            </a:r>
            <a:endParaRPr lang="ru-RU" sz="3200" dirty="0"/>
          </a:p>
        </p:txBody>
      </p:sp>
      <p:sp>
        <p:nvSpPr>
          <p:cNvPr id="19" name="Овал 18"/>
          <p:cNvSpPr/>
          <p:nvPr/>
        </p:nvSpPr>
        <p:spPr>
          <a:xfrm>
            <a:off x="1547813" y="2092325"/>
            <a:ext cx="1157287" cy="982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шу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59613" y="2001838"/>
            <a:ext cx="1112837" cy="1027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/>
              <a:t>шо</a:t>
            </a:r>
            <a:endParaRPr lang="ru-RU" sz="3200" dirty="0"/>
          </a:p>
        </p:txBody>
      </p:sp>
      <p:pic>
        <p:nvPicPr>
          <p:cNvPr id="23561" name="Рисунок 22" descr="http://b-zone.ru/wcmfiles/dakine_scruntch_beanies_10_800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9938" y="3729038"/>
            <a:ext cx="188118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23" descr="http://img.sunhome.ru/UsersGallery/wallpapers/89/162045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9788" y="5322888"/>
            <a:ext cx="16287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24" descr="http://www.tupolev.ru/images/Pictures/Gallery/204-300/204-300-vv2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373688"/>
            <a:ext cx="16811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25" descr="http://panorama.pl.ua/uploads/posts/2009-11/1258557099_shuba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6575" y="5143500"/>
            <a:ext cx="162083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26" descr="http://www.ogram.ru/img/Gifts/sumki_rukzaki/KC6351_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1475" y="3284538"/>
            <a:ext cx="16637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28" descr="http://ona.com.ua/wp-content/uploads/2010/01/med1-422x3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3770313"/>
            <a:ext cx="1949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Рисунок 29" descr="http://www.detmodmag.ru/pictures/E0906.jpg"/>
          <p:cNvPicPr>
            <a:picLocks noChangeAspect="1" noChangeArrowheads="1"/>
          </p:cNvPicPr>
          <p:nvPr/>
        </p:nvPicPr>
        <p:blipFill>
          <a:blip r:embed="rId10"/>
          <a:srcRect l="3207" t="2336" r="2966" b="-2654"/>
          <a:stretch>
            <a:fillRect/>
          </a:stretch>
        </p:blipFill>
        <p:spPr bwMode="auto">
          <a:xfrm>
            <a:off x="2268538" y="5357813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stCxn id="5" idx="4"/>
          </p:cNvCxnSpPr>
          <p:nvPr/>
        </p:nvCxnSpPr>
        <p:spPr>
          <a:xfrm flipH="1">
            <a:off x="601663" y="2101850"/>
            <a:ext cx="147637" cy="170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" idx="5"/>
          </p:cNvCxnSpPr>
          <p:nvPr/>
        </p:nvCxnSpPr>
        <p:spPr>
          <a:xfrm flipH="1" flipV="1">
            <a:off x="1101725" y="1951038"/>
            <a:ext cx="365125" cy="343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4"/>
          </p:cNvCxnSpPr>
          <p:nvPr/>
        </p:nvCxnSpPr>
        <p:spPr>
          <a:xfrm flipH="1">
            <a:off x="3492500" y="2028825"/>
            <a:ext cx="111125" cy="212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0" idx="2"/>
          </p:cNvCxnSpPr>
          <p:nvPr/>
        </p:nvCxnSpPr>
        <p:spPr>
          <a:xfrm flipV="1">
            <a:off x="3708400" y="2516188"/>
            <a:ext cx="3351213" cy="2928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713413" y="2028825"/>
            <a:ext cx="298450" cy="195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011863" y="2028825"/>
            <a:ext cx="360362" cy="370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64175" y="2708275"/>
            <a:ext cx="1484313" cy="106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05100" y="2781300"/>
            <a:ext cx="4181475" cy="2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правляющая кнопка: домой 28">
            <a:hlinkClick r:id="rId11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Подбери игрушки</a:t>
            </a:r>
            <a:endParaRPr lang="ru-RU" dirty="0"/>
          </a:p>
        </p:txBody>
      </p:sp>
      <p:pic>
        <p:nvPicPr>
          <p:cNvPr id="25602" name="Объект 3" descr="http://www.czaschita.ru/img/new13-8-2010/deti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916113"/>
            <a:ext cx="3014662" cy="25130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908050"/>
            <a:ext cx="13684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908050"/>
            <a:ext cx="14890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9241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4797425"/>
            <a:ext cx="13684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5157788"/>
            <a:ext cx="134143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636838"/>
            <a:ext cx="16732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025" y="5013325"/>
            <a:ext cx="14779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40" t="3439"/>
          <a:stretch>
            <a:fillRect/>
          </a:stretch>
        </p:blipFill>
        <p:spPr bwMode="auto">
          <a:xfrm>
            <a:off x="4786313" y="5072063"/>
            <a:ext cx="157003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омой 14">
            <a:hlinkClick r:id="rId12" action="ppaction://hlinksldjump" highlightClick="1"/>
          </p:cNvPr>
          <p:cNvSpPr/>
          <p:nvPr/>
        </p:nvSpPr>
        <p:spPr>
          <a:xfrm>
            <a:off x="8501063" y="6286500"/>
            <a:ext cx="571500" cy="500063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-403225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Закончи слово</a:t>
            </a:r>
            <a:endParaRPr lang="ru-RU" dirty="0"/>
          </a:p>
        </p:txBody>
      </p:sp>
      <p:pic>
        <p:nvPicPr>
          <p:cNvPr id="7" name="Объект 6" descr="http://babyhatchetblog.files.wordpress.com/2007/02/pineappl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2266950"/>
            <a:ext cx="936625" cy="1306513"/>
          </a:xfrm>
        </p:spPr>
      </p:pic>
      <p:sp>
        <p:nvSpPr>
          <p:cNvPr id="4" name="Загнутый угол 3"/>
          <p:cNvSpPr/>
          <p:nvPr/>
        </p:nvSpPr>
        <p:spPr>
          <a:xfrm>
            <a:off x="382588" y="1235075"/>
            <a:ext cx="2087562" cy="985838"/>
          </a:xfrm>
          <a:prstGeom prst="foldedCorner">
            <a:avLst>
              <a:gd name="adj" fmla="val 6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анана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каранда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малы…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3563938" y="1220788"/>
            <a:ext cx="2209800" cy="984250"/>
          </a:xfrm>
          <a:prstGeom prst="foldedCorner">
            <a:avLst>
              <a:gd name="adj" fmla="val 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какту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автобу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камы</a:t>
            </a:r>
            <a:r>
              <a:rPr lang="ru-RU" sz="2400" dirty="0"/>
              <a:t>…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6659563" y="1233488"/>
            <a:ext cx="2160587" cy="914400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глобу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ду</a:t>
            </a:r>
            <a:r>
              <a:rPr lang="ru-RU" sz="2400" dirty="0"/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пё</a:t>
            </a:r>
            <a:r>
              <a:rPr lang="ru-RU" sz="2400" dirty="0"/>
              <a:t>…</a:t>
            </a:r>
          </a:p>
        </p:txBody>
      </p:sp>
      <p:pic>
        <p:nvPicPr>
          <p:cNvPr id="8" name="Рисунок 7" descr="http://openclipart.org/people/barretr/barretr_Penc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2492375"/>
            <a:ext cx="1387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55.radikal.ru/i149/0908/6b/6b4de314cab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2938" y="5013325"/>
            <a:ext cx="149383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tc.ua/img/dpk/2002/4/cactus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4325" y="3344863"/>
            <a:ext cx="13747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8e.ru/kat/big/1162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3327400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3200/lenavoronova.1/0_9c3_c7fe38c8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3998913"/>
            <a:ext cx="18240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birja-vdv.az/pub/uploads/29p1hpka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" y="4946650"/>
            <a:ext cx="1193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rezus.ru/upload/dus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5241925"/>
            <a:ext cx="15811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023.radikal.ru/0905/1e/1aaaaa622d7b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6675" y="2644775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домой 19">
            <a:hlinkClick r:id="rId12" action="ppaction://hlinksldjump" highlightClick="1"/>
          </p:cNvPr>
          <p:cNvSpPr/>
          <p:nvPr/>
        </p:nvSpPr>
        <p:spPr>
          <a:xfrm>
            <a:off x="8429625" y="6286500"/>
            <a:ext cx="642938" cy="500063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/>
              <a:t>Молодец!</a:t>
            </a:r>
            <a:endParaRPr lang="ru-RU" sz="6000" b="1" dirty="0"/>
          </a:p>
        </p:txBody>
      </p:sp>
      <p:pic>
        <p:nvPicPr>
          <p:cNvPr id="29698" name="Содержимое 7" descr="smile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2928938"/>
            <a:ext cx="3857625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350"/>
            <a:ext cx="8229600" cy="974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Скажи правильно</a:t>
            </a:r>
            <a:endParaRPr lang="ru-RU" dirty="0"/>
          </a:p>
        </p:txBody>
      </p:sp>
      <p:pic>
        <p:nvPicPr>
          <p:cNvPr id="31746" name="Объект 3" descr="http://s39.radikal.ru/i083/0906/ca/ed14b07ee91a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928688"/>
            <a:ext cx="2747963" cy="2260600"/>
          </a:xfrm>
        </p:spPr>
      </p:pic>
      <p:pic>
        <p:nvPicPr>
          <p:cNvPr id="31747" name="Рисунок 4" descr="http://dic.academic.ru/pictures/wiki/files/72/Hwy_4_-_Abba_Hillel_Silver_Jun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143375"/>
            <a:ext cx="28384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http://www.roksana-art.com/uploads/2009/pastushok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1925" y="4149725"/>
            <a:ext cx="21288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 descr="http://www.sportsdaily.ru/pictures/items/0008/1170/ruslan_ponomar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285875"/>
            <a:ext cx="1746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501063" y="6286500"/>
            <a:ext cx="611187" cy="51593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3363" y="6286500"/>
            <a:ext cx="576262" cy="51593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868</TotalTime>
  <Words>405</Words>
  <Application>Microsoft Office PowerPoint</Application>
  <PresentationFormat>Экран (4:3)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Palatino Linotype</vt:lpstr>
      <vt:lpstr>Century Gothic</vt:lpstr>
      <vt:lpstr>Courier New</vt:lpstr>
      <vt:lpstr>Calibri</vt:lpstr>
      <vt:lpstr>Algerian</vt:lpstr>
      <vt:lpstr>Wingdings</vt:lpstr>
      <vt:lpstr>Aparajita</vt:lpstr>
      <vt:lpstr>Aharoni</vt:lpstr>
      <vt:lpstr>Исполнительная</vt:lpstr>
      <vt:lpstr>Исполнительная</vt:lpstr>
      <vt:lpstr>Учим звуки [с] и [ш] </vt:lpstr>
      <vt:lpstr>Слайд 2</vt:lpstr>
      <vt:lpstr>Слайд 3</vt:lpstr>
      <vt:lpstr>Учимся не путать звуки [с] и [ш]</vt:lpstr>
      <vt:lpstr>Слоги заблудились</vt:lpstr>
      <vt:lpstr>Подбери игрушки</vt:lpstr>
      <vt:lpstr>Закончи слово</vt:lpstr>
      <vt:lpstr>Молодец!</vt:lpstr>
      <vt:lpstr>Скажи правильно</vt:lpstr>
      <vt:lpstr>Слайд 10</vt:lpstr>
      <vt:lpstr>Посчитай</vt:lpstr>
      <vt:lpstr>Посчитай!</vt:lpstr>
      <vt:lpstr>Рифмушки</vt:lpstr>
      <vt:lpstr>Кому что нужно</vt:lpstr>
      <vt:lpstr>Расскажи стихотворения</vt:lpstr>
      <vt:lpstr>ТЫ СПРАВИЛСЯ, МОЛОДЕЦ!</vt:lpstr>
      <vt:lpstr>Литература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звуки</dc:title>
  <dc:creator>user</dc:creator>
  <cp:lastModifiedBy>конти</cp:lastModifiedBy>
  <cp:revision>82</cp:revision>
  <dcterms:created xsi:type="dcterms:W3CDTF">2011-01-08T16:14:58Z</dcterms:created>
  <dcterms:modified xsi:type="dcterms:W3CDTF">2015-10-28T17:06:58Z</dcterms:modified>
</cp:coreProperties>
</file>