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83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72EF6C-1B3A-416C-8889-0D8F0BE0E277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6ED000-636F-49F6-B2AE-FB692AA11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377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37949-FC2F-49D2-936A-36237FF98057}" type="slidenum">
              <a:rPr lang="zh-CN" altLang="en-US" smtClean="0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46"/>
          <p:cNvGrpSpPr>
            <a:grpSpLocks/>
          </p:cNvGrpSpPr>
          <p:nvPr userDrawn="1"/>
        </p:nvGrpSpPr>
        <p:grpSpPr bwMode="auto">
          <a:xfrm rot="1572214">
            <a:off x="15875" y="5697538"/>
            <a:ext cx="1463675" cy="1060450"/>
            <a:chOff x="3138461" y="5489553"/>
            <a:chExt cx="1463676" cy="1060450"/>
          </a:xfrm>
        </p:grpSpPr>
        <p:sp>
          <p:nvSpPr>
            <p:cNvPr id="5" name="Freeform 1252"/>
            <p:cNvSpPr>
              <a:spLocks/>
            </p:cNvSpPr>
            <p:nvPr userDrawn="1"/>
          </p:nvSpPr>
          <p:spPr bwMode="auto">
            <a:xfrm>
              <a:off x="3137923" y="5488829"/>
              <a:ext cx="1460501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53"/>
            <p:cNvSpPr>
              <a:spLocks/>
            </p:cNvSpPr>
            <p:nvPr userDrawn="1"/>
          </p:nvSpPr>
          <p:spPr bwMode="auto">
            <a:xfrm>
              <a:off x="3541025" y="6370778"/>
              <a:ext cx="596900" cy="179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54"/>
            <p:cNvSpPr>
              <a:spLocks/>
            </p:cNvSpPr>
            <p:nvPr userDrawn="1"/>
          </p:nvSpPr>
          <p:spPr bwMode="auto">
            <a:xfrm>
              <a:off x="3560365" y="5488765"/>
              <a:ext cx="701675" cy="81121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55"/>
            <p:cNvSpPr>
              <a:spLocks/>
            </p:cNvSpPr>
            <p:nvPr userDrawn="1"/>
          </p:nvSpPr>
          <p:spPr bwMode="auto">
            <a:xfrm>
              <a:off x="3713138" y="5495070"/>
              <a:ext cx="204788" cy="682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56"/>
            <p:cNvSpPr>
              <a:spLocks/>
            </p:cNvSpPr>
            <p:nvPr userDrawn="1"/>
          </p:nvSpPr>
          <p:spPr bwMode="auto">
            <a:xfrm>
              <a:off x="3830062" y="5488826"/>
              <a:ext cx="309563" cy="857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57"/>
            <p:cNvSpPr>
              <a:spLocks/>
            </p:cNvSpPr>
            <p:nvPr userDrawn="1"/>
          </p:nvSpPr>
          <p:spPr bwMode="auto">
            <a:xfrm>
              <a:off x="4058962" y="5497224"/>
              <a:ext cx="541338" cy="60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58"/>
            <p:cNvSpPr>
              <a:spLocks/>
            </p:cNvSpPr>
            <p:nvPr userDrawn="1"/>
          </p:nvSpPr>
          <p:spPr bwMode="auto">
            <a:xfrm>
              <a:off x="3952502" y="5507642"/>
              <a:ext cx="328612" cy="18891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59"/>
            <p:cNvSpPr>
              <a:spLocks/>
            </p:cNvSpPr>
            <p:nvPr userDrawn="1"/>
          </p:nvSpPr>
          <p:spPr bwMode="auto">
            <a:xfrm>
              <a:off x="3662509" y="6445278"/>
              <a:ext cx="328613" cy="104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60"/>
            <p:cNvSpPr>
              <a:spLocks/>
            </p:cNvSpPr>
            <p:nvPr userDrawn="1"/>
          </p:nvSpPr>
          <p:spPr bwMode="auto">
            <a:xfrm>
              <a:off x="3689369" y="6182046"/>
              <a:ext cx="341313" cy="11906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61"/>
            <p:cNvSpPr>
              <a:spLocks/>
            </p:cNvSpPr>
            <p:nvPr userDrawn="1"/>
          </p:nvSpPr>
          <p:spPr bwMode="auto">
            <a:xfrm>
              <a:off x="3760070" y="5676810"/>
              <a:ext cx="350838" cy="163513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62"/>
            <p:cNvSpPr>
              <a:spLocks/>
            </p:cNvSpPr>
            <p:nvPr userDrawn="1"/>
          </p:nvSpPr>
          <p:spPr bwMode="auto">
            <a:xfrm>
              <a:off x="3735035" y="5931530"/>
              <a:ext cx="350837" cy="163512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63"/>
            <p:cNvSpPr>
              <a:spLocks/>
            </p:cNvSpPr>
            <p:nvPr userDrawn="1"/>
          </p:nvSpPr>
          <p:spPr bwMode="auto">
            <a:xfrm>
              <a:off x="3169025" y="6011868"/>
              <a:ext cx="568325" cy="355600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64"/>
            <p:cNvSpPr>
              <a:spLocks/>
            </p:cNvSpPr>
            <p:nvPr userDrawn="1"/>
          </p:nvSpPr>
          <p:spPr bwMode="auto">
            <a:xfrm>
              <a:off x="3966664" y="6318260"/>
              <a:ext cx="220662" cy="1603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65"/>
            <p:cNvSpPr>
              <a:spLocks/>
            </p:cNvSpPr>
            <p:nvPr userDrawn="1"/>
          </p:nvSpPr>
          <p:spPr bwMode="auto">
            <a:xfrm>
              <a:off x="3580863" y="6250588"/>
              <a:ext cx="600075" cy="228600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66"/>
            <p:cNvSpPr>
              <a:spLocks/>
            </p:cNvSpPr>
            <p:nvPr userDrawn="1"/>
          </p:nvSpPr>
          <p:spPr bwMode="auto">
            <a:xfrm>
              <a:off x="3764995" y="6287722"/>
              <a:ext cx="271463" cy="587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67"/>
            <p:cNvSpPr>
              <a:spLocks/>
            </p:cNvSpPr>
            <p:nvPr userDrawn="1"/>
          </p:nvSpPr>
          <p:spPr bwMode="auto">
            <a:xfrm>
              <a:off x="3776455" y="6432401"/>
              <a:ext cx="85725" cy="317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1345"/>
          <p:cNvGrpSpPr>
            <a:grpSpLocks/>
          </p:cNvGrpSpPr>
          <p:nvPr userDrawn="1"/>
        </p:nvGrpSpPr>
        <p:grpSpPr bwMode="auto">
          <a:xfrm>
            <a:off x="5857875" y="5786438"/>
            <a:ext cx="857250" cy="1071562"/>
            <a:chOff x="6321399" y="2903515"/>
            <a:chExt cx="1290638" cy="1638300"/>
          </a:xfrm>
        </p:grpSpPr>
        <p:sp>
          <p:nvSpPr>
            <p:cNvPr id="22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221"/>
            <p:cNvSpPr>
              <a:spLocks/>
            </p:cNvSpPr>
            <p:nvPr userDrawn="1"/>
          </p:nvSpPr>
          <p:spPr bwMode="auto">
            <a:xfrm>
              <a:off x="6510215" y="3180206"/>
              <a:ext cx="222276" cy="24028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222"/>
            <p:cNvSpPr>
              <a:spLocks/>
            </p:cNvSpPr>
            <p:nvPr userDrawn="1"/>
          </p:nvSpPr>
          <p:spPr bwMode="auto">
            <a:xfrm>
              <a:off x="6323790" y="3590387"/>
              <a:ext cx="131453" cy="303390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23"/>
            <p:cNvSpPr>
              <a:spLocks/>
            </p:cNvSpPr>
            <p:nvPr userDrawn="1"/>
          </p:nvSpPr>
          <p:spPr bwMode="auto">
            <a:xfrm>
              <a:off x="6806584" y="2903515"/>
              <a:ext cx="800673" cy="512120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24"/>
            <p:cNvSpPr>
              <a:spLocks/>
            </p:cNvSpPr>
            <p:nvPr userDrawn="1"/>
          </p:nvSpPr>
          <p:spPr bwMode="auto">
            <a:xfrm>
              <a:off x="6376371" y="4194739"/>
              <a:ext cx="607078" cy="298534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25"/>
            <p:cNvSpPr>
              <a:spLocks/>
            </p:cNvSpPr>
            <p:nvPr userDrawn="1"/>
          </p:nvSpPr>
          <p:spPr bwMode="auto">
            <a:xfrm>
              <a:off x="6751612" y="3226320"/>
              <a:ext cx="860425" cy="609206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26"/>
            <p:cNvSpPr>
              <a:spLocks/>
            </p:cNvSpPr>
            <p:nvPr userDrawn="1"/>
          </p:nvSpPr>
          <p:spPr bwMode="auto">
            <a:xfrm>
              <a:off x="6632108" y="3687471"/>
              <a:ext cx="745702" cy="531538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27"/>
            <p:cNvSpPr>
              <a:spLocks/>
            </p:cNvSpPr>
            <p:nvPr userDrawn="1"/>
          </p:nvSpPr>
          <p:spPr bwMode="auto">
            <a:xfrm>
              <a:off x="7377810" y="3835526"/>
              <a:ext cx="207937" cy="249992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28"/>
            <p:cNvSpPr>
              <a:spLocks/>
            </p:cNvSpPr>
            <p:nvPr userDrawn="1"/>
          </p:nvSpPr>
          <p:spPr bwMode="auto">
            <a:xfrm>
              <a:off x="6983449" y="4219010"/>
              <a:ext cx="456503" cy="254846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29"/>
            <p:cNvSpPr>
              <a:spLocks/>
            </p:cNvSpPr>
            <p:nvPr userDrawn="1"/>
          </p:nvSpPr>
          <p:spPr bwMode="auto">
            <a:xfrm>
              <a:off x="6672740" y="4384053"/>
              <a:ext cx="504304" cy="157762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30"/>
            <p:cNvSpPr>
              <a:spLocks/>
            </p:cNvSpPr>
            <p:nvPr userDrawn="1"/>
          </p:nvSpPr>
          <p:spPr bwMode="auto">
            <a:xfrm>
              <a:off x="7533165" y="3699608"/>
              <a:ext cx="71702" cy="143199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31"/>
            <p:cNvSpPr>
              <a:spLocks/>
            </p:cNvSpPr>
            <p:nvPr userDrawn="1"/>
          </p:nvSpPr>
          <p:spPr bwMode="auto">
            <a:xfrm>
              <a:off x="7217676" y="4053966"/>
              <a:ext cx="296369" cy="264554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32"/>
            <p:cNvSpPr>
              <a:spLocks/>
            </p:cNvSpPr>
            <p:nvPr userDrawn="1"/>
          </p:nvSpPr>
          <p:spPr bwMode="auto">
            <a:xfrm>
              <a:off x="6455243" y="3420489"/>
              <a:ext cx="296369" cy="276691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33"/>
            <p:cNvSpPr>
              <a:spLocks/>
            </p:cNvSpPr>
            <p:nvPr userDrawn="1"/>
          </p:nvSpPr>
          <p:spPr bwMode="auto">
            <a:xfrm>
              <a:off x="6385932" y="3893777"/>
              <a:ext cx="246176" cy="8737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34"/>
            <p:cNvSpPr>
              <a:spLocks/>
            </p:cNvSpPr>
            <p:nvPr userDrawn="1"/>
          </p:nvSpPr>
          <p:spPr bwMode="auto">
            <a:xfrm>
              <a:off x="6732491" y="3075839"/>
              <a:ext cx="291589" cy="172326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35"/>
            <p:cNvSpPr>
              <a:spLocks/>
            </p:cNvSpPr>
            <p:nvPr userDrawn="1"/>
          </p:nvSpPr>
          <p:spPr bwMode="auto">
            <a:xfrm>
              <a:off x="6390712" y="3663200"/>
              <a:ext cx="267688" cy="320379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36"/>
            <p:cNvSpPr>
              <a:spLocks/>
            </p:cNvSpPr>
            <p:nvPr userDrawn="1"/>
          </p:nvSpPr>
          <p:spPr bwMode="auto">
            <a:xfrm>
              <a:off x="6579527" y="3236029"/>
              <a:ext cx="301149" cy="201451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37"/>
            <p:cNvSpPr>
              <a:spLocks/>
            </p:cNvSpPr>
            <p:nvPr userDrawn="1"/>
          </p:nvSpPr>
          <p:spPr bwMode="auto">
            <a:xfrm>
              <a:off x="6921307" y="2930212"/>
              <a:ext cx="296369" cy="152909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1344"/>
          <p:cNvGrpSpPr>
            <a:grpSpLocks/>
          </p:cNvGrpSpPr>
          <p:nvPr userDrawn="1"/>
        </p:nvGrpSpPr>
        <p:grpSpPr bwMode="auto">
          <a:xfrm>
            <a:off x="8001000" y="5426075"/>
            <a:ext cx="1035050" cy="1431925"/>
            <a:chOff x="7699398" y="4130680"/>
            <a:chExt cx="1035050" cy="1431925"/>
          </a:xfrm>
        </p:grpSpPr>
        <p:sp>
          <p:nvSpPr>
            <p:cNvPr id="41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68"/>
            <p:cNvSpPr>
              <a:spLocks/>
            </p:cNvSpPr>
            <p:nvPr userDrawn="1"/>
          </p:nvSpPr>
          <p:spPr bwMode="auto">
            <a:xfrm>
              <a:off x="7766073" y="5281618"/>
              <a:ext cx="211138" cy="220662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169"/>
            <p:cNvSpPr>
              <a:spLocks/>
            </p:cNvSpPr>
            <p:nvPr userDrawn="1"/>
          </p:nvSpPr>
          <p:spPr bwMode="auto">
            <a:xfrm>
              <a:off x="7727973" y="5192718"/>
              <a:ext cx="26988" cy="365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3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172"/>
            <p:cNvSpPr>
              <a:spLocks/>
            </p:cNvSpPr>
            <p:nvPr userDrawn="1"/>
          </p:nvSpPr>
          <p:spPr bwMode="auto">
            <a:xfrm>
              <a:off x="8156598" y="4148143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3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176"/>
            <p:cNvSpPr>
              <a:spLocks/>
            </p:cNvSpPr>
            <p:nvPr userDrawn="1"/>
          </p:nvSpPr>
          <p:spPr bwMode="auto">
            <a:xfrm>
              <a:off x="8193111" y="4164018"/>
              <a:ext cx="30162" cy="365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177"/>
            <p:cNvSpPr>
              <a:spLocks/>
            </p:cNvSpPr>
            <p:nvPr userDrawn="1"/>
          </p:nvSpPr>
          <p:spPr bwMode="auto">
            <a:xfrm>
              <a:off x="7786711" y="4214818"/>
              <a:ext cx="371475" cy="827087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180"/>
            <p:cNvSpPr>
              <a:spLocks/>
            </p:cNvSpPr>
            <p:nvPr userDrawn="1"/>
          </p:nvSpPr>
          <p:spPr bwMode="auto">
            <a:xfrm>
              <a:off x="8156598" y="4186243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182"/>
            <p:cNvSpPr>
              <a:spLocks/>
            </p:cNvSpPr>
            <p:nvPr userDrawn="1"/>
          </p:nvSpPr>
          <p:spPr bwMode="auto">
            <a:xfrm>
              <a:off x="7888311" y="4589468"/>
              <a:ext cx="96837" cy="309562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185"/>
            <p:cNvSpPr>
              <a:spLocks/>
            </p:cNvSpPr>
            <p:nvPr userDrawn="1"/>
          </p:nvSpPr>
          <p:spPr bwMode="auto">
            <a:xfrm>
              <a:off x="8366148" y="5322893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186"/>
            <p:cNvSpPr>
              <a:spLocks/>
            </p:cNvSpPr>
            <p:nvPr userDrawn="1"/>
          </p:nvSpPr>
          <p:spPr bwMode="auto">
            <a:xfrm>
              <a:off x="8193111" y="5141918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187"/>
            <p:cNvSpPr>
              <a:spLocks/>
            </p:cNvSpPr>
            <p:nvPr userDrawn="1"/>
          </p:nvSpPr>
          <p:spPr bwMode="auto">
            <a:xfrm>
              <a:off x="8139136" y="5519743"/>
              <a:ext cx="84137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8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8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190"/>
            <p:cNvSpPr>
              <a:spLocks/>
            </p:cNvSpPr>
            <p:nvPr userDrawn="1"/>
          </p:nvSpPr>
          <p:spPr bwMode="auto">
            <a:xfrm>
              <a:off x="8259786" y="5392743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93"/>
            <p:cNvSpPr>
              <a:spLocks/>
            </p:cNvSpPr>
            <p:nvPr userDrawn="1"/>
          </p:nvSpPr>
          <p:spPr bwMode="auto">
            <a:xfrm>
              <a:off x="8648723" y="4865693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8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8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97"/>
            <p:cNvSpPr>
              <a:spLocks/>
            </p:cNvSpPr>
            <p:nvPr userDrawn="1"/>
          </p:nvSpPr>
          <p:spPr bwMode="auto">
            <a:xfrm>
              <a:off x="8207398" y="5484818"/>
              <a:ext cx="76200" cy="746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2" name="组合 1347"/>
          <p:cNvGrpSpPr>
            <a:grpSpLocks/>
          </p:cNvGrpSpPr>
          <p:nvPr userDrawn="1"/>
        </p:nvGrpSpPr>
        <p:grpSpPr bwMode="auto">
          <a:xfrm>
            <a:off x="7072313" y="5268913"/>
            <a:ext cx="1165225" cy="1589087"/>
            <a:chOff x="4310036" y="3013053"/>
            <a:chExt cx="1165225" cy="1589088"/>
          </a:xfrm>
        </p:grpSpPr>
        <p:sp>
          <p:nvSpPr>
            <p:cNvPr id="73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239"/>
            <p:cNvSpPr>
              <a:spLocks/>
            </p:cNvSpPr>
            <p:nvPr userDrawn="1"/>
          </p:nvSpPr>
          <p:spPr bwMode="auto">
            <a:xfrm>
              <a:off x="4352898" y="3013053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240"/>
            <p:cNvSpPr>
              <a:spLocks/>
            </p:cNvSpPr>
            <p:nvPr userDrawn="1"/>
          </p:nvSpPr>
          <p:spPr bwMode="auto">
            <a:xfrm>
              <a:off x="4505298" y="4129066"/>
              <a:ext cx="128588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241"/>
            <p:cNvSpPr>
              <a:spLocks/>
            </p:cNvSpPr>
            <p:nvPr userDrawn="1"/>
          </p:nvSpPr>
          <p:spPr bwMode="auto">
            <a:xfrm>
              <a:off x="4402111" y="3087665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42"/>
            <p:cNvSpPr>
              <a:spLocks/>
            </p:cNvSpPr>
            <p:nvPr userDrawn="1"/>
          </p:nvSpPr>
          <p:spPr bwMode="auto">
            <a:xfrm>
              <a:off x="4362423" y="3987779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243"/>
            <p:cNvSpPr>
              <a:spLocks/>
            </p:cNvSpPr>
            <p:nvPr userDrawn="1"/>
          </p:nvSpPr>
          <p:spPr bwMode="auto">
            <a:xfrm>
              <a:off x="5291111" y="3487715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244"/>
            <p:cNvSpPr>
              <a:spLocks/>
            </p:cNvSpPr>
            <p:nvPr userDrawn="1"/>
          </p:nvSpPr>
          <p:spPr bwMode="auto">
            <a:xfrm>
              <a:off x="5014886" y="3954441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245"/>
            <p:cNvSpPr>
              <a:spLocks/>
            </p:cNvSpPr>
            <p:nvPr userDrawn="1"/>
          </p:nvSpPr>
          <p:spPr bwMode="auto">
            <a:xfrm>
              <a:off x="4386236" y="3382940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246"/>
            <p:cNvSpPr>
              <a:spLocks/>
            </p:cNvSpPr>
            <p:nvPr userDrawn="1"/>
          </p:nvSpPr>
          <p:spPr bwMode="auto">
            <a:xfrm>
              <a:off x="4773586" y="3729015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247"/>
            <p:cNvSpPr>
              <a:spLocks/>
            </p:cNvSpPr>
            <p:nvPr userDrawn="1"/>
          </p:nvSpPr>
          <p:spPr bwMode="auto">
            <a:xfrm>
              <a:off x="4984723" y="3660753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248"/>
            <p:cNvSpPr>
              <a:spLocks/>
            </p:cNvSpPr>
            <p:nvPr userDrawn="1"/>
          </p:nvSpPr>
          <p:spPr bwMode="auto">
            <a:xfrm>
              <a:off x="5189511" y="3549628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249"/>
            <p:cNvSpPr>
              <a:spLocks/>
            </p:cNvSpPr>
            <p:nvPr userDrawn="1"/>
          </p:nvSpPr>
          <p:spPr bwMode="auto">
            <a:xfrm>
              <a:off x="4554511" y="3733778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50"/>
            <p:cNvSpPr>
              <a:spLocks/>
            </p:cNvSpPr>
            <p:nvPr userDrawn="1"/>
          </p:nvSpPr>
          <p:spPr bwMode="auto">
            <a:xfrm>
              <a:off x="4329086" y="3732190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1251"/>
            <p:cNvSpPr>
              <a:spLocks/>
            </p:cNvSpPr>
            <p:nvPr userDrawn="1"/>
          </p:nvSpPr>
          <p:spPr bwMode="auto">
            <a:xfrm>
              <a:off x="4384648" y="3727428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组合 1343"/>
          <p:cNvGrpSpPr>
            <a:grpSpLocks/>
          </p:cNvGrpSpPr>
          <p:nvPr userDrawn="1"/>
        </p:nvGrpSpPr>
        <p:grpSpPr bwMode="auto">
          <a:xfrm rot="2023327">
            <a:off x="963613" y="5464175"/>
            <a:ext cx="1290637" cy="1289050"/>
            <a:chOff x="3100361" y="1484290"/>
            <a:chExt cx="1290638" cy="1289050"/>
          </a:xfrm>
        </p:grpSpPr>
        <p:sp>
          <p:nvSpPr>
            <p:cNvPr id="88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99"/>
            <p:cNvSpPr>
              <a:spLocks/>
            </p:cNvSpPr>
            <p:nvPr userDrawn="1"/>
          </p:nvSpPr>
          <p:spPr bwMode="auto">
            <a:xfrm>
              <a:off x="3259282" y="1640582"/>
              <a:ext cx="992189" cy="1011238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00"/>
            <p:cNvSpPr>
              <a:spLocks/>
            </p:cNvSpPr>
            <p:nvPr userDrawn="1"/>
          </p:nvSpPr>
          <p:spPr bwMode="auto">
            <a:xfrm>
              <a:off x="3205968" y="2227278"/>
              <a:ext cx="128588" cy="157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01"/>
            <p:cNvSpPr>
              <a:spLocks/>
            </p:cNvSpPr>
            <p:nvPr userDrawn="1"/>
          </p:nvSpPr>
          <p:spPr bwMode="auto">
            <a:xfrm>
              <a:off x="3144683" y="1678911"/>
              <a:ext cx="211137" cy="547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02"/>
            <p:cNvSpPr>
              <a:spLocks/>
            </p:cNvSpPr>
            <p:nvPr userDrawn="1"/>
          </p:nvSpPr>
          <p:spPr bwMode="auto">
            <a:xfrm>
              <a:off x="3526887" y="2266139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03"/>
            <p:cNvSpPr>
              <a:spLocks/>
            </p:cNvSpPr>
            <p:nvPr userDrawn="1"/>
          </p:nvSpPr>
          <p:spPr bwMode="auto">
            <a:xfrm>
              <a:off x="3335502" y="2424795"/>
              <a:ext cx="160338" cy="1635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04"/>
            <p:cNvSpPr>
              <a:spLocks/>
            </p:cNvSpPr>
            <p:nvPr userDrawn="1"/>
          </p:nvSpPr>
          <p:spPr bwMode="auto">
            <a:xfrm>
              <a:off x="3875142" y="1915898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05"/>
            <p:cNvSpPr>
              <a:spLocks/>
            </p:cNvSpPr>
            <p:nvPr userDrawn="1"/>
          </p:nvSpPr>
          <p:spPr bwMode="auto">
            <a:xfrm>
              <a:off x="3709251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7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2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09"/>
            <p:cNvSpPr>
              <a:spLocks/>
            </p:cNvSpPr>
            <p:nvPr userDrawn="1"/>
          </p:nvSpPr>
          <p:spPr bwMode="auto">
            <a:xfrm>
              <a:off x="3561694" y="2462206"/>
              <a:ext cx="246063" cy="214313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2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212"/>
            <p:cNvSpPr>
              <a:spLocks/>
            </p:cNvSpPr>
            <p:nvPr userDrawn="1"/>
          </p:nvSpPr>
          <p:spPr bwMode="auto">
            <a:xfrm>
              <a:off x="3506225" y="2001396"/>
              <a:ext cx="711201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213"/>
            <p:cNvSpPr>
              <a:spLocks/>
            </p:cNvSpPr>
            <p:nvPr userDrawn="1"/>
          </p:nvSpPr>
          <p:spPr bwMode="auto">
            <a:xfrm>
              <a:off x="4210076" y="2013780"/>
              <a:ext cx="173037" cy="611188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215"/>
            <p:cNvSpPr>
              <a:spLocks/>
            </p:cNvSpPr>
            <p:nvPr userDrawn="1"/>
          </p:nvSpPr>
          <p:spPr bwMode="auto">
            <a:xfrm>
              <a:off x="3982828" y="1674279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216"/>
            <p:cNvSpPr>
              <a:spLocks/>
            </p:cNvSpPr>
            <p:nvPr userDrawn="1"/>
          </p:nvSpPr>
          <p:spPr bwMode="auto">
            <a:xfrm>
              <a:off x="4100599" y="1825524"/>
              <a:ext cx="131763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217"/>
            <p:cNvSpPr>
              <a:spLocks/>
            </p:cNvSpPr>
            <p:nvPr userDrawn="1"/>
          </p:nvSpPr>
          <p:spPr bwMode="auto">
            <a:xfrm>
              <a:off x="4023774" y="1727772"/>
              <a:ext cx="165100" cy="16986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218"/>
            <p:cNvSpPr>
              <a:spLocks/>
            </p:cNvSpPr>
            <p:nvPr userDrawn="1"/>
          </p:nvSpPr>
          <p:spPr bwMode="auto">
            <a:xfrm>
              <a:off x="4151923" y="1874045"/>
              <a:ext cx="171450" cy="29368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8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组合 1342"/>
          <p:cNvGrpSpPr>
            <a:grpSpLocks/>
          </p:cNvGrpSpPr>
          <p:nvPr userDrawn="1"/>
        </p:nvGrpSpPr>
        <p:grpSpPr bwMode="auto">
          <a:xfrm>
            <a:off x="3500438" y="5481638"/>
            <a:ext cx="1162050" cy="1376362"/>
            <a:chOff x="5451449" y="214290"/>
            <a:chExt cx="1162050" cy="1376363"/>
          </a:xfrm>
        </p:grpSpPr>
        <p:sp>
          <p:nvSpPr>
            <p:cNvPr id="111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776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6"/>
            <p:cNvSpPr>
              <a:spLocks/>
            </p:cNvSpPr>
            <p:nvPr userDrawn="1"/>
          </p:nvSpPr>
          <p:spPr bwMode="auto">
            <a:xfrm>
              <a:off x="6335686" y="228577"/>
              <a:ext cx="225425" cy="341313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 userDrawn="1"/>
          </p:nvSpPr>
          <p:spPr bwMode="auto">
            <a:xfrm>
              <a:off x="5946749" y="569890"/>
              <a:ext cx="504825" cy="576262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 userDrawn="1"/>
          </p:nvSpPr>
          <p:spPr bwMode="auto">
            <a:xfrm>
              <a:off x="6145186" y="319065"/>
              <a:ext cx="79375" cy="33337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 userDrawn="1"/>
          </p:nvSpPr>
          <p:spPr bwMode="auto">
            <a:xfrm>
              <a:off x="6010249" y="430190"/>
              <a:ext cx="39687" cy="8572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 userDrawn="1"/>
          </p:nvSpPr>
          <p:spPr bwMode="auto">
            <a:xfrm>
              <a:off x="5867374" y="231752"/>
              <a:ext cx="296862" cy="147638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 userDrawn="1"/>
          </p:nvSpPr>
          <p:spPr bwMode="auto">
            <a:xfrm>
              <a:off x="5476849" y="565127"/>
              <a:ext cx="279400" cy="4381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 userDrawn="1"/>
          </p:nvSpPr>
          <p:spPr bwMode="auto">
            <a:xfrm>
              <a:off x="6049936" y="352402"/>
              <a:ext cx="9525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53"/>
            <p:cNvSpPr>
              <a:spLocks/>
            </p:cNvSpPr>
            <p:nvPr userDrawn="1"/>
          </p:nvSpPr>
          <p:spPr bwMode="auto">
            <a:xfrm>
              <a:off x="5673699" y="379390"/>
              <a:ext cx="336550" cy="4302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 userDrawn="1"/>
          </p:nvSpPr>
          <p:spPr bwMode="auto">
            <a:xfrm>
              <a:off x="5562574" y="855640"/>
              <a:ext cx="200025" cy="2222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 userDrawn="1"/>
          </p:nvSpPr>
          <p:spPr bwMode="auto">
            <a:xfrm>
              <a:off x="6151536" y="241277"/>
              <a:ext cx="177800" cy="777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 userDrawn="1"/>
          </p:nvSpPr>
          <p:spPr bwMode="auto">
            <a:xfrm>
              <a:off x="5988024" y="296840"/>
              <a:ext cx="204787" cy="171450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 userDrawn="1"/>
          </p:nvSpPr>
          <p:spPr bwMode="auto">
            <a:xfrm>
              <a:off x="5511774" y="538140"/>
              <a:ext cx="304800" cy="484187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 userDrawn="1"/>
          </p:nvSpPr>
          <p:spPr bwMode="auto">
            <a:xfrm>
              <a:off x="6408711" y="998516"/>
              <a:ext cx="889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 userDrawn="1"/>
          </p:nvSpPr>
          <p:spPr bwMode="auto">
            <a:xfrm>
              <a:off x="5502249" y="1227116"/>
              <a:ext cx="258762" cy="284162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 userDrawn="1"/>
          </p:nvSpPr>
          <p:spPr bwMode="auto">
            <a:xfrm>
              <a:off x="6038824" y="1216003"/>
              <a:ext cx="230187" cy="21431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 userDrawn="1"/>
          </p:nvSpPr>
          <p:spPr bwMode="auto">
            <a:xfrm>
              <a:off x="5789586" y="1295378"/>
              <a:ext cx="239713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 userDrawn="1"/>
          </p:nvSpPr>
          <p:spPr bwMode="auto">
            <a:xfrm>
              <a:off x="6497611" y="938191"/>
              <a:ext cx="82550" cy="1397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63"/>
            <p:cNvSpPr>
              <a:spLocks/>
            </p:cNvSpPr>
            <p:nvPr userDrawn="1"/>
          </p:nvSpPr>
          <p:spPr bwMode="auto">
            <a:xfrm>
              <a:off x="6243611" y="1074716"/>
              <a:ext cx="280988" cy="422275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64"/>
            <p:cNvSpPr>
              <a:spLocks/>
            </p:cNvSpPr>
            <p:nvPr userDrawn="1"/>
          </p:nvSpPr>
          <p:spPr bwMode="auto">
            <a:xfrm>
              <a:off x="5702274" y="1466828"/>
              <a:ext cx="309562" cy="123825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65"/>
            <p:cNvSpPr>
              <a:spLocks/>
            </p:cNvSpPr>
            <p:nvPr userDrawn="1"/>
          </p:nvSpPr>
          <p:spPr bwMode="auto">
            <a:xfrm>
              <a:off x="6478561" y="1054078"/>
              <a:ext cx="60325" cy="66675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66"/>
            <p:cNvSpPr>
              <a:spLocks/>
            </p:cNvSpPr>
            <p:nvPr userDrawn="1"/>
          </p:nvSpPr>
          <p:spPr bwMode="auto">
            <a:xfrm>
              <a:off x="5892774" y="1239816"/>
              <a:ext cx="450850" cy="35083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9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3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8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8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90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8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5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9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202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8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4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400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6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8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7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4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4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3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80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4878427" y="6831601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3847100" y="6660694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3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3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1" name="AutoShape 1268"/>
          <p:cNvSpPr>
            <a:spLocks noChangeAspect="1" noChangeArrowheads="1"/>
          </p:cNvSpPr>
          <p:nvPr/>
        </p:nvSpPr>
        <p:spPr bwMode="auto">
          <a:xfrm>
            <a:off x="142875" y="0"/>
            <a:ext cx="8858250" cy="6858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8" name="文本占位符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2" name="标题 1"/>
          <p:cNvSpPr>
            <a:spLocks noGrp="1"/>
          </p:cNvSpPr>
          <p:nvPr>
            <p:ph type="title"/>
          </p:nvPr>
        </p:nvSpPr>
        <p:spPr>
          <a:xfrm>
            <a:off x="-14262" y="278605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51EB-F8FA-4244-B347-F24557575EDC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EC7F-6B97-4C94-A906-D21F43684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D31A-75F7-422A-B45C-DF6FB5EF9877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99FE-6D89-4048-BE5B-ECF85AAD00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3F46-90E1-4239-9B89-F51DEC6E932D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698-CA26-4FDC-B07B-143F958B8F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1572214">
            <a:off x="6048375" y="2452688"/>
            <a:ext cx="1309688" cy="949325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860" y="5488744"/>
              <a:ext cx="1460128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37232" y="6370957"/>
              <a:ext cx="597889" cy="17910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109" y="5489564"/>
              <a:ext cx="700791" cy="810411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134" y="5494466"/>
              <a:ext cx="205802" cy="6738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1733" y="5483468"/>
              <a:ext cx="308702" cy="85120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53803" y="5496830"/>
              <a:ext cx="541116" cy="601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5608" y="5504657"/>
              <a:ext cx="328218" cy="1879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6283" y="6444642"/>
              <a:ext cx="328218" cy="1046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7890" y="6178786"/>
              <a:ext cx="340637" cy="11881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59011" y="5673328"/>
              <a:ext cx="351282" cy="163146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34391" y="5928542"/>
              <a:ext cx="351282" cy="163146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6014" y="6013779"/>
              <a:ext cx="567729" cy="356439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6206" y="6315116"/>
              <a:ext cx="219995" cy="1613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78104" y="6252025"/>
              <a:ext cx="601437" cy="228759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64044" y="6287313"/>
              <a:ext cx="271445" cy="58519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6524" y="6431760"/>
              <a:ext cx="86934" cy="319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 rot="2023327">
            <a:off x="6892925" y="3963988"/>
            <a:ext cx="1290638" cy="1289050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59283" y="1640582"/>
              <a:ext cx="992187" cy="1011237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05969" y="2227277"/>
              <a:ext cx="128587" cy="157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44682" y="1678911"/>
              <a:ext cx="211138" cy="5476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26887" y="2266138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35503" y="2424794"/>
              <a:ext cx="160337" cy="1635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75142" y="1915897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09250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8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3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1695" y="2462206"/>
              <a:ext cx="246062" cy="214312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3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226" y="2001396"/>
              <a:ext cx="711200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0074" y="2013780"/>
              <a:ext cx="173038" cy="611187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2827" y="1674278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0598" y="1825523"/>
              <a:ext cx="131762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23773" y="1727771"/>
              <a:ext cx="165100" cy="169863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1922" y="1874044"/>
              <a:ext cx="171450" cy="293688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7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6737350" y="142875"/>
            <a:ext cx="1049338" cy="1243013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605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5732" y="228352"/>
              <a:ext cx="225026" cy="341014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7210" y="569367"/>
              <a:ext cx="504552" cy="576561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5866" y="319758"/>
              <a:ext cx="79110" cy="33399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499" y="430501"/>
              <a:ext cx="38676" cy="86132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8100" y="231868"/>
              <a:ext cx="295347" cy="14765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6061" y="565851"/>
              <a:ext cx="279525" cy="437694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49175" y="353157"/>
              <a:ext cx="96692" cy="7734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2959" y="379524"/>
              <a:ext cx="337539" cy="430663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2205" y="855890"/>
              <a:ext cx="200414" cy="2214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140" y="240658"/>
              <a:ext cx="177560" cy="7910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7645" y="296907"/>
              <a:ext cx="205687" cy="170507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1222" y="537726"/>
              <a:ext cx="305895" cy="485155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569" y="998272"/>
              <a:ext cx="87901" cy="75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2432" y="1226787"/>
              <a:ext cx="258428" cy="284765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627" y="1216240"/>
              <a:ext cx="230301" cy="214452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8988" y="1295342"/>
              <a:ext cx="240849" cy="172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7470" y="938506"/>
              <a:ext cx="82626" cy="13886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4315" y="1073858"/>
              <a:ext cx="279524" cy="423631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846" y="1467607"/>
              <a:ext cx="309411" cy="123046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8131" y="1054521"/>
              <a:ext cx="61531" cy="66797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12" y="1239092"/>
              <a:ext cx="450052" cy="351561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612063" y="5262563"/>
            <a:ext cx="1165225" cy="1589087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7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7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0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5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4"/>
              <a:ext cx="161925" cy="18256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6" y="3728054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>
            <a:off x="7680325" y="1500188"/>
            <a:ext cx="1035050" cy="1431925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66073" y="5281617"/>
              <a:ext cx="211138" cy="2206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973" y="5192717"/>
              <a:ext cx="26988" cy="365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2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6598" y="4148142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2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111" y="4164017"/>
              <a:ext cx="30162" cy="365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6711" y="4214817"/>
              <a:ext cx="371475" cy="827088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598" y="4186242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8311" y="4589467"/>
              <a:ext cx="96837" cy="309563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6148" y="5322892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93111" y="5141917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9136" y="5519742"/>
              <a:ext cx="84137" cy="39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7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9786" y="5392742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8723" y="4865692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7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7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7398" y="5484817"/>
              <a:ext cx="76200" cy="746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4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2406107">
            <a:off x="7078663" y="2254250"/>
            <a:ext cx="1104900" cy="868363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601" y="5489320"/>
              <a:ext cx="1459470" cy="1060449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41288" y="6368884"/>
              <a:ext cx="597247" cy="18029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519" y="5490384"/>
              <a:ext cx="700293" cy="810362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309" y="5491895"/>
              <a:ext cx="206092" cy="6979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2436" y="5489055"/>
              <a:ext cx="311241" cy="8530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61008" y="5497038"/>
              <a:ext cx="540467" cy="600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1957" y="5511160"/>
              <a:ext cx="330169" cy="1880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5720" y="6443721"/>
              <a:ext cx="328065" cy="1046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8785" y="6177154"/>
              <a:ext cx="340683" cy="11825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66616" y="5678494"/>
              <a:ext cx="351199" cy="162848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41646" y="5931056"/>
              <a:ext cx="351197" cy="162848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5963" y="6014180"/>
              <a:ext cx="567805" cy="354775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8550" y="6319725"/>
              <a:ext cx="220814" cy="16091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86165" y="6251967"/>
              <a:ext cx="599349" cy="228762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71194" y="6288021"/>
              <a:ext cx="271284" cy="58160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4154" y="6437323"/>
              <a:ext cx="86222" cy="329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>
            <a:off x="7215188" y="3643313"/>
            <a:ext cx="1357312" cy="1330325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66408" y="1641191"/>
              <a:ext cx="993263" cy="1012166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12065" y="2227262"/>
              <a:ext cx="128309" cy="15690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51685" y="1679647"/>
              <a:ext cx="211333" cy="5476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33592" y="2268795"/>
              <a:ext cx="172085" cy="158439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41884" y="2425696"/>
              <a:ext cx="160009" cy="1630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80782" y="1919613"/>
              <a:ext cx="175104" cy="17382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10207" y="2093435"/>
              <a:ext cx="175104" cy="17536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40374" y="2270333"/>
              <a:ext cx="393985" cy="323032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9064" y="2334939"/>
              <a:ext cx="135857" cy="109216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6227" y="2421081"/>
              <a:ext cx="111704" cy="116907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6802" y="2462614"/>
              <a:ext cx="246052" cy="213816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70936" y="2158042"/>
              <a:ext cx="187180" cy="1922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63017" y="1599658"/>
              <a:ext cx="620412" cy="6706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421" y="2001141"/>
              <a:ext cx="710984" cy="715284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7405" y="2014984"/>
              <a:ext cx="173594" cy="610684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4186" y="1779633"/>
              <a:ext cx="83023" cy="119983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3429" y="1675032"/>
              <a:ext cx="101138" cy="104601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7209" y="1827318"/>
              <a:ext cx="131329" cy="173822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30225" y="1730409"/>
              <a:ext cx="166047" cy="169207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7024" y="1878081"/>
              <a:ext cx="172085" cy="29380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903425" y="1613503"/>
              <a:ext cx="102647" cy="9844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7215188" y="571500"/>
            <a:ext cx="785812" cy="885825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3897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6485" y="229090"/>
              <a:ext cx="225367" cy="340391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6787" y="569480"/>
              <a:ext cx="504730" cy="577184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6332" y="317887"/>
              <a:ext cx="77469" cy="34532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172" y="431351"/>
              <a:ext cx="39908" cy="83864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6969" y="231557"/>
              <a:ext cx="298143" cy="14799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7272" y="564547"/>
              <a:ext cx="279362" cy="43905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50080" y="352420"/>
              <a:ext cx="96251" cy="7893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4468" y="379553"/>
              <a:ext cx="335704" cy="42918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1784" y="855606"/>
              <a:ext cx="201892" cy="22199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027" y="241423"/>
              <a:ext cx="178416" cy="7646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9043" y="295689"/>
              <a:ext cx="204240" cy="172662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2486" y="537415"/>
              <a:ext cx="305185" cy="485919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261" y="998669"/>
              <a:ext cx="89208" cy="76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3096" y="1228064"/>
              <a:ext cx="258233" cy="283658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343" y="1215730"/>
              <a:ext cx="230063" cy="214595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9500" y="1294661"/>
              <a:ext cx="239453" cy="172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8468" y="937005"/>
              <a:ext cx="82164" cy="14059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2582" y="1075134"/>
              <a:ext cx="281709" cy="421788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639" y="1467323"/>
              <a:ext cx="309880" cy="123330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9688" y="1052934"/>
              <a:ext cx="58689" cy="66599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94" y="1240396"/>
              <a:ext cx="450735" cy="35025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796213" y="5292725"/>
            <a:ext cx="1165225" cy="1589088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8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3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1"/>
              <a:ext cx="184150" cy="731837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6"/>
              <a:ext cx="331787" cy="917575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5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7" y="3728055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 rot="642897">
            <a:off x="7964488" y="1570038"/>
            <a:ext cx="857250" cy="1217612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58722" y="5279391"/>
              <a:ext cx="210844" cy="2221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844" y="5192079"/>
              <a:ext cx="26835" cy="354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03241" y="5351112"/>
              <a:ext cx="72837" cy="877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55411" y="4128905"/>
              <a:ext cx="195509" cy="207227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0099" y="4145649"/>
              <a:ext cx="46002" cy="6720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0084" y="4197039"/>
              <a:ext cx="392935" cy="253901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2648" y="4558223"/>
              <a:ext cx="425521" cy="586212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7989" y="4432844"/>
              <a:ext cx="230011" cy="53020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287" y="4163697"/>
              <a:ext cx="28751" cy="354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3728" y="4214763"/>
              <a:ext cx="369934" cy="827045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5644" y="4963188"/>
              <a:ext cx="224260" cy="2016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87569" y="4442381"/>
              <a:ext cx="53669" cy="840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954" y="4185103"/>
              <a:ext cx="36418" cy="5974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4902" y="4822362"/>
              <a:ext cx="218511" cy="3155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3469" y="4587560"/>
              <a:ext cx="95838" cy="309908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13990" y="4424175"/>
              <a:ext cx="153341" cy="515269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73405" y="4581252"/>
              <a:ext cx="34502" cy="1661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5699" y="5323816"/>
              <a:ext cx="67087" cy="690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88577" y="5138364"/>
              <a:ext cx="360351" cy="377117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0594" y="5513495"/>
              <a:ext cx="84337" cy="392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25889" y="5191827"/>
              <a:ext cx="256846" cy="192293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3480" y="4940621"/>
              <a:ext cx="176342" cy="248301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1845" y="5391100"/>
              <a:ext cx="130340" cy="16242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434" y="5371856"/>
              <a:ext cx="180175" cy="1400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2175" y="4750087"/>
              <a:ext cx="59420" cy="15495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0614" y="4863352"/>
              <a:ext cx="86255" cy="123217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47778" y="5292543"/>
              <a:ext cx="272180" cy="229631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4905" y="4701241"/>
              <a:ext cx="21085" cy="70943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18446" y="5140375"/>
              <a:ext cx="166757" cy="91480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0167" y="5482694"/>
              <a:ext cx="76670" cy="746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632C-BA36-4F5A-929E-52F923C19EC3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389-B7BD-417D-99BA-4FBEA7938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1B91-CC7A-4292-A2B8-A1ABF82A600B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3D-1C02-473D-B275-B106C8FF6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1E6D-2F10-4C11-9484-EE4A44BBD0C4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8E9-D8E9-4434-A4EF-2DDF249B6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CBF3-0D13-4167-ADD6-BC7656BC3D39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09E6-39C1-4A78-862E-558A79350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60EA-D16E-4C22-B734-E9E566925BCA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66A2-7963-4EC0-BB67-A9F7321B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7B3A-6789-4549-A5CC-D7F2724559FF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CE88-62F4-4611-A0FA-5D149E3C2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0A754B-4E73-41F9-8E4F-C70D53957B5E}" type="datetimeFigureOut">
              <a:rPr lang="zh-CN" altLang="en-US"/>
              <a:pPr>
                <a:defRPr/>
              </a:pPr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09CAD6-385D-4612-9DE7-62B4764B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H:\Documents%20and%20Settings\Aida\&#1056;&#1072;&#1073;&#1086;&#1095;&#1080;&#1081;%20&#1089;&#1090;&#1086;&#1083;\PASHA_My_new\Blagovest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agov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663575"/>
            <a:ext cx="56435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3" y="4929188"/>
            <a:ext cx="7629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Светлое Христово Воскресение.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Пасха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5043987" y="184555"/>
            <a:ext cx="41000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B050"/>
                </a:solidFill>
                <a:cs typeface="Times New Roman" pitchFamily="18" charset="0"/>
              </a:rPr>
              <a:t>Рассказова Н.С.</a:t>
            </a:r>
            <a:r>
              <a:rPr lang="ru-RU" sz="1200" b="1" dirty="0" smtClean="0">
                <a:solidFill>
                  <a:srgbClr val="00B050"/>
                </a:solidFill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rgbClr val="00B050"/>
                </a:solidFill>
                <a:cs typeface="Times New Roman" pitchFamily="18" charset="0"/>
              </a:rPr>
              <a:t>Воспитатель МБДОУ «ДС№ 31№»</a:t>
            </a: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1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57188"/>
            <a:ext cx="450056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" descr="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500313"/>
            <a:ext cx="42148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28625" y="92868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Праздник «Пасхи» в детских рисунках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00063"/>
            <a:ext cx="271462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 descr="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00188"/>
            <a:ext cx="2571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00063" y="64293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Праздник «Пасхи» в детских рисунках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20d504e69f36a430a4c969c5ba3dea4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2092">
            <a:off x="6062663" y="4905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d2cb99e0eaa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86063"/>
            <a:ext cx="25717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0313" y="2500313"/>
            <a:ext cx="39211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Пасха в мире</a:t>
            </a:r>
          </a:p>
        </p:txBody>
      </p:sp>
      <p:pic>
        <p:nvPicPr>
          <p:cNvPr id="16389" name="Рисунок 2" descr="7a82f47ff51644be4a53e6fa4a6800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88179">
            <a:off x="428625" y="500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4" descr="25c96e898086fc26cee640cac6be555f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14313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4" descr="8230fc0fa50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2714625"/>
            <a:ext cx="44291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Рисунок 3" descr="3bb0656da7f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500063"/>
            <a:ext cx="2246313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ad9492ab16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429000"/>
            <a:ext cx="4041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4c3d8fbf438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286250"/>
            <a:ext cx="2857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b477b1d413af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545013"/>
            <a:ext cx="27146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 descr="f21a6c91c8b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642938"/>
            <a:ext cx="3127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357438" y="2286000"/>
            <a:ext cx="39211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Пасха в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71500" y="3786188"/>
            <a:ext cx="8572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>
                <a:solidFill>
                  <a:srgbClr val="002060"/>
                </a:solidFill>
                <a:cs typeface="Arial" pitchFamily="34" charset="0"/>
              </a:rPr>
              <a:t> Главная часть православного праздника -это торжественная пасхальная служба в храме. Она начинается в ночь с субботы на воскресенье. Во время службы многократно звучат слова: «Христос  воскресе! Воистину воскресе!»  Во время литургии христиане, соблюдавшие пост, после таинства исповеди принимают Святое Причастие. Пасхальное богослужение  особенно красиво и торжественно.</a:t>
            </a:r>
          </a:p>
        </p:txBody>
      </p:sp>
      <p:pic>
        <p:nvPicPr>
          <p:cNvPr id="18436" name="Рисунок 3" descr="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42875"/>
            <a:ext cx="287813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42938" y="3725863"/>
            <a:ext cx="80724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Какое событие легло в основу праздника Пасхи?</a:t>
            </a:r>
          </a:p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Как издавна отмечали этот праздник наши предки?</a:t>
            </a:r>
          </a:p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Как празднуют Пасху в разных странах мира?</a:t>
            </a:r>
          </a:p>
          <a:p>
            <a:pPr marL="457200" indent="-457200" eaLnBrk="0" hangingPunct="0">
              <a:buFont typeface="Calibri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Как вести себя в один из самых главных христианских праздников? </a:t>
            </a:r>
          </a:p>
        </p:txBody>
      </p:sp>
      <p:pic>
        <p:nvPicPr>
          <p:cNvPr id="19460" name="Рисунок 9" descr="meropr06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14313"/>
            <a:ext cx="43640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85813" y="4357688"/>
            <a:ext cx="757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Начиная с пасхального богослужения в течение сорока дней принято приветствовать друг друга словами:</a:t>
            </a:r>
          </a:p>
          <a:p>
            <a:pPr marL="457200" indent="-457200" eaLnBrk="0" hangingPunct="0"/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 «Христос воскресе!» и отвечать: «Воистину воскресе!»</a:t>
            </a:r>
          </a:p>
        </p:txBody>
      </p:sp>
      <p:pic>
        <p:nvPicPr>
          <p:cNvPr id="20484" name="Рисунок 5" descr="ri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42875"/>
            <a:ext cx="37861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1625"/>
            <a:ext cx="421481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Documents and Settings\Aida\Рабочий стол\PASKHA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42938"/>
            <a:ext cx="428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88" y="4429125"/>
            <a:ext cx="45005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4572000"/>
            <a:ext cx="3276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Христос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воскресе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!»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27606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85750"/>
            <a:ext cx="27400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42938" y="3929063"/>
            <a:ext cx="8358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      Пасхой называют древний праздник, посвященный исходу израильтян из Египта. Так как Иисус был распят перед Пасхой, то это название сохранилось за праздником, посвященным другому событию – Воскресению Иисуса Христа. </a:t>
            </a:r>
          </a:p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В церкви накануне совершается пасхальная утреня и литургия.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sob_s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428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7188" y="3929063"/>
            <a:ext cx="8786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Еще при жизни Иисус говорил: “На третий день я воскресну”. </a:t>
            </a:r>
          </a:p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Так и случилось. И потому Пасху всегда празднуют в воскресенье, </a:t>
            </a:r>
          </a:p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здороваясь в этот день особым приветствием:</a:t>
            </a:r>
          </a:p>
          <a:p>
            <a:r>
              <a:rPr lang="ru-RU" sz="2000" b="1">
                <a:solidFill>
                  <a:srgbClr val="002060"/>
                </a:solidFill>
                <a:cs typeface="Arial" pitchFamily="34" charset="0"/>
              </a:rPr>
              <a:t>— Христос воскрес!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57188" y="3714750"/>
            <a:ext cx="8643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Arial" pitchFamily="34" charset="0"/>
              </a:rPr>
              <a:t>За неделю всем этим торжествам Предшествовало Вербное воскресенье</a:t>
            </a:r>
          </a:p>
          <a:p>
            <a:r>
              <a:rPr lang="ru-RU" b="1">
                <a:solidFill>
                  <a:srgbClr val="002060"/>
                </a:solidFill>
                <a:cs typeface="Arial" pitchFamily="34" charset="0"/>
              </a:rPr>
              <a:t>- праздник Входа Господня в Иерусалим. В России в этот день уже по-весеннему яркий, освещающий прутики вербы – первые живые вестники приближающейся весны. Распустившиеся пушистые почки повсюду на Руси считались целебными, наделенными особой силой; говорили, что соприкоснувшись с человеком, животным, землей, веточка вербы может поделиться с ними своей жизненной силой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5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57188"/>
            <a:ext cx="4214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86063" y="357188"/>
            <a:ext cx="344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Вербное воскресенье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428625"/>
            <a:ext cx="3738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3063" y="142875"/>
            <a:ext cx="65008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Разноцветные пасхальные яйца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4F62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1563" y="857250"/>
            <a:ext cx="17859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Крашенки</a:t>
            </a:r>
          </a:p>
          <a:p>
            <a:pPr eaLnBrk="0" hangingPunct="0"/>
            <a:endParaRPr lang="ru-RU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44" name="Рисунок 5" descr="http://paskha.ru/kids/traditions/img/krashe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25717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143250" y="1147763"/>
            <a:ext cx="5786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Крашенки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>
                <a:solidFill>
                  <a:srgbClr val="002060"/>
                </a:solidFill>
                <a:cs typeface="Arial" pitchFamily="34" charset="0"/>
              </a:rPr>
              <a:t>от слова красить. Красить яйца можно по-разному. Раньше яйца красили по-особому: обматывали их сухими листьями дуба, березы, крапивы, перевязывали нитками и варили. Получались красивые «мраморные» яйца.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28688" y="3071813"/>
            <a:ext cx="20716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Крапанки</a:t>
            </a:r>
          </a:p>
          <a:p>
            <a:pPr eaLnBrk="0" hangingPunct="0"/>
            <a:endParaRPr lang="ru-RU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47" name="Рисунок 7" descr="http://paskha.ru/kids/traditions/img/krap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75"/>
            <a:ext cx="2500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143250" y="3005138"/>
            <a:ext cx="56435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Крапанки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>
                <a:solidFill>
                  <a:srgbClr val="002060"/>
                </a:solidFill>
                <a:cs typeface="Arial" pitchFamily="34" charset="0"/>
              </a:rPr>
              <a:t>от украинского слова «крапать», то есть покрывать каплями. </a:t>
            </a:r>
          </a:p>
          <a:p>
            <a:pPr eaLnBrk="0" hangingPunct="0"/>
            <a:r>
              <a:rPr lang="ru-RU" b="1">
                <a:solidFill>
                  <a:srgbClr val="002060"/>
                </a:solidFill>
                <a:cs typeface="Arial" pitchFamily="34" charset="0"/>
              </a:rPr>
              <a:t>Сначала яйцо красят одним цветом, затем, когда оно высохнет и остынет, на него наносят капли горячего воска. Как только воск остынет, яйцо кладут в раствор другого цвета. После высыхания краски яйцо опускают в горячую воду. Воск тает, и выходит очень забавное яйцо. Воск можно и аккуратно соскоблить</a:t>
            </a:r>
            <a:r>
              <a:rPr lang="ru-RU" sz="1600">
                <a:latin typeface="Calibri" pitchFamily="34" charset="0"/>
                <a:cs typeface="Times New Roman" pitchFamily="18" charset="0"/>
              </a:rPr>
              <a:t>. 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paskha.ru/kids/traditions/img/drap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250031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000125" y="928688"/>
            <a:ext cx="15716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Драпанки</a:t>
            </a:r>
          </a:p>
          <a:p>
            <a:pPr eaLnBrk="0" hangingPunct="0"/>
            <a:endParaRPr lang="ru-RU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143250" y="1071563"/>
            <a:ext cx="5357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002060"/>
                </a:solidFill>
                <a:cs typeface="Arial" pitchFamily="34" charset="0"/>
              </a:rPr>
              <a:t>Для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драпанки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cs typeface="Arial" pitchFamily="34" charset="0"/>
              </a:rPr>
              <a:t>лучше брать яйца коричневого оттенка. Скорлупа таких яиц прочнее, чем белых.  Сначала яйца варят, затем красят в какой-нибудь цвет потемнее, потом сушат. Узор наносят на скорлупу острым предметом.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1563" y="3286125"/>
            <a:ext cx="13573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Писанки</a:t>
            </a:r>
          </a:p>
          <a:p>
            <a:pPr eaLnBrk="0" hangingPunct="0"/>
            <a:endParaRPr lang="ru-RU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1270" name="Рисунок 8" descr="http://paskha.ru/kids/traditions/img/pis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147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143250" y="2938463"/>
            <a:ext cx="60007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Писанки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>
                <a:solidFill>
                  <a:srgbClr val="002060"/>
                </a:solidFill>
                <a:cs typeface="Arial" pitchFamily="34" charset="0"/>
              </a:rPr>
              <a:t>это искусно расписанные пасхальные яйца. Украинские писанки - настоящие произведения народного творчества.  Для рисунка писанки используют элементы растительного и животного мира, геометрические фигуры. В каждой области Украины был свой характерный орнамент и цвет. В Прикарпатье яйца красили в желтый, красный и черный цвета, на Черниговщине — в красный, черный и белый, на Полтавщине — в желтый, светло-зеленый, белый.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813" y="214313"/>
            <a:ext cx="65008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Разноцветные пасхальные яйца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4F62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642938" y="464343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Arial" pitchFamily="34" charset="0"/>
              </a:rPr>
              <a:t>Особое место среди работ известнейшего русского ювелира Карла Фаберже занимают драгоценные пасхальные яйца-сувениры, изготовленные для российской императорской семьи. XIX - начало ХХ века.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00063"/>
            <a:ext cx="64277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771366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Другая 1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661900"/>
      </a:accent2>
      <a:accent3>
        <a:srgbClr val="FEF9C5"/>
      </a:accent3>
      <a:accent4>
        <a:srgbClr val="000000"/>
      </a:accent4>
      <a:accent5>
        <a:srgbClr val="FF7547"/>
      </a:accent5>
      <a:accent6>
        <a:srgbClr val="E7B016"/>
      </a:accent6>
      <a:hlink>
        <a:srgbClr val="FFA0A0"/>
      </a:hlink>
      <a:folHlink>
        <a:srgbClr val="67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54</TotalTime>
  <Words>557</Words>
  <Application>Microsoft Office PowerPoint</Application>
  <PresentationFormat>Экран (4:3)</PresentationFormat>
  <Paragraphs>37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1</cp:lastModifiedBy>
  <cp:revision>11</cp:revision>
  <dcterms:created xsi:type="dcterms:W3CDTF">2010-03-23T04:03:36Z</dcterms:created>
  <dcterms:modified xsi:type="dcterms:W3CDTF">2015-10-28T13:58:02Z</dcterms:modified>
  <cp:contentStatus/>
</cp:coreProperties>
</file>