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AE0F8-9071-4664-8E93-8939119FD2E2}" type="datetimeFigureOut">
              <a:rPr lang="ru-RU" smtClean="0"/>
              <a:pPr/>
              <a:t>27.10.2015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BA03-ED15-4EFB-BB02-6A8402FF058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0"/>
            <a:ext cx="5974432" cy="3024335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«Развитие творческих способностей при использовании разнообразных техник нетрадиционного рисования </a:t>
            </a:r>
            <a:r>
              <a:rPr lang="ru-RU" sz="3600" i="1" dirty="0">
                <a:solidFill>
                  <a:srgbClr val="C00000"/>
                </a:solidFill>
              </a:rPr>
              <a:t/>
            </a:r>
            <a:br>
              <a:rPr lang="ru-RU" sz="3600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в работе с детьми 2 – 3 лет»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365104"/>
            <a:ext cx="3528392" cy="1008112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Валиева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Альфия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Вализановна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воспитатель первой младшей группы МБДОУ №74 «Карлыгач»</a:t>
            </a:r>
            <a:endParaRPr lang="ru-RU" sz="2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74638"/>
            <a:ext cx="6408712" cy="200223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Рисование ватными палочками</a:t>
            </a:r>
            <a:endParaRPr lang="ru-RU" sz="2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D:\20151027_170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72816"/>
            <a:ext cx="4038600" cy="2423160"/>
          </a:xfrm>
          <a:prstGeom prst="rect">
            <a:avLst/>
          </a:prstGeom>
          <a:noFill/>
        </p:spPr>
      </p:pic>
      <p:pic>
        <p:nvPicPr>
          <p:cNvPr id="22531" name="Picture 3" descr="D:\20151027_1710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852936"/>
            <a:ext cx="4038600" cy="2423160"/>
          </a:xfrm>
          <a:prstGeom prst="rect">
            <a:avLst/>
          </a:prstGeom>
          <a:noFill/>
        </p:spPr>
      </p:pic>
      <p:pic>
        <p:nvPicPr>
          <p:cNvPr id="9" name="Picture 3" descr="D:\depositphotos_21304515-Kids-playing-Ho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581128"/>
            <a:ext cx="2700000" cy="168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7067128" cy="144016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4" descr="D:\kids-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3744000" cy="24417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J:\zTe_u6RLtf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5527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55576" y="1196752"/>
            <a:ext cx="4464496" cy="460851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Дети с самого раннего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возраста пытаются отразить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свои впечатления об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окружающем мире в своем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изобразительном творчестве.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Наша работа заключается в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использовании </a:t>
            </a: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нетрадиционных </a:t>
            </a:r>
          </a:p>
          <a:p>
            <a:pPr>
              <a:buNone/>
            </a:pPr>
            <a:r>
              <a:rPr lang="ru-RU" b="1" i="1" u="sng" dirty="0" smtClean="0">
                <a:solidFill>
                  <a:srgbClr val="FF0000"/>
                </a:solidFill>
                <a:latin typeface="Times New Roman" pitchFamily="18" charset="0"/>
              </a:rPr>
              <a:t>техник рисования.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Рисование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нетрадиционными способами,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увлекательная, завораживающая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деятельность, которая удивляет 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</a:rPr>
              <a:t>и восхищает детей.</a:t>
            </a:r>
          </a:p>
          <a:p>
            <a:endParaRPr lang="ru-RU" dirty="0"/>
          </a:p>
        </p:txBody>
      </p:sp>
      <p:pic>
        <p:nvPicPr>
          <p:cNvPr id="2050" name="Picture 2" descr="D:\Bub-Farb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349"/>
          <a:stretch>
            <a:fillRect/>
          </a:stretch>
        </p:blipFill>
        <p:spPr bwMode="auto">
          <a:xfrm>
            <a:off x="4932040" y="332656"/>
            <a:ext cx="3822576" cy="25577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548680"/>
            <a:ext cx="4038600" cy="597666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2900" b="1" i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Изобразительная деятельность с применением нетрадиционных материалов и техник способствует развитию у ребёнка: </a:t>
            </a:r>
          </a:p>
          <a:p>
            <a:pPr lvl="0"/>
            <a:r>
              <a:rPr lang="ru-RU" sz="25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Мелкой моторики рук и тактильного восприятия;</a:t>
            </a:r>
          </a:p>
          <a:p>
            <a:pPr lvl="0"/>
            <a:r>
              <a:rPr lang="ru-R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Пространственной ориентировки на листе бумаги, глазомера и зрительного восприятия;</a:t>
            </a:r>
          </a:p>
          <a:p>
            <a:pPr lvl="0"/>
            <a:r>
              <a:rPr lang="ru-RU" sz="25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Внимания и усидчивости;</a:t>
            </a:r>
          </a:p>
          <a:p>
            <a:pPr lvl="0"/>
            <a:r>
              <a:rPr lang="ru-RU" sz="25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Мышления;</a:t>
            </a:r>
          </a:p>
          <a:p>
            <a:pPr lvl="0"/>
            <a:r>
              <a:rPr lang="ru-RU" sz="25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Изобразительных навыков и умений, наблюдательности, эстетического восприятия, эмоциональной отзывчивости;</a:t>
            </a:r>
          </a:p>
          <a:p>
            <a:pPr lvl="0"/>
            <a:r>
              <a:rPr lang="ru-RU" sz="25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Кроме того, в процессе этой деятельности у дошкольника формируются навыки контроля и самоконтроля</a:t>
            </a:r>
            <a:r>
              <a:rPr lang="ru-RU" sz="25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-RU" sz="25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Познакомились с методической литературой различных авторов, таких как пособие А.В. Никитиной, И.А. Лыковой, Т.Н. Дороновой, У.Ф. Янушко, Д.Н. Колдина, Р.Г. Казаковой</a:t>
            </a:r>
            <a:endParaRPr lang="ru-RU" sz="25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500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формирование у детей младшего дошкольного возраста художественно творческих способностей через творческие задания с использованием в работе интересной и необычной изобразительной техники, неизвестного материала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7984" y="188640"/>
            <a:ext cx="3528392" cy="593752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400" i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знакомить детей с различными видами изобразительной деятельности, многообразием художественных материалов и приёмами работы с ними, закреплять приобретённые умения и навыки и показывать детям широту их возможного применения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закреплять и обогащать знания детей о разных видах художественного творчества</a:t>
            </a:r>
          </a:p>
          <a:p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воспитывать трудолюбие и желание добиваться успеха собственным трудом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воспитывать внимание, аккуратность, целеустремлённость, творческую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самореализацию</a:t>
            </a:r>
          </a:p>
          <a:p>
            <a:r>
              <a:rPr lang="ru-RU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развивать художественный вкус, фантазию, изобретательность, пространственное воображение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развивать желание экспериментировать, проявляя яркие познавательные чувства: удивление, сомнение, радость от узнавания нового.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>
            <a:spLocks noGrp="1" noChangeArrowheads="1"/>
          </p:cNvSpPr>
          <p:nvPr>
            <p:ph sz="half" idx="1"/>
          </p:nvPr>
        </p:nvSpPr>
        <p:spPr bwMode="auto">
          <a:xfrm>
            <a:off x="2627784" y="1556792"/>
            <a:ext cx="3600400" cy="3528392"/>
          </a:xfrm>
          <a:prstGeom prst="sun">
            <a:avLst>
              <a:gd name="adj" fmla="val 1767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normAutofit/>
          </a:bodyPr>
          <a:lstStyle/>
          <a:p>
            <a:pPr algn="ctr">
              <a:buNone/>
            </a:pPr>
            <a:r>
              <a:rPr lang="ru-RU" sz="1100" b="1" dirty="0"/>
              <a:t>Нетрадиционные</a:t>
            </a:r>
          </a:p>
          <a:p>
            <a:pPr algn="ctr">
              <a:buNone/>
            </a:pPr>
            <a:r>
              <a:rPr lang="ru-RU" sz="1100" b="1" dirty="0"/>
              <a:t>техники</a:t>
            </a:r>
          </a:p>
          <a:p>
            <a:pPr algn="ctr">
              <a:buNone/>
            </a:pPr>
            <a:r>
              <a:rPr lang="ru-RU" sz="1100" b="1" dirty="0"/>
              <a:t>р</a:t>
            </a:r>
            <a:r>
              <a:rPr lang="ru-RU" sz="1100" b="1" dirty="0" smtClean="0"/>
              <a:t>исования для детей 2-3 лет</a:t>
            </a:r>
            <a:endParaRPr lang="ru-RU" sz="1100" b="1" dirty="0"/>
          </a:p>
        </p:txBody>
      </p:sp>
      <p:sp>
        <p:nvSpPr>
          <p:cNvPr id="6" name="AutoShape 25"/>
          <p:cNvSpPr>
            <a:spLocks noChangeArrowheads="1"/>
          </p:cNvSpPr>
          <p:nvPr/>
        </p:nvSpPr>
        <p:spPr bwMode="auto">
          <a:xfrm>
            <a:off x="3203848" y="260648"/>
            <a:ext cx="1512888" cy="865188"/>
          </a:xfrm>
          <a:prstGeom prst="cloudCallout">
            <a:avLst>
              <a:gd name="adj1" fmla="val 4120"/>
              <a:gd name="adj2" fmla="val 159551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/>
              <a:t>Рисование</a:t>
            </a:r>
          </a:p>
          <a:p>
            <a:pPr algn="ctr"/>
            <a:r>
              <a:rPr lang="ru-RU" sz="1000" b="1" dirty="0" smtClean="0"/>
              <a:t>пальчиками</a:t>
            </a:r>
            <a:endParaRPr lang="ru-RU" sz="1000" b="1" dirty="0"/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>
            <a:off x="3707904" y="5517232"/>
            <a:ext cx="1512888" cy="865188"/>
          </a:xfrm>
          <a:prstGeom prst="cloudCallout">
            <a:avLst>
              <a:gd name="adj1" fmla="val -15818"/>
              <a:gd name="adj2" fmla="val -113448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/>
              <a:t>Рисование</a:t>
            </a:r>
          </a:p>
          <a:p>
            <a:pPr algn="ctr"/>
            <a:r>
              <a:rPr lang="ru-RU" sz="1000" b="1" dirty="0"/>
              <a:t> </a:t>
            </a:r>
            <a:r>
              <a:rPr lang="ru-RU" sz="1000" b="1" dirty="0" smtClean="0"/>
              <a:t>на крупе</a:t>
            </a:r>
            <a:endParaRPr lang="ru-RU" sz="1000" b="1" dirty="0"/>
          </a:p>
        </p:txBody>
      </p:sp>
      <p:sp>
        <p:nvSpPr>
          <p:cNvPr id="8" name="AutoShape 16"/>
          <p:cNvSpPr>
            <a:spLocks noChangeArrowheads="1"/>
          </p:cNvSpPr>
          <p:nvPr/>
        </p:nvSpPr>
        <p:spPr bwMode="auto">
          <a:xfrm>
            <a:off x="6084168" y="5157192"/>
            <a:ext cx="1512887" cy="865188"/>
          </a:xfrm>
          <a:prstGeom prst="cloudCallout">
            <a:avLst>
              <a:gd name="adj1" fmla="val -76427"/>
              <a:gd name="adj2" fmla="val -178630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/>
              <a:t>Рисование трафаретом</a:t>
            </a:r>
            <a:endParaRPr lang="ru-RU" sz="1000" b="1" dirty="0"/>
          </a:p>
        </p:txBody>
      </p:sp>
      <p:sp>
        <p:nvSpPr>
          <p:cNvPr id="9" name="AutoShape 32"/>
          <p:cNvSpPr>
            <a:spLocks noChangeArrowheads="1"/>
          </p:cNvSpPr>
          <p:nvPr/>
        </p:nvSpPr>
        <p:spPr bwMode="auto">
          <a:xfrm rot="730873">
            <a:off x="7149485" y="3652699"/>
            <a:ext cx="1512887" cy="703657"/>
          </a:xfrm>
          <a:prstGeom prst="cloudCallout">
            <a:avLst>
              <a:gd name="adj1" fmla="val -135799"/>
              <a:gd name="adj2" fmla="val -19237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/>
              <a:t>Техника печатанья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 rot="657786">
            <a:off x="463349" y="2491635"/>
            <a:ext cx="1584325" cy="865187"/>
          </a:xfrm>
          <a:prstGeom prst="cloudCallout">
            <a:avLst>
              <a:gd name="adj1" fmla="val 94097"/>
              <a:gd name="adj2" fmla="val 2673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/>
              <a:t>штамп</a:t>
            </a:r>
            <a:endParaRPr lang="ru-RU" sz="1000" b="1" dirty="0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 rot="735639">
            <a:off x="5510707" y="555435"/>
            <a:ext cx="1512888" cy="865188"/>
          </a:xfrm>
          <a:prstGeom prst="cloudCallout">
            <a:avLst>
              <a:gd name="adj1" fmla="val -39418"/>
              <a:gd name="adj2" fmla="val 145437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/>
              <a:t>Рисование</a:t>
            </a:r>
          </a:p>
          <a:p>
            <a:pPr algn="ctr"/>
            <a:r>
              <a:rPr lang="ru-RU" sz="1000" b="1" dirty="0"/>
              <a:t>н</a:t>
            </a:r>
            <a:r>
              <a:rPr lang="ru-RU" sz="1000" b="1" dirty="0" smtClean="0"/>
              <a:t>а песке</a:t>
            </a:r>
            <a:endParaRPr lang="ru-RU" sz="1000" b="1" dirty="0"/>
          </a:p>
        </p:txBody>
      </p:sp>
      <p:sp>
        <p:nvSpPr>
          <p:cNvPr id="12" name="AutoShape 29"/>
          <p:cNvSpPr>
            <a:spLocks noChangeArrowheads="1"/>
          </p:cNvSpPr>
          <p:nvPr/>
        </p:nvSpPr>
        <p:spPr bwMode="auto">
          <a:xfrm>
            <a:off x="1046212" y="915475"/>
            <a:ext cx="1512888" cy="865187"/>
          </a:xfrm>
          <a:prstGeom prst="cloudCallout">
            <a:avLst>
              <a:gd name="adj1" fmla="val 81302"/>
              <a:gd name="adj2" fmla="val 79922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/>
              <a:t>Рисование губкой</a:t>
            </a:r>
            <a:endParaRPr lang="ru-RU" sz="1000" b="1" dirty="0"/>
          </a:p>
        </p:txBody>
      </p:sp>
      <p:sp>
        <p:nvSpPr>
          <p:cNvPr id="13" name="AutoShape 19"/>
          <p:cNvSpPr>
            <a:spLocks noChangeArrowheads="1"/>
          </p:cNvSpPr>
          <p:nvPr/>
        </p:nvSpPr>
        <p:spPr bwMode="auto">
          <a:xfrm rot="735639">
            <a:off x="830188" y="4803907"/>
            <a:ext cx="1512888" cy="865188"/>
          </a:xfrm>
          <a:prstGeom prst="cloudCallout">
            <a:avLst>
              <a:gd name="adj1" fmla="val 88142"/>
              <a:gd name="adj2" fmla="val -156135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/>
              <a:t>Рисование ладошками</a:t>
            </a:r>
            <a:endParaRPr lang="ru-RU" sz="1000" b="1" dirty="0"/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 rot="222473">
            <a:off x="7045679" y="1537007"/>
            <a:ext cx="1642244" cy="838907"/>
          </a:xfrm>
          <a:prstGeom prst="cloudCallout">
            <a:avLst>
              <a:gd name="adj1" fmla="val -136227"/>
              <a:gd name="adj2" fmla="val 125856"/>
            </a:avLst>
          </a:prstGeom>
          <a:solidFill>
            <a:schemeClr val="bg1"/>
          </a:solidFill>
          <a:ln w="9525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sz="1000" b="1" dirty="0" smtClean="0"/>
              <a:t>Рисование ватными </a:t>
            </a:r>
            <a:r>
              <a:rPr lang="ru-RU" sz="1000" b="1" dirty="0"/>
              <a:t>палочками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131840" y="836712"/>
            <a:ext cx="5554960" cy="52894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Рисование на песке и крупе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D:\20151026_0941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0905846">
            <a:off x="1067016" y="3600302"/>
            <a:ext cx="3348000" cy="2008800"/>
          </a:xfrm>
          <a:prstGeom prst="rect">
            <a:avLst/>
          </a:prstGeom>
          <a:noFill/>
        </p:spPr>
      </p:pic>
      <p:pic>
        <p:nvPicPr>
          <p:cNvPr id="9" name="Picture 2" descr="D:\20151026_094156.jpg"/>
          <p:cNvPicPr>
            <a:picLocks noChangeAspect="1" noChangeArrowheads="1"/>
          </p:cNvPicPr>
          <p:nvPr/>
        </p:nvPicPr>
        <p:blipFill>
          <a:blip r:embed="rId4" cstate="print"/>
          <a:srcRect l="4445" t="5334"/>
          <a:stretch>
            <a:fillRect/>
          </a:stretch>
        </p:blipFill>
        <p:spPr bwMode="auto">
          <a:xfrm rot="403399">
            <a:off x="5652403" y="4014882"/>
            <a:ext cx="1547992" cy="2555984"/>
          </a:xfrm>
          <a:prstGeom prst="rect">
            <a:avLst/>
          </a:prstGeom>
          <a:noFill/>
        </p:spPr>
      </p:pic>
      <p:pic>
        <p:nvPicPr>
          <p:cNvPr id="10" name="Picture 3" descr="D:\20151026_0943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782253">
            <a:off x="6272063" y="2054027"/>
            <a:ext cx="2160000" cy="1296000"/>
          </a:xfrm>
          <a:prstGeom prst="rect">
            <a:avLst/>
          </a:prstGeom>
          <a:noFill/>
        </p:spPr>
      </p:pic>
      <p:pic>
        <p:nvPicPr>
          <p:cNvPr id="11" name="Picture 4" descr="D:\20151026_0942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155383">
            <a:off x="3957486" y="2087586"/>
            <a:ext cx="2412000" cy="1447200"/>
          </a:xfrm>
          <a:prstGeom prst="rect">
            <a:avLst/>
          </a:prstGeom>
          <a:noFill/>
        </p:spPr>
      </p:pic>
      <p:pic>
        <p:nvPicPr>
          <p:cNvPr id="12" name="Picture 6" descr="D:\20151026_0946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79072">
            <a:off x="427749" y="951054"/>
            <a:ext cx="3168000" cy="19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Рисование пальчиками и ладошками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6" name="Picture 10" descr="J:\дети 12 гр\20151002_104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9475" b="17886"/>
          <a:stretch>
            <a:fillRect/>
          </a:stretch>
        </p:blipFill>
        <p:spPr bwMode="auto">
          <a:xfrm>
            <a:off x="6732240" y="4293096"/>
            <a:ext cx="1368000" cy="1656184"/>
          </a:xfrm>
          <a:prstGeom prst="rect">
            <a:avLst/>
          </a:prstGeom>
          <a:noFill/>
        </p:spPr>
      </p:pic>
      <p:pic>
        <p:nvPicPr>
          <p:cNvPr id="22" name="Picture 4" descr="J:\дети 12 гр\20151002_0912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365104"/>
            <a:ext cx="2916000" cy="1749600"/>
          </a:xfrm>
          <a:prstGeom prst="rect">
            <a:avLst/>
          </a:prstGeom>
          <a:noFill/>
        </p:spPr>
      </p:pic>
      <p:pic>
        <p:nvPicPr>
          <p:cNvPr id="23" name="Picture 2" descr="J:\дети 12 гр\20151002_0910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412776"/>
            <a:ext cx="2124000" cy="1274400"/>
          </a:xfrm>
          <a:prstGeom prst="rect">
            <a:avLst/>
          </a:prstGeom>
          <a:noFill/>
        </p:spPr>
      </p:pic>
      <p:pic>
        <p:nvPicPr>
          <p:cNvPr id="24" name="Picture 5" descr="J:\дети 12 гр\20151002_0901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5349744" y="1571136"/>
            <a:ext cx="2592000" cy="1555200"/>
          </a:xfrm>
          <a:prstGeom prst="rect">
            <a:avLst/>
          </a:prstGeom>
          <a:noFill/>
        </p:spPr>
      </p:pic>
      <p:pic>
        <p:nvPicPr>
          <p:cNvPr id="25" name="Picture 7" descr="J:\дети 12 гр\20151002_085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5400000">
            <a:off x="3002280" y="2118400"/>
            <a:ext cx="2448000" cy="1468800"/>
          </a:xfrm>
          <a:prstGeom prst="rect">
            <a:avLst/>
          </a:prstGeom>
          <a:noFill/>
        </p:spPr>
      </p:pic>
      <p:pic>
        <p:nvPicPr>
          <p:cNvPr id="26" name="Picture 8" descr="J:\дети 12 гр\20151002_0855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301984" y="3666568"/>
            <a:ext cx="2628000" cy="15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Штамп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Техника печатанья </a:t>
            </a:r>
            <a:endParaRPr lang="ru-RU" sz="28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9" name="Picture 9" descr="D:\20151027_1646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827584" y="1484784"/>
            <a:ext cx="3132000" cy="1879200"/>
          </a:xfrm>
          <a:prstGeom prst="rect">
            <a:avLst/>
          </a:prstGeom>
          <a:noFill/>
        </p:spPr>
      </p:pic>
      <p:pic>
        <p:nvPicPr>
          <p:cNvPr id="23" name="Picture 10" descr="D:\20151027_1650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043608" y="3789040"/>
            <a:ext cx="3132000" cy="1879200"/>
          </a:xfrm>
          <a:prstGeom prst="rect">
            <a:avLst/>
          </a:prstGeom>
          <a:noFill/>
        </p:spPr>
      </p:pic>
      <p:pic>
        <p:nvPicPr>
          <p:cNvPr id="20491" name="Picture 11" descr="D:\20151027_1702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 l="4652" r="23247"/>
          <a:stretch>
            <a:fillRect/>
          </a:stretch>
        </p:blipFill>
        <p:spPr bwMode="auto">
          <a:xfrm flipV="1">
            <a:off x="5004048" y="1340768"/>
            <a:ext cx="2628000" cy="2186932"/>
          </a:xfrm>
          <a:prstGeom prst="rect">
            <a:avLst/>
          </a:prstGeom>
          <a:noFill/>
        </p:spPr>
      </p:pic>
      <p:pic>
        <p:nvPicPr>
          <p:cNvPr id="25" name="Picture 3" descr="D:\20151027_1702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V="1">
            <a:off x="5148064" y="3861048"/>
            <a:ext cx="3096000" cy="18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Новая папка (2)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Рисование губкой и Рисование трафаретом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D:\20151027_1657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4427984" y="2564904"/>
            <a:ext cx="4038600" cy="2423160"/>
          </a:xfrm>
          <a:prstGeom prst="rect">
            <a:avLst/>
          </a:prstGeom>
          <a:noFill/>
        </p:spPr>
      </p:pic>
      <p:pic>
        <p:nvPicPr>
          <p:cNvPr id="21510" name="Picture 6" descr="D:\20151027_1713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flipV="1">
            <a:off x="179512" y="1340768"/>
            <a:ext cx="4038600" cy="2423160"/>
          </a:xfrm>
          <a:prstGeom prst="rect">
            <a:avLst/>
          </a:prstGeom>
          <a:noFill/>
        </p:spPr>
      </p:pic>
      <p:pic>
        <p:nvPicPr>
          <p:cNvPr id="21511" name="Picture 7" descr="D:\img12101213421541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736" y="4005064"/>
            <a:ext cx="2016000" cy="163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336</Words>
  <Application>Microsoft Office PowerPoint</Application>
  <PresentationFormat>Экран (4:3)</PresentationFormat>
  <Paragraphs>54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«Развитие творческих способностей при использовании разнообразных техник нетрадиционного рисования  в работе с детьми 2 – 3 лет»</vt:lpstr>
      <vt:lpstr>Слайд 2</vt:lpstr>
      <vt:lpstr>Слайд 3</vt:lpstr>
      <vt:lpstr>Слайд 4</vt:lpstr>
      <vt:lpstr>Слайд 5</vt:lpstr>
      <vt:lpstr>Слайд 6</vt:lpstr>
      <vt:lpstr>Рисование пальчиками и ладошками</vt:lpstr>
      <vt:lpstr>Штамп и Техника печатанья </vt:lpstr>
      <vt:lpstr>Рисование губкой и Рисование трафаретом</vt:lpstr>
      <vt:lpstr>Рисование ватными палочками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Ildar</dc:creator>
  <cp:lastModifiedBy>Ildar</cp:lastModifiedBy>
  <cp:revision>19</cp:revision>
  <dcterms:created xsi:type="dcterms:W3CDTF">2015-10-27T15:36:24Z</dcterms:created>
  <dcterms:modified xsi:type="dcterms:W3CDTF">2015-10-27T18:40:45Z</dcterms:modified>
</cp:coreProperties>
</file>