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7" r:id="rId9"/>
    <p:sldId id="268" r:id="rId10"/>
    <p:sldId id="269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66FF"/>
    <a:srgbClr val="660066"/>
    <a:srgbClr val="990099"/>
    <a:srgbClr val="CC0099"/>
    <a:srgbClr val="3399FF"/>
    <a:srgbClr val="896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287F-CF70-41A2-8913-FDE54550C84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2B64-CE6D-4377-9263-FEB38980A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36122856.jpg"/>
          <p:cNvPicPr>
            <a:picLocks noChangeAspect="1"/>
          </p:cNvPicPr>
          <p:nvPr/>
        </p:nvPicPr>
        <p:blipFill>
          <a:blip r:embed="rId2" cstate="print"/>
          <a:srcRect l="4326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056" y="188640"/>
            <a:ext cx="4067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«Кристаллы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природе, науке и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технике»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Работу выполнил 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ученик 3 «Б»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Белоусов Александр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Классный руководитель: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Белоусова Наталья Евгеньевна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44824"/>
            <a:ext cx="1072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кремень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2_5_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304256" cy="1682107"/>
          </a:xfrm>
          <a:prstGeom prst="rect">
            <a:avLst/>
          </a:prstGeom>
        </p:spPr>
      </p:pic>
      <p:pic>
        <p:nvPicPr>
          <p:cNvPr id="4" name="Рисунок 3" descr="1280265725_rrrsry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2232248" cy="1822703"/>
          </a:xfrm>
          <a:prstGeom prst="rect">
            <a:avLst/>
          </a:prstGeom>
        </p:spPr>
      </p:pic>
      <p:pic>
        <p:nvPicPr>
          <p:cNvPr id="5" name="Рисунок 4" descr="1712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88640"/>
            <a:ext cx="3296279" cy="1728192"/>
          </a:xfrm>
          <a:prstGeom prst="rect">
            <a:avLst/>
          </a:prstGeom>
        </p:spPr>
      </p:pic>
      <p:pic>
        <p:nvPicPr>
          <p:cNvPr id="6" name="Рисунок 5" descr="opal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32656"/>
            <a:ext cx="2112235" cy="1584176"/>
          </a:xfrm>
          <a:prstGeom prst="rect">
            <a:avLst/>
          </a:prstGeom>
        </p:spPr>
      </p:pic>
      <p:pic>
        <p:nvPicPr>
          <p:cNvPr id="7" name="Рисунок 6" descr="haltsed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420888"/>
            <a:ext cx="1721344" cy="18521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4077072"/>
            <a:ext cx="98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аметист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988840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яшма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1988840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опал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4221088"/>
            <a:ext cx="114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халцедон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 descr="trw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581128"/>
            <a:ext cx="3652323" cy="1628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40152" y="630932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горный хрусталь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270892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РАЗНОВИДНОСТИ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КВАРЦА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93096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из прозрачного кварца делают линзы, призмы и  различные детали оптических приборов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если сжимать или растягивать кристалл кварца, на его гранях возникают электрические заряды. Этот эффект используют при измерении давления крови в сосудах, соков в стеблях и стволах растений, давлении в стволе оружия при выстреле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Кристалл </a:t>
            </a:r>
            <a:r>
              <a:rPr lang="ru-RU" sz="3200" dirty="0">
                <a:solidFill>
                  <a:srgbClr val="FF0000"/>
                </a:solidFill>
              </a:rPr>
              <a:t>сульфата меди – медного </a:t>
            </a:r>
            <a:r>
              <a:rPr lang="ru-RU" sz="3200" dirty="0" smtClean="0">
                <a:solidFill>
                  <a:srgbClr val="FF0000"/>
                </a:solidFill>
              </a:rPr>
              <a:t>купороса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N1468.JPG"/>
          <p:cNvPicPr/>
          <p:nvPr/>
        </p:nvPicPr>
        <p:blipFill>
          <a:blip r:embed="rId2" cstate="print"/>
          <a:srcRect l="6731" r="16268" b="10356"/>
          <a:stretch>
            <a:fillRect/>
          </a:stretch>
        </p:blipFill>
        <p:spPr>
          <a:xfrm rot="16200000">
            <a:off x="215516" y="2384886"/>
            <a:ext cx="3384378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1472.JPG"/>
          <p:cNvPicPr/>
          <p:nvPr/>
        </p:nvPicPr>
        <p:blipFill>
          <a:blip r:embed="rId3" cstate="print"/>
          <a:srcRect l="3391" r="16051" b="-1910"/>
          <a:stretch>
            <a:fillRect/>
          </a:stretch>
        </p:blipFill>
        <p:spPr>
          <a:xfrm rot="16200000">
            <a:off x="4006180" y="1834582"/>
            <a:ext cx="4392487" cy="340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477.JPG"/>
          <p:cNvPicPr/>
          <p:nvPr/>
        </p:nvPicPr>
        <p:blipFill>
          <a:blip r:embed="rId2" cstate="print"/>
          <a:srcRect l="12934" r="7550" b="11917"/>
          <a:stretch>
            <a:fillRect/>
          </a:stretch>
        </p:blipFill>
        <p:spPr>
          <a:xfrm rot="16200000">
            <a:off x="-508" y="584684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836712"/>
            <a:ext cx="3968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Готовим </a:t>
            </a:r>
            <a:r>
              <a:rPr lang="ru-RU" dirty="0"/>
              <a:t>перенасыщенный </a:t>
            </a:r>
            <a:r>
              <a:rPr lang="ru-RU" dirty="0" smtClean="0"/>
              <a:t>раствор.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 Готовим </a:t>
            </a:r>
            <a:r>
              <a:rPr lang="ru-RU" dirty="0"/>
              <a:t>«затравку». Затравкой может быть крупный кристалл медного купороса, бусина, пуговица или просто обычная нитка. Я </a:t>
            </a:r>
            <a:r>
              <a:rPr lang="ru-RU" dirty="0" smtClean="0"/>
              <a:t>использовал </a:t>
            </a:r>
            <a:r>
              <a:rPr lang="ru-RU" dirty="0"/>
              <a:t>обычную </a:t>
            </a:r>
            <a:r>
              <a:rPr lang="ru-RU" dirty="0" smtClean="0"/>
              <a:t>нитку.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 Помещаем </a:t>
            </a:r>
            <a:r>
              <a:rPr lang="ru-RU" dirty="0"/>
              <a:t>нитку внутрь банки с полученным раствором. </a:t>
            </a:r>
            <a:r>
              <a:rPr lang="ru-RU" dirty="0" smtClean="0"/>
              <a:t>Нитка </a:t>
            </a:r>
            <a:r>
              <a:rPr lang="ru-RU" dirty="0"/>
              <a:t>не должна касаться стенок сосуда или </a:t>
            </a:r>
            <a:r>
              <a:rPr lang="ru-RU" dirty="0" smtClean="0"/>
              <a:t>дна</a:t>
            </a:r>
            <a:r>
              <a:rPr lang="ru-RU" dirty="0"/>
              <a:t>. Поэтому привязываем нитку к палочке по середине и кладем ее поперек горлышка банки.</a:t>
            </a:r>
          </a:p>
        </p:txBody>
      </p:sp>
      <p:pic>
        <p:nvPicPr>
          <p:cNvPr id="6" name="Рисунок 5" descr="DSCN1478.JPG"/>
          <p:cNvPicPr/>
          <p:nvPr/>
        </p:nvPicPr>
        <p:blipFill>
          <a:blip r:embed="rId3" cstate="print"/>
          <a:srcRect l="8485" t="8782" r="16348" b="6943"/>
          <a:stretch>
            <a:fillRect/>
          </a:stretch>
        </p:blipFill>
        <p:spPr>
          <a:xfrm rot="16200000">
            <a:off x="5377778" y="3487317"/>
            <a:ext cx="3861051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 Оставляем </a:t>
            </a:r>
            <a:r>
              <a:rPr lang="ru-RU" dirty="0"/>
              <a:t>конструкцию в покое в прохладном месте и ждем, пока начнут образовываться кристаллы. Как только нитка обрастет кристаллами медного купороса, заменим перенасыщенный раствор новым.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11663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Последовательность работы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136904" cy="1512168"/>
        </p:xfrm>
        <a:graphic>
          <a:graphicData uri="http://schemas.openxmlformats.org/drawingml/2006/table">
            <a:tbl>
              <a:tblPr/>
              <a:tblGrid>
                <a:gridCol w="4799239"/>
                <a:gridCol w="3337665"/>
              </a:tblGrid>
              <a:tr h="1116160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None/>
                        <a:tabLst>
                          <a:tab pos="54038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5. Многократно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меняя перенасыщенный раствор и размер банки можно вырастить кристалл довольно-таки большого размера.</a:t>
                      </a:r>
                      <a:endParaRPr lang="ru-RU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None/>
                        <a:tabLst>
                          <a:tab pos="54038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6. Получаем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кристалл медного купороса</a:t>
                      </a:r>
                      <a:endParaRPr lang="ru-RU" sz="18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DSCN1481.JPG"/>
          <p:cNvPicPr>
            <a:picLocks noChangeAspect="1"/>
          </p:cNvPicPr>
          <p:nvPr/>
        </p:nvPicPr>
        <p:blipFill>
          <a:blip r:embed="rId2" cstate="print"/>
          <a:srcRect l="7999" r="18541" b="8049"/>
          <a:stretch>
            <a:fillRect/>
          </a:stretch>
        </p:blipFill>
        <p:spPr>
          <a:xfrm rot="16200000">
            <a:off x="-323997" y="2636365"/>
            <a:ext cx="4463404" cy="316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1482.JPG"/>
          <p:cNvPicPr/>
          <p:nvPr/>
        </p:nvPicPr>
        <p:blipFill>
          <a:blip r:embed="rId3" cstate="print"/>
          <a:srcRect l="7150" r="17917"/>
          <a:stretch>
            <a:fillRect/>
          </a:stretch>
        </p:blipFill>
        <p:spPr>
          <a:xfrm>
            <a:off x="3851920" y="2204864"/>
            <a:ext cx="5040560" cy="373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4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5198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869" r="22439" b="519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836712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6632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проекта: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1700808"/>
            <a:ext cx="8820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660066"/>
                </a:solidFill>
              </a:rPr>
              <a:t>  что такое кристаллы</a:t>
            </a:r>
          </a:p>
          <a:p>
            <a:pP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660066"/>
                </a:solidFill>
              </a:rPr>
              <a:t>  откуда они   возникают</a:t>
            </a:r>
          </a:p>
          <a:p>
            <a:pPr>
              <a:buFont typeface="Wingdings" pitchFamily="2" charset="2"/>
              <a:buChar char="ü"/>
            </a:pPr>
            <a:r>
              <a:rPr lang="ru-RU" sz="4400" b="1" dirty="0">
                <a:solidFill>
                  <a:srgbClr val="660066"/>
                </a:solidFill>
              </a:rPr>
              <a:t> </a:t>
            </a:r>
            <a:r>
              <a:rPr lang="ru-RU" sz="4400" b="1" dirty="0" smtClean="0">
                <a:solidFill>
                  <a:srgbClr val="660066"/>
                </a:solidFill>
              </a:rPr>
              <a:t> их роль в жизни  человека</a:t>
            </a:r>
            <a:endParaRPr lang="ru-RU" sz="4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79712" y="620688"/>
            <a:ext cx="4896544" cy="2808312"/>
            <a:chOff x="1907704" y="188640"/>
            <a:chExt cx="4896544" cy="2808312"/>
          </a:xfrm>
        </p:grpSpPr>
        <p:sp>
          <p:nvSpPr>
            <p:cNvPr id="4" name="Пятно 2 3"/>
            <p:cNvSpPr/>
            <p:nvPr/>
          </p:nvSpPr>
          <p:spPr>
            <a:xfrm>
              <a:off x="1907704" y="188640"/>
              <a:ext cx="4896544" cy="2808312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 rot="-1320000">
              <a:off x="2578985" y="1302150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rgbClr val="7030A0"/>
                  </a:solidFill>
                </a:rPr>
                <a:t>ЗАДАЧИ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-1320000">
            <a:off x="-116340" y="41207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найти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литературу о кристаллах и их фотографии</a:t>
            </a:r>
          </a:p>
        </p:txBody>
      </p:sp>
      <p:sp>
        <p:nvSpPr>
          <p:cNvPr id="7" name="TextBox 6"/>
          <p:cNvSpPr txBox="1"/>
          <p:nvPr/>
        </p:nvSpPr>
        <p:spPr>
          <a:xfrm rot="-1320000">
            <a:off x="5851624" y="35576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изучить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природу кристаллов</a:t>
            </a:r>
          </a:p>
        </p:txBody>
      </p:sp>
      <p:sp>
        <p:nvSpPr>
          <p:cNvPr id="9" name="TextBox 8"/>
          <p:cNvSpPr txBox="1"/>
          <p:nvPr/>
        </p:nvSpPr>
        <p:spPr>
          <a:xfrm rot="-1320000">
            <a:off x="5500283" y="2716335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вырастить кристалл в домашних условиях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-1320000">
            <a:off x="216902" y="3420729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узнать, какое значение имеют кристаллы в жизни человека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0_6a8d0_b70e4d6b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435052"/>
            <a:ext cx="4752528" cy="232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9969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Строение  кристалла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Кристаллы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1.jpg"/>
          <p:cNvPicPr>
            <a:picLocks noChangeAspect="1"/>
          </p:cNvPicPr>
          <p:nvPr/>
        </p:nvPicPr>
        <p:blipFill>
          <a:blip r:embed="rId2" cstate="print"/>
          <a:srcRect t="23245"/>
          <a:stretch>
            <a:fillRect/>
          </a:stretch>
        </p:blipFill>
        <p:spPr>
          <a:xfrm>
            <a:off x="539552" y="1052736"/>
            <a:ext cx="3307761" cy="1902148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rcRect b="20267"/>
          <a:stretch>
            <a:fillRect/>
          </a:stretch>
        </p:blipFill>
        <p:spPr>
          <a:xfrm>
            <a:off x="5796136" y="1052736"/>
            <a:ext cx="2308473" cy="239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766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твёрдые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5486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жидкие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image094-003"/>
          <p:cNvPicPr/>
          <p:nvPr/>
        </p:nvPicPr>
        <p:blipFill>
          <a:blip r:embed="rId4" cstate="print"/>
          <a:srcRect l="14061" r="14061"/>
          <a:stretch>
            <a:fillRect/>
          </a:stretch>
        </p:blipFill>
        <p:spPr bwMode="auto">
          <a:xfrm>
            <a:off x="3995936" y="4725144"/>
            <a:ext cx="15841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250px-Quartz_Crystal"/>
          <p:cNvPicPr/>
          <p:nvPr/>
        </p:nvPicPr>
        <p:blipFill>
          <a:blip r:embed="rId5" cstate="print"/>
          <a:srcRect l="3401" r="11339"/>
          <a:stretch>
            <a:fillRect/>
          </a:stretch>
        </p:blipFill>
        <p:spPr bwMode="auto">
          <a:xfrm>
            <a:off x="251520" y="4653136"/>
            <a:ext cx="1607855" cy="129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age06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725144"/>
            <a:ext cx="165618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4139952" y="60932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Кристаллы меди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кварц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51720" y="59492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Поваренная</a:t>
            </a:r>
          </a:p>
          <a:p>
            <a:pPr algn="ctr"/>
            <a:r>
              <a:rPr lang="ru-RU" dirty="0" smtClean="0"/>
              <a:t>соль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42900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кристалле кирпичики одинаковые, они одинаково соединяются друг с другом, повторяются в одинаковой последовательности по всему веществу, т. е. получаются узоры правильной формы. </a:t>
            </a:r>
            <a:endParaRPr lang="ru-RU" dirty="0"/>
          </a:p>
        </p:txBody>
      </p:sp>
      <p:pic>
        <p:nvPicPr>
          <p:cNvPr id="17" name="Рисунок 16" descr="Liquid Crystal &amp;ocy;&amp;tcy; Neashaleigh - &amp;Scy;&amp;lcy;&amp;ucy;&amp;zhcy;&amp;bcy;&amp;acy; &amp;ocy;&amp;bcy;&amp;mcy;&amp;iecy;&amp;ncy;&amp;acy; - &amp;Scy;&amp;ocy;&amp;ocy;&amp;bcy;&amp;shchcy;&amp;iecy;&amp;scy;&amp;tcy;&amp;vcy;&amp;ocy; - The Sims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25144"/>
            <a:ext cx="1440160" cy="143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ategory:Liquid crystals - Wikimedia Common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4725144"/>
            <a:ext cx="13680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292080" y="62373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Фотографии жидких кристаллов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915816" y="47667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96136" y="47667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271100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Кристаллы состоят из атомных рядов, которые повторяются в пространстве и образуют кристаллическую решетку.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483768" y="1196752"/>
            <a:ext cx="3528392" cy="57606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Виды кристаллов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55576" y="2132856"/>
            <a:ext cx="2116138" cy="2041525"/>
          </a:xfrm>
          <a:prstGeom prst="roundRect">
            <a:avLst>
              <a:gd name="adj" fmla="val 6222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Идеальный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идеально ровная кристаллическая решетка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64088" y="2132856"/>
            <a:ext cx="2781821" cy="2039938"/>
          </a:xfrm>
          <a:prstGeom prst="roundRect">
            <a:avLst>
              <a:gd name="adj" fmla="val 7630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Реальный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меет различные неровности в строении кристаллической решетки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12.gif"/>
          <p:cNvPicPr>
            <a:picLocks noChangeAspect="1"/>
          </p:cNvPicPr>
          <p:nvPr/>
        </p:nvPicPr>
        <p:blipFill>
          <a:blip r:embed="rId2" cstate="print"/>
          <a:srcRect r="49930" b="66758"/>
          <a:stretch>
            <a:fillRect/>
          </a:stretch>
        </p:blipFill>
        <p:spPr>
          <a:xfrm>
            <a:off x="5580112" y="4221088"/>
            <a:ext cx="2448272" cy="2291371"/>
          </a:xfrm>
          <a:prstGeom prst="rect">
            <a:avLst/>
          </a:prstGeom>
        </p:spPr>
      </p:pic>
      <p:pic>
        <p:nvPicPr>
          <p:cNvPr id="11" name="Рисунок 10" descr="kristallicheskaya-reshet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365104"/>
            <a:ext cx="2173763" cy="211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547664" y="332656"/>
            <a:ext cx="5688632" cy="576064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Кристаллы по происхождению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51520" y="1628800"/>
            <a:ext cx="2880320" cy="1440160"/>
          </a:xfrm>
          <a:prstGeom prst="roundRect">
            <a:avLst>
              <a:gd name="adj" fmla="val 6222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Естественные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ыросли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природе без участия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5508104" y="1556792"/>
            <a:ext cx="3240360" cy="1512168"/>
          </a:xfrm>
          <a:prstGeom prst="roundRect">
            <a:avLst>
              <a:gd name="adj" fmla="val 7630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Искусственные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выращены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человеком в специальных условиях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AutoShape 4"/>
          <p:cNvSpPr>
            <a:spLocks noChangeShapeType="1"/>
          </p:cNvSpPr>
          <p:nvPr/>
        </p:nvSpPr>
        <p:spPr bwMode="auto">
          <a:xfrm flipH="1">
            <a:off x="2123728" y="1052736"/>
            <a:ext cx="426616" cy="1628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/>
          <p:cNvSpPr>
            <a:spLocks noChangeShapeType="1"/>
          </p:cNvSpPr>
          <p:nvPr/>
        </p:nvSpPr>
        <p:spPr bwMode="auto">
          <a:xfrm>
            <a:off x="6228184" y="980728"/>
            <a:ext cx="330969" cy="2380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84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289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&amp;Gcy;&amp;icy;&amp;gcy;&amp;acy;&amp;ncy;&amp;tcy;&amp;scy;&amp;kcy;&amp;icy;&amp;iecy;-&amp;kcy;&amp;rcy;&amp;icy;&amp;scy;&amp;tcy;&amp;acy;&amp;lcy;&amp;lcy;&amp;ycy;-&amp;ncy;&amp;acy;&amp;jcy;&amp;dcy;&amp;iecy;&amp;ncy;&amp;ncy;&amp;ycy;&amp;iecy;-&amp;vcy;-&amp;pcy;&amp;iecy;&amp;shchcy;&amp;iecy;&amp;rcy;&amp;iecy;-Naica-&amp;vcy;-&amp;Mcy;&amp;iecy;&amp;kcy;&amp;scy;&amp;icy;&amp;kcy;&amp;iecy;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6264696" cy="322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869160"/>
            <a:ext cx="2376264" cy="1653880"/>
          </a:xfrm>
          <a:prstGeom prst="rect">
            <a:avLst/>
          </a:prstGeom>
        </p:spPr>
      </p:pic>
      <p:pic>
        <p:nvPicPr>
          <p:cNvPr id="4" name="Рисунок 3" descr="LCD_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348880"/>
            <a:ext cx="2088232" cy="1935434"/>
          </a:xfrm>
          <a:prstGeom prst="rect">
            <a:avLst/>
          </a:prstGeom>
        </p:spPr>
      </p:pic>
      <p:pic>
        <p:nvPicPr>
          <p:cNvPr id="5" name="Рисунок 4" descr="SwarovskiCrys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077072"/>
            <a:ext cx="2113384" cy="2625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6600CC"/>
                </a:solidFill>
              </a:rPr>
              <a:t>Применение в науке, технике и ювелирной промышленности</a:t>
            </a:r>
            <a:endParaRPr lang="ru-RU" sz="2800" dirty="0">
              <a:solidFill>
                <a:srgbClr val="6600CC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84148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Применения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кристаллов в науке и технике так многочисленны и разнообразны, что их трудно перечислить.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49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КРИСТАЛЛЫ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1693_fon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653136"/>
            <a:ext cx="2668741" cy="1872208"/>
          </a:xfrm>
          <a:prstGeom prst="rect">
            <a:avLst/>
          </a:prstGeom>
        </p:spPr>
      </p:pic>
      <p:pic>
        <p:nvPicPr>
          <p:cNvPr id="9" name="Рисунок 8" descr="t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276872"/>
            <a:ext cx="1990725" cy="215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-5-carat-blue-diamond-2.jpg"/>
          <p:cNvPicPr>
            <a:picLocks noChangeAspect="1"/>
          </p:cNvPicPr>
          <p:nvPr/>
        </p:nvPicPr>
        <p:blipFill>
          <a:blip r:embed="rId2" cstate="print"/>
          <a:srcRect l="10625" t="17243" r="24407" b="35587"/>
          <a:stretch>
            <a:fillRect/>
          </a:stretch>
        </p:blipFill>
        <p:spPr>
          <a:xfrm>
            <a:off x="323528" y="1484784"/>
            <a:ext cx="3168352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АЛМАЗ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166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</a:rPr>
              <a:t>Камень-украшение  и камень-работник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764704"/>
            <a:ext cx="53640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алмазными пилами распиливают камни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используют при бурении горных пород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алмазные острия  вставлены в аппараты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испытания твердости, свёрлах для камня и металла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алмазным порошком шлифуют и полируют твёрдые камни, закалённую сталь, твёрдые и сверхтвёрдые сплавы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детали двигателей в автомобильном и авиационном производстве обрабатывают алмазными резцами и свёрлами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сам алмаз можно резать, шлифовать только алмазом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9999">
              <a:schemeClr val="accent5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59831" cy="218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56490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РУБИН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87727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САПФИР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aphir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3047619" cy="2260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используется в лазерах, которые легко прожигают листовой металл, сваривают металлические провода, прожигают металлические трубы, сверлят тончайшие отверстия в твердых сплавах, алмазе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лазеры на рубине применяют в глазной хирургии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779912" y="4149080"/>
            <a:ext cx="4824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делают пластины для оптических приборов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масса кристаллов сапфира идет в полупроводниковую промышленность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438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Родители</cp:lastModifiedBy>
  <cp:revision>39</cp:revision>
  <dcterms:created xsi:type="dcterms:W3CDTF">2015-04-07T11:35:45Z</dcterms:created>
  <dcterms:modified xsi:type="dcterms:W3CDTF">2015-04-08T01:56:20Z</dcterms:modified>
</cp:coreProperties>
</file>