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vml" ContentType="application/vnd.openxmlformats-officedocument.vmlDrawing"/>
  <Default Extension="xlsx" ContentType="application/vnd.openxmlformats-officedocument.spreadsheetml.sheet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8" r:id="rId6"/>
    <p:sldId id="269" r:id="rId7"/>
    <p:sldId id="267" r:id="rId8"/>
    <p:sldId id="261" r:id="rId9"/>
    <p:sldId id="272" r:id="rId10"/>
    <p:sldId id="273" r:id="rId11"/>
    <p:sldId id="275" r:id="rId12"/>
    <p:sldId id="276" r:id="rId13"/>
    <p:sldId id="274" r:id="rId14"/>
    <p:sldId id="270" r:id="rId15"/>
    <p:sldId id="271" r:id="rId16"/>
    <p:sldId id="263" r:id="rId17"/>
    <p:sldId id="262" r:id="rId18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9"/>
        <p:sld r:id="rId18"/>
        <p:sld r:id="rId17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7"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выс. ур.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2008г.</c:v>
                </c:pt>
                <c:pt idx="1">
                  <c:v>2009г.</c:v>
                </c:pt>
                <c:pt idx="2">
                  <c:v>2010г.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0.73000000000000009</c:v>
                </c:pt>
                <c:pt idx="1">
                  <c:v>0.81</c:v>
                </c:pt>
                <c:pt idx="2">
                  <c:v>0.67000000000000015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сред. ур.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2008г.</c:v>
                </c:pt>
                <c:pt idx="1">
                  <c:v>2009г.</c:v>
                </c:pt>
                <c:pt idx="2">
                  <c:v>2010г.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</c:v>
                </c:pt>
                <c:pt idx="1">
                  <c:v>8.0000000000000016E-2</c:v>
                </c:pt>
                <c:pt idx="2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низ.ур.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2008г.</c:v>
                </c:pt>
                <c:pt idx="1">
                  <c:v>2009г.</c:v>
                </c:pt>
                <c:pt idx="2">
                  <c:v>2010г.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7.0000000000000021E-2</c:v>
                </c:pt>
                <c:pt idx="1">
                  <c:v>0.11000000000000001</c:v>
                </c:pt>
                <c:pt idx="2">
                  <c:v>0.1</c:v>
                </c:pt>
              </c:numCache>
            </c:numRef>
          </c:val>
        </c:ser>
        <c:dLbls>
          <c:showVal val="1"/>
        </c:dLbls>
        <c:gapWidth val="75"/>
        <c:axId val="68965504"/>
        <c:axId val="68967040"/>
      </c:barChart>
      <c:catAx>
        <c:axId val="68965504"/>
        <c:scaling>
          <c:orientation val="minMax"/>
        </c:scaling>
        <c:axPos val="b"/>
        <c:majorTickMark val="none"/>
        <c:tickLblPos val="nextTo"/>
        <c:crossAx val="68967040"/>
        <c:crosses val="autoZero"/>
        <c:auto val="1"/>
        <c:lblAlgn val="ctr"/>
        <c:lblOffset val="100"/>
      </c:catAx>
      <c:valAx>
        <c:axId val="68967040"/>
        <c:scaling>
          <c:orientation val="minMax"/>
        </c:scaling>
        <c:axPos val="l"/>
        <c:numFmt formatCode="0%" sourceLinked="1"/>
        <c:majorTickMark val="none"/>
        <c:tickLblPos val="nextTo"/>
        <c:crossAx val="6896550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2D01-AE8B-4739-A9EC-8FB4DE8C43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217DDE-6019-4A05-8D1C-829AAECE2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2D01-AE8B-4739-A9EC-8FB4DE8C43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7DDE-6019-4A05-8D1C-829AAECE2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2D01-AE8B-4739-A9EC-8FB4DE8C43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7DDE-6019-4A05-8D1C-829AAECE2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2D01-AE8B-4739-A9EC-8FB4DE8C43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217DDE-6019-4A05-8D1C-829AAECE2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2D01-AE8B-4739-A9EC-8FB4DE8C43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7DDE-6019-4A05-8D1C-829AAECE2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2D01-AE8B-4739-A9EC-8FB4DE8C43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7DDE-6019-4A05-8D1C-829AAECE2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2D01-AE8B-4739-A9EC-8FB4DE8C43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217DDE-6019-4A05-8D1C-829AAECE2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7000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2D01-AE8B-4739-A9EC-8FB4DE8C43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7DDE-6019-4A05-8D1C-829AAECE2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2D01-AE8B-4739-A9EC-8FB4DE8C43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7DDE-6019-4A05-8D1C-829AAECE2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2D01-AE8B-4739-A9EC-8FB4DE8C43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7DDE-6019-4A05-8D1C-829AAECE2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2D01-AE8B-4739-A9EC-8FB4DE8C43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7DDE-6019-4A05-8D1C-829AAECE2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7000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5E2D01-AE8B-4739-A9EC-8FB4DE8C43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217DDE-6019-4A05-8D1C-829AAECE2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>
    <p:plus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&#1056;&#1072;&#1073;&#1086;&#1095;&#1080;&#1081;%20&#1089;&#1090;&#1086;&#1083;\&#1053;&#1086;&#1074;&#1072;&#1103;%20&#1087;&#1072;&#1087;&#1082;&#1072;%20(4)\12%20&#1057;&#1087;&#1086;&#1088;&#1090;&#1080;&#1074;&#1085;&#1072;&#1103;%20&#1089;&#1077;&#1084;&#1100;&#1103;%20+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1270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Наши  дети,  выбирают  жизнь и здоровье</a:t>
            </a:r>
            <a:br>
              <a:rPr lang="ru-RU" kern="10" dirty="0" smtClean="0">
                <a:ln w="1270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4" name="Picture 14" descr="ru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1798638" cy="1924050"/>
          </a:xfrm>
          <a:prstGeom prst="rect">
            <a:avLst/>
          </a:prstGeom>
          <a:noFill/>
        </p:spPr>
      </p:pic>
      <p:pic>
        <p:nvPicPr>
          <p:cNvPr id="5" name="Picture 15" descr="hurd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352800"/>
            <a:ext cx="1944688" cy="1825625"/>
          </a:xfrm>
          <a:prstGeom prst="rect">
            <a:avLst/>
          </a:prstGeom>
          <a:noFill/>
        </p:spPr>
      </p:pic>
      <p:pic>
        <p:nvPicPr>
          <p:cNvPr id="6" name="Picture 16" descr="run0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800600"/>
            <a:ext cx="1468438" cy="1062038"/>
          </a:xfrm>
          <a:prstGeom prst="rect">
            <a:avLst/>
          </a:prstGeom>
          <a:noFill/>
        </p:spPr>
      </p:pic>
      <p:pic>
        <p:nvPicPr>
          <p:cNvPr id="9" name="12 Спортивная семья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715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187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 advTm="5484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 advTm="5641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физической подготовленности детей за 2008 -2010гг.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advClick="0" advTm="13468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Наши дети</a:t>
            </a:r>
            <a:endParaRPr lang="ru-RU" dirty="0"/>
          </a:p>
        </p:txBody>
      </p:sp>
      <p:pic>
        <p:nvPicPr>
          <p:cNvPr id="28675" name="Picture 3" descr="D:\Наше фото\IMG_34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562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Кросс нации.</a:t>
            </a:r>
            <a:endParaRPr lang="ru-RU" dirty="0"/>
          </a:p>
        </p:txBody>
      </p:sp>
      <p:pic>
        <p:nvPicPr>
          <p:cNvPr id="22530" name="Picture 2" descr="D:\детский сад\фото\IMG_33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7703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День  смеха.</a:t>
            </a:r>
            <a:endParaRPr lang="ru-RU" dirty="0"/>
          </a:p>
        </p:txBody>
      </p:sp>
      <p:pic>
        <p:nvPicPr>
          <p:cNvPr id="24578" name="Picture 2" descr="D:\детский сад\фото\IMG_31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2485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solidFill>
                  <a:srgbClr val="00CC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Признаки физического здоровья</a:t>
            </a:r>
            <a:br>
              <a:rPr lang="ru-RU" kern="10" dirty="0" smtClean="0">
                <a:solidFill>
                  <a:srgbClr val="00CC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85860"/>
            <a:ext cx="4257676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2407A1"/>
                </a:solidFill>
              </a:rPr>
              <a:t>Чистая гладкая кожа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2407A1"/>
                </a:solidFill>
              </a:rPr>
              <a:t>Здоровые зубы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2407A1"/>
                </a:solidFill>
              </a:rPr>
              <a:t>Блестящие чистые ногти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2407A1"/>
                </a:solidFill>
              </a:rPr>
              <a:t>Блестящие, крепкие волосы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2407A1"/>
                </a:solidFill>
              </a:rPr>
              <a:t>Подвижные суставы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2407A1"/>
                </a:solidFill>
              </a:rPr>
              <a:t>Упругие мышцы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2407A1"/>
                </a:solidFill>
              </a:rPr>
              <a:t>Хороший аппетит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2407A1"/>
                </a:solidFill>
              </a:rPr>
              <a:t>Здоровое сердце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2407A1"/>
                </a:solidFill>
              </a:rPr>
              <a:t>Ощущение бодрости в течение дня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2407A1"/>
                </a:solidFill>
              </a:rPr>
              <a:t>Работоспособность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189412" cy="4786346"/>
          </a:xfrm>
          <a:prstGeom prst="rect">
            <a:avLst/>
          </a:prstGeom>
          <a:noFill/>
          <a:ln w="28575">
            <a:solidFill>
              <a:srgbClr val="2407A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653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10" dirty="0" smtClean="0">
                <a:solidFill>
                  <a:srgbClr val="00CC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Хорошее настроение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2407A1"/>
                </a:solidFill>
              </a:rPr>
              <a:t>Эмоции выражают наши чувства, помогают нам справляться с различными трудностями, а значит, помогают нашему здоровью. Положительные эмоции полезны и необходимы для нашего здоровья!</a:t>
            </a:r>
            <a:r>
              <a:rPr lang="ru-RU" dirty="0" smtClean="0">
                <a:solidFill>
                  <a:srgbClr val="2407A1"/>
                </a:solidFill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43800" y="762000"/>
          <a:ext cx="1447800" cy="1371600"/>
        </p:xfrm>
        <a:graphic>
          <a:graphicData uri="http://schemas.openxmlformats.org/presentationml/2006/ole">
            <p:oleObj spid="_x0000_s1026" name="CorelDRAW" r:id="rId4" imgW="2631960" imgH="2127600" progId="">
              <p:embed/>
            </p:oleObj>
          </a:graphicData>
        </a:graphic>
      </p:graphicFrame>
      <p:pic>
        <p:nvPicPr>
          <p:cNvPr id="5" name="Picture 4" descr="5d8cdf2c836eac2b846e3c1b47102d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357430"/>
            <a:ext cx="2590800" cy="33528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advClick="0" advTm="18594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/>
          </a:bodyPr>
          <a:lstStyle/>
          <a:p>
            <a:r>
              <a:rPr lang="ru-RU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такое здоровье?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2407A1"/>
                </a:solidFill>
              </a:rPr>
              <a:t>   </a:t>
            </a:r>
            <a:r>
              <a:rPr lang="ru-RU" dirty="0" smtClean="0">
                <a:solidFill>
                  <a:srgbClr val="FFFF00"/>
                </a:solidFill>
              </a:rPr>
              <a:t>Здоровье – бесценное достояние человека. 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5000"/>
              <a:buNone/>
            </a:pPr>
            <a:r>
              <a:rPr lang="ru-RU" dirty="0" smtClean="0">
                <a:solidFill>
                  <a:srgbClr val="FFFF00"/>
                </a:solidFill>
              </a:rPr>
              <a:t>    При встречах и расставаниях с близкими людьми мы желаем им доброго здоровья, так как это- основное условие и залог полноценной и счастливой жизни.</a:t>
            </a:r>
            <a:r>
              <a:rPr lang="ru-RU" i="1" dirty="0" smtClean="0">
                <a:solidFill>
                  <a:srgbClr val="FFFF00"/>
                </a:solidFill>
              </a:rPr>
              <a:t>      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5000"/>
              <a:buNone/>
            </a:pPr>
            <a:r>
              <a:rPr lang="ru-RU" dirty="0" smtClean="0">
                <a:solidFill>
                  <a:srgbClr val="FFFF00"/>
                </a:solidFill>
              </a:rPr>
              <a:t>    Каждый с юных лет должен заботиться о своем  здоровье, иметь знания о гигиене,  первой  медицинской помощи, и о том, как  не навредить своему организму.  </a:t>
            </a:r>
          </a:p>
          <a:p>
            <a:pPr algn="ctr">
              <a:buNone/>
            </a:pPr>
            <a:endParaRPr lang="ru-RU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advClick="0" advTm="1811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                         ЦЕЛЬ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54163"/>
            <a:ext cx="4491038" cy="4946671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двигательной сферы и развитие здоровья детей на основе организации их целенаправленной творческо-двигательной активности.</a:t>
            </a:r>
          </a:p>
          <a:p>
            <a:pPr lvl="0"/>
            <a:endParaRPr lang="ru-RU" sz="2400" dirty="0" smtClean="0"/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071546"/>
            <a:ext cx="4357686" cy="5357850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custDataLst>
      <p:tags r:id="rId1"/>
    </p:custDataLst>
  </p:cSld>
  <p:clrMapOvr>
    <a:masterClrMapping/>
  </p:clrMapOvr>
  <p:transition advClick="0" advTm="16187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488950">
              <a:lnSpc>
                <a:spcPct val="90000"/>
              </a:lnSpc>
              <a:spcAft>
                <a:spcPct val="35000"/>
              </a:spcAft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ЗАДАчИ</a:t>
            </a:r>
            <a:r>
              <a:rPr lang="ru-RU" b="1" i="1" dirty="0" smtClean="0">
                <a:solidFill>
                  <a:srgbClr val="FF0000"/>
                </a:solidFill>
              </a:rPr>
              <a:t> образовательного направления.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554162"/>
            <a:ext cx="4919666" cy="4525963"/>
          </a:xfrm>
        </p:spPr>
        <p:txBody>
          <a:bodyPr>
            <a:normAutofit fontScale="85000" lnSpcReduction="20000"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100" dirty="0" smtClean="0"/>
              <a:t>1.Организовать (насколько это возможно) процесс обучения в естественных условиях и обстоятельствах.</a:t>
            </a:r>
          </a:p>
          <a:p>
            <a:pPr>
              <a:buNone/>
            </a:pPr>
            <a:r>
              <a:rPr lang="ru-RU" sz="2100" dirty="0" smtClean="0"/>
              <a:t> 2.Создать условия для самостоятельного познания окружающей действительности в двигательной сфере с помощью собственных усилий ребенка.</a:t>
            </a:r>
          </a:p>
          <a:p>
            <a:pPr>
              <a:buNone/>
            </a:pPr>
            <a:r>
              <a:rPr lang="ru-RU" sz="2100" dirty="0" smtClean="0"/>
              <a:t> 3.Способствовать в процессе обучения двигательным действиям развитию эмоциональной сферы.</a:t>
            </a:r>
          </a:p>
          <a:p>
            <a:pPr>
              <a:buNone/>
            </a:pPr>
            <a:r>
              <a:rPr lang="ru-RU" sz="2100" dirty="0" smtClean="0"/>
              <a:t> 4.Обращать самое серьезное внимание на постановку частных задач при обучении отдельным двигательным действиям, формирование и совершенствование новых двигательных умений и навыков в прикладном, спортивном направлении.</a:t>
            </a:r>
            <a:endParaRPr lang="ru-RU" sz="21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000108"/>
            <a:ext cx="3643338" cy="5429288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custDataLst>
      <p:tags r:id="rId1"/>
    </p:custDataLst>
  </p:cSld>
  <p:clrMapOvr>
    <a:masterClrMapping/>
  </p:clrMapOvr>
  <p:transition advClick="0" advTm="36406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ЗАДАчИ</a:t>
            </a:r>
            <a:r>
              <a:rPr lang="ru-RU" b="1" i="1" dirty="0" smtClean="0">
                <a:solidFill>
                  <a:srgbClr val="FF0000"/>
                </a:solidFill>
              </a:rPr>
              <a:t>  воспитательного  направления.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1.Способствовать проявлению разумной смелости, решительности, уверенности в своих силах с помощью подбора физических упражнений, соответствующих возрастным и индивидуальным особенностям детей.</a:t>
            </a:r>
          </a:p>
          <a:p>
            <a:pPr>
              <a:buNone/>
            </a:pPr>
            <a:r>
              <a:rPr lang="ru-RU" dirty="0" smtClean="0"/>
              <a:t> 2.Создавать условия для выполнения физических упражнений, направленных на преодоление трудностей физического характера, терпение и выносливость (например, в плохую погоду не убегать с площадки и не кричать от страха при первых каплях дождя, не плакать и не капризничать, когда на улице зимой замерзают руки, ноги, нос).</a:t>
            </a:r>
          </a:p>
          <a:p>
            <a:pPr>
              <a:buNone/>
            </a:pPr>
            <a:r>
              <a:rPr lang="ru-RU" dirty="0" smtClean="0"/>
              <a:t> 3.Научить детей ухаживать за спортивным оборудованием, инвентарем, пользоваться им постоянно. Напоминать им о необходимости бережно относиться к своей и общественной собственности.</a:t>
            </a:r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28109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ЗАДАчИ</a:t>
            </a:r>
            <a:r>
              <a:rPr lang="ru-RU" b="1" i="1" dirty="0" smtClean="0">
                <a:solidFill>
                  <a:srgbClr val="FF0000"/>
                </a:solidFill>
              </a:rPr>
              <a:t>  оздоровительного                   направления.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1.Формировать правильное отношение детей к спортивно-оздоровительным занятиям, мероприятиям.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2.Формировать на доступном уровне необходимые знания в области гигиены, медицины, физической культуры.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3.Формировать у детей жизненно важные двигательные навыки и умения, способствующие укреплению здоровья.</a:t>
            </a:r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15376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Физкультурные занятия;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Познавательные занятия;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Гимнастика;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Массаж;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Игры;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Досуги;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Развлечения;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Праздники.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19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Закаливание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Одна из важных задач современного  воспитания — снижение риска заболеваемости детей наиболее распространенными простудными заболеваниями. Большое внимание следует уделять их профилактике - закаливанию детского организма.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10703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ЗОЖ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30892" y="1554163"/>
            <a:ext cx="6035040" cy="45262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advClick="0" advTm="5438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3|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|2.7|1.6|1.9|1.9|1.9|1.7|1.9|1.9|2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|6|7.2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6.8|1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4.2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2.1|2.2|2.1|1.6|1.5|1.6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348</TotalTime>
  <Words>450</Words>
  <Application>Microsoft Office PowerPoint</Application>
  <PresentationFormat>Экран (4:3)</PresentationFormat>
  <Paragraphs>53</Paragraphs>
  <Slides>17</Slides>
  <Notes>0</Notes>
  <HiddenSlides>0</HiddenSlides>
  <MMClips>1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  <vt:variant>
        <vt:lpstr>Произвольные показы</vt:lpstr>
      </vt:variant>
      <vt:variant>
        <vt:i4>1</vt:i4>
      </vt:variant>
    </vt:vector>
  </HeadingPairs>
  <TitlesOfParts>
    <vt:vector size="20" baseType="lpstr">
      <vt:lpstr>Трек</vt:lpstr>
      <vt:lpstr>CorelDRAW</vt:lpstr>
      <vt:lpstr>Наши  дети,  выбирают  жизнь и здоровье </vt:lpstr>
      <vt:lpstr>Что такое здоровье?</vt:lpstr>
      <vt:lpstr>                         ЦЕЛЬ </vt:lpstr>
      <vt:lpstr> ЗАДАчИ образовательного направления.  </vt:lpstr>
      <vt:lpstr>ЗАДАчИ  воспитательного  направления.</vt:lpstr>
      <vt:lpstr>ЗАДАчИ  оздоровительного                   направления.</vt:lpstr>
      <vt:lpstr>Формы работы</vt:lpstr>
      <vt:lpstr>Закаливание -</vt:lpstr>
      <vt:lpstr>                     ЗОЖ</vt:lpstr>
      <vt:lpstr>Слайд 10</vt:lpstr>
      <vt:lpstr>Слайд 11</vt:lpstr>
      <vt:lpstr>Уровень физической подготовленности детей за 2008 -2010гг.</vt:lpstr>
      <vt:lpstr>                  Наши дети</vt:lpstr>
      <vt:lpstr>               Кросс нации.</vt:lpstr>
      <vt:lpstr>                    День  смеха.</vt:lpstr>
      <vt:lpstr>Признаки физического здоровья </vt:lpstr>
      <vt:lpstr>Хорошее настроение</vt:lpstr>
      <vt:lpstr>Произвольный показ 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Мы, дети, выбираем жизнь и здоровье </dc:title>
  <dc:creator>Admin</dc:creator>
  <cp:lastModifiedBy>Андрей</cp:lastModifiedBy>
  <cp:revision>40</cp:revision>
  <dcterms:created xsi:type="dcterms:W3CDTF">2010-11-05T05:33:40Z</dcterms:created>
  <dcterms:modified xsi:type="dcterms:W3CDTF">2015-10-18T14:56:36Z</dcterms:modified>
</cp:coreProperties>
</file>