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663028649386134E-2"/>
          <c:y val="1.2738853503184717E-2"/>
          <c:w val="0.94133697135061356"/>
          <c:h val="0.907643312101910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rgbClr val="9999FF"/>
            </a:solidFill>
            <a:ln w="126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0689532150938243E-2"/>
                  <c:y val="7.8808966151625595E-2"/>
                </c:manualLayout>
              </c:layout>
              <c:showVal val="1"/>
            </c:dLbl>
            <c:dLbl>
              <c:idx val="1"/>
              <c:layout>
                <c:manualLayout>
                  <c:x val="-2.2984735574624227E-3"/>
                  <c:y val="8.3615073367135029E-2"/>
                </c:manualLayout>
              </c:layout>
              <c:showVal val="1"/>
            </c:dLbl>
            <c:dLbl>
              <c:idx val="2"/>
              <c:layout>
                <c:manualLayout>
                  <c:x val="1.9998155953584121E-3"/>
                  <c:y val="7.5986045508035102E-2"/>
                </c:manualLayout>
              </c:layout>
              <c:showVal val="1"/>
            </c:dLbl>
            <c:dLbl>
              <c:idx val="3"/>
              <c:layout>
                <c:manualLayout>
                  <c:x val="1.0390874188834255E-2"/>
                  <c:y val="6.2827324969014678E-2"/>
                </c:manualLayout>
              </c:layout>
              <c:showVal val="1"/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84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Средняя группа №5</c:v>
                </c:pt>
                <c:pt idx="1">
                  <c:v>Средняя группа №9</c:v>
                </c:pt>
                <c:pt idx="2">
                  <c:v>Старшая группа №1</c:v>
                </c:pt>
                <c:pt idx="3">
                  <c:v>Подготовительная группа №2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0.25</c:v>
                </c:pt>
                <c:pt idx="1">
                  <c:v>0.32000000000000023</c:v>
                </c:pt>
                <c:pt idx="2">
                  <c:v>0.4800000000000002</c:v>
                </c:pt>
                <c:pt idx="3">
                  <c:v>0.44000000000000011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993366"/>
            </a:solidFill>
            <a:ln w="126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0643892498448488E-2"/>
                  <c:y val="7.7969232079953904E-2"/>
                </c:manualLayout>
              </c:layout>
              <c:showVal val="1"/>
            </c:dLbl>
            <c:dLbl>
              <c:idx val="1"/>
              <c:layout>
                <c:manualLayout>
                  <c:x val="-8.885774247543544E-4"/>
                  <c:y val="6.3608984737056104E-2"/>
                </c:manualLayout>
              </c:layout>
              <c:showVal val="1"/>
            </c:dLbl>
            <c:dLbl>
              <c:idx val="2"/>
              <c:layout>
                <c:manualLayout>
                  <c:x val="7.5024811687214804E-3"/>
                  <c:y val="7.5204385739993579E-2"/>
                </c:manualLayout>
              </c:layout>
              <c:showVal val="1"/>
            </c:dLbl>
            <c:dLbl>
              <c:idx val="3"/>
              <c:layout>
                <c:manualLayout>
                  <c:x val="1.4529283281978661E-2"/>
                  <c:y val="8.8363106279014031E-2"/>
                </c:manualLayout>
              </c:layout>
              <c:showVal val="1"/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84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Средняя группа №5</c:v>
                </c:pt>
                <c:pt idx="1">
                  <c:v>Средняя группа №9</c:v>
                </c:pt>
                <c:pt idx="2">
                  <c:v>Старшая группа №1</c:v>
                </c:pt>
                <c:pt idx="3">
                  <c:v>Подготовительная группа №2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0.54</c:v>
                </c:pt>
                <c:pt idx="1">
                  <c:v>0.59000000000000019</c:v>
                </c:pt>
                <c:pt idx="2">
                  <c:v>0.45</c:v>
                </c:pt>
                <c:pt idx="3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FFFFCC"/>
            </a:solidFill>
            <a:ln w="126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9.3755500613554848E-3"/>
                  <c:y val="9.80333950136629E-2"/>
                </c:manualLayout>
              </c:layout>
              <c:showVal val="1"/>
            </c:dLbl>
            <c:dLbl>
              <c:idx val="1"/>
              <c:layout>
                <c:manualLayout>
                  <c:x val="3.7976501233857261E-4"/>
                  <c:y val="0.11197377532072479"/>
                </c:manualLayout>
              </c:layout>
              <c:showVal val="1"/>
            </c:dLbl>
            <c:dLbl>
              <c:idx val="2"/>
              <c:layout>
                <c:manualLayout>
                  <c:x val="1.9684875447560674E-2"/>
                  <c:y val="-4.6590927798565978E-3"/>
                </c:manualLayout>
              </c:layout>
              <c:showVal val="1"/>
            </c:dLbl>
            <c:dLbl>
              <c:idx val="3"/>
              <c:layout>
                <c:manualLayout>
                  <c:x val="2.6711677560818079E-2"/>
                  <c:y val="8.079760723327915E-3"/>
                </c:manualLayout>
              </c:layout>
              <c:showVal val="1"/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84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Средняя группа №5</c:v>
                </c:pt>
                <c:pt idx="1">
                  <c:v>Средняя группа №9</c:v>
                </c:pt>
                <c:pt idx="2">
                  <c:v>Старшая группа №1</c:v>
                </c:pt>
                <c:pt idx="3">
                  <c:v>Подготовительная группа №2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0.2100000000000001</c:v>
                </c:pt>
                <c:pt idx="1">
                  <c:v>9.0000000000000066E-2</c:v>
                </c:pt>
                <c:pt idx="2">
                  <c:v>7.0000000000000034E-2</c:v>
                </c:pt>
                <c:pt idx="3">
                  <c:v>4.0000000000000029E-2</c:v>
                </c:pt>
              </c:numCache>
            </c:numRef>
          </c:val>
        </c:ser>
        <c:gapDepth val="0"/>
        <c:shape val="box"/>
        <c:axId val="54408320"/>
        <c:axId val="54409856"/>
        <c:axId val="0"/>
      </c:bar3DChart>
      <c:catAx>
        <c:axId val="54408320"/>
        <c:scaling>
          <c:orientation val="minMax"/>
        </c:scaling>
        <c:axPos val="b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409856"/>
        <c:crosses val="autoZero"/>
        <c:auto val="1"/>
        <c:lblAlgn val="ctr"/>
        <c:lblOffset val="100"/>
        <c:tickLblSkip val="1"/>
        <c:tickMarkSkip val="1"/>
      </c:catAx>
      <c:valAx>
        <c:axId val="54409856"/>
        <c:scaling>
          <c:orientation val="minMax"/>
        </c:scaling>
        <c:axPos val="l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408320"/>
        <c:crosses val="autoZero"/>
        <c:crossBetween val="between"/>
      </c:valAx>
      <c:spPr>
        <a:noFill/>
        <a:ln w="317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100395986667815"/>
          <c:y val="3.9151526094778399E-2"/>
          <c:w val="8.8996040133321866E-2"/>
          <c:h val="0.32476146855656823"/>
        </c:manualLayout>
      </c:layout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C99FF"/>
            </a:solidFill>
            <a:ln w="1267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7474465868914043E-2"/>
                  <c:y val="7.608612530823447E-2"/>
                </c:manualLayout>
              </c:layout>
              <c:showVal val="1"/>
            </c:dLbl>
            <c:dLbl>
              <c:idx val="1"/>
              <c:layout>
                <c:manualLayout>
                  <c:x val="3.0993311807918276E-3"/>
                  <c:y val="7.608612530823447E-2"/>
                </c:manualLayout>
              </c:layout>
              <c:showVal val="1"/>
            </c:dLbl>
            <c:dLbl>
              <c:idx val="2"/>
              <c:layout>
                <c:manualLayout>
                  <c:x val="1.88577189207065E-2"/>
                  <c:y val="1.4137591392800221E-2"/>
                </c:manualLayout>
              </c:layout>
              <c:showVal val="1"/>
            </c:dLbl>
            <c:dLbl>
              <c:idx val="3"/>
              <c:layout>
                <c:manualLayout>
                  <c:x val="4.1036652407009176E-2"/>
                  <c:y val="6.646954688680342E-3"/>
                </c:manualLayout>
              </c:layout>
              <c:showVal val="1"/>
            </c:dLbl>
            <c:spPr>
              <a:noFill/>
              <a:ln w="25349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Средняя группа №5</c:v>
                </c:pt>
                <c:pt idx="1">
                  <c:v>Средняя группа №9</c:v>
                </c:pt>
                <c:pt idx="2">
                  <c:v>Старшая группа №1</c:v>
                </c:pt>
                <c:pt idx="3">
                  <c:v>Подготовительная группа №2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0.79</c:v>
                </c:pt>
                <c:pt idx="1">
                  <c:v>0.91</c:v>
                </c:pt>
                <c:pt idx="2">
                  <c:v>0.93</c:v>
                </c:pt>
                <c:pt idx="3">
                  <c:v>0.96000000000000041</c:v>
                </c:pt>
              </c:numCache>
            </c:numRef>
          </c:val>
        </c:ser>
        <c:gapDepth val="0"/>
        <c:shape val="box"/>
        <c:axId val="54552064"/>
        <c:axId val="54553984"/>
        <c:axId val="0"/>
      </c:bar3DChart>
      <c:catAx>
        <c:axId val="54552064"/>
        <c:scaling>
          <c:orientation val="minMax"/>
        </c:scaling>
        <c:axPos val="b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low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553984"/>
        <c:crosses val="autoZero"/>
        <c:auto val="1"/>
        <c:lblAlgn val="ctr"/>
        <c:lblOffset val="100"/>
        <c:tickLblSkip val="1"/>
        <c:tickMarkSkip val="1"/>
      </c:catAx>
      <c:valAx>
        <c:axId val="54553984"/>
        <c:scaling>
          <c:orientation val="minMax"/>
        </c:scaling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552064"/>
        <c:crosses val="autoZero"/>
        <c:crossBetween val="between"/>
      </c:valAx>
      <c:spPr>
        <a:noFill/>
        <a:ln w="3169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7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rgbClr val="9999FF"/>
            </a:solidFill>
            <a:ln w="1270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1581836835643596E-2"/>
                  <c:y val="0.11746147658962007"/>
                </c:manualLayout>
              </c:layout>
              <c:showVal val="1"/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Уровень знания татарского языка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0.37000000000000022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993366"/>
            </a:solidFill>
            <a:ln w="1270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4.0810942078438103E-3"/>
                  <c:y val="0.1131088665069892"/>
                </c:manualLayout>
              </c:layout>
              <c:showVal val="1"/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Уровень знания татарского языка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FFFFCC"/>
            </a:solidFill>
            <a:ln w="1270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9463893807100116E-2"/>
                  <c:y val="4.6418855234404865E-2"/>
                </c:manualLayout>
              </c:layout>
              <c:showVal val="1"/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Уровень знания татарского языка</c:v>
                </c:pt>
              </c:strCache>
            </c:strRef>
          </c:cat>
          <c:val>
            <c:numRef>
              <c:f>Sheet1!$B$4:$B$4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Val val="1"/>
        </c:dLbls>
        <c:gapDepth val="0"/>
        <c:shape val="box"/>
        <c:axId val="66079744"/>
        <c:axId val="66090880"/>
        <c:axId val="0"/>
      </c:bar3DChart>
      <c:catAx>
        <c:axId val="66079744"/>
        <c:scaling>
          <c:orientation val="minMax"/>
        </c:scaling>
        <c:axPos val="b"/>
        <c:numFmt formatCode="General" sourceLinked="1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090880"/>
        <c:crosses val="autoZero"/>
        <c:auto val="1"/>
        <c:lblAlgn val="ctr"/>
        <c:lblOffset val="100"/>
        <c:tickLblSkip val="1"/>
        <c:tickMarkSkip val="1"/>
      </c:catAx>
      <c:valAx>
        <c:axId val="66090880"/>
        <c:scaling>
          <c:orientation val="minMax"/>
        </c:scaling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079744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83690280065897982"/>
          <c:y val="5.416666666666678E-2"/>
          <c:w val="0.14991762767710082"/>
          <c:h val="0.54166666666666652"/>
        </c:manualLayout>
      </c:layout>
      <c:spPr>
        <a:noFill/>
        <a:ln w="3176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153674832962139"/>
          <c:y val="0.11731843575418996"/>
          <c:w val="0.74406057409090398"/>
          <c:h val="0.7315954248054941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4-5 лет</c:v>
                </c:pt>
              </c:strCache>
            </c:strRef>
          </c:tx>
          <c:spPr>
            <a:ln w="37973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4-5 лет</c:v>
                </c:pt>
                <c:pt idx="1">
                  <c:v>5-6 лет</c:v>
                </c:pt>
                <c:pt idx="2">
                  <c:v>6-7 лет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0.84000000000000041</c:v>
                </c:pt>
                <c:pt idx="1">
                  <c:v>0.93</c:v>
                </c:pt>
                <c:pt idx="2">
                  <c:v>0.96000000000000041</c:v>
                </c:pt>
              </c:numCache>
            </c:numRef>
          </c:val>
        </c:ser>
        <c:marker val="1"/>
        <c:axId val="74265728"/>
        <c:axId val="74267648"/>
      </c:lineChart>
      <c:catAx>
        <c:axId val="74265728"/>
        <c:scaling>
          <c:orientation val="minMax"/>
        </c:scaling>
        <c:axPos val="b"/>
        <c:numFmt formatCode="General" sourceLinked="1"/>
        <c:tickLblPos val="nextTo"/>
        <c:spPr>
          <a:ln w="31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4267648"/>
        <c:crosses val="autoZero"/>
        <c:auto val="1"/>
        <c:lblAlgn val="ctr"/>
        <c:lblOffset val="100"/>
        <c:tickLblSkip val="1"/>
        <c:tickMarkSkip val="1"/>
      </c:catAx>
      <c:valAx>
        <c:axId val="74267648"/>
        <c:scaling>
          <c:orientation val="minMax"/>
        </c:scaling>
        <c:axPos val="l"/>
        <c:majorGridlines>
          <c:spPr>
            <a:ln w="3164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4265728"/>
        <c:crosses val="autoZero"/>
        <c:crossBetween val="between"/>
      </c:valAx>
      <c:spPr>
        <a:solidFill>
          <a:srgbClr val="C0C0C0"/>
        </a:solidFill>
        <a:ln w="1265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3164">
      <a:solidFill>
        <a:srgbClr val="000000"/>
      </a:solidFill>
      <a:prstDash val="solid"/>
    </a:ln>
  </c:spPr>
  <c:txPr>
    <a:bodyPr/>
    <a:lstStyle/>
    <a:p>
      <a:pPr>
        <a:defRPr sz="79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E44A0F-40C0-414B-99E1-983607B03E08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FCFC3C-F062-42C7-A572-32B37A838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00298" y="214290"/>
            <a:ext cx="5957902" cy="31660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успеваемости детей МАДОУ «Детский сад №161 комбинированного вида»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УМК «Говорим по-татарски»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86380" y="3556001"/>
            <a:ext cx="3143272" cy="1473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татарского языка </a:t>
            </a:r>
          </a:p>
          <a:p>
            <a:pPr algn="l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Шайхразиева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Л.М.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292350" cy="229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64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«Говорим по-татарски» включает следующие проекты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51405" t="3858" r="2253" b="10630"/>
          <a:stretch>
            <a:fillRect/>
          </a:stretch>
        </p:blipFill>
        <p:spPr bwMode="auto">
          <a:xfrm>
            <a:off x="428596" y="1928802"/>
            <a:ext cx="2071702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 l="50875" t="8078" r="4159" b="12228"/>
          <a:stretch>
            <a:fillRect/>
          </a:stretch>
        </p:blipFill>
        <p:spPr bwMode="auto">
          <a:xfrm>
            <a:off x="3500430" y="2285992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 l="50934" t="2434" r="1693" b="11838"/>
          <a:stretch>
            <a:fillRect/>
          </a:stretch>
        </p:blipFill>
        <p:spPr bwMode="auto">
          <a:xfrm>
            <a:off x="6715140" y="2571744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4572008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tt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өем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t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(Мой дом)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4857760"/>
            <a:ext cx="2332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Уйный-уйный үсәбез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t-RU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(Растем, играя)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5136247"/>
            <a:ext cx="2886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инде хәзер зурлар, мәктәпкә илтә юллар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t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тепер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уже большие, в школу ведут дороги</a:t>
            </a:r>
            <a:r>
              <a:rPr lang="tt-RU" sz="20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42852"/>
            <a:ext cx="822960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диагностики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43737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освоения татарского языка по группам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1"/>
          <p:cNvGraphicFramePr/>
          <p:nvPr/>
        </p:nvGraphicFramePr>
        <p:xfrm>
          <a:off x="500034" y="1888066"/>
          <a:ext cx="8143932" cy="454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56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72643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знаний по группам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/>
          <p:cNvGraphicFramePr/>
          <p:nvPr/>
        </p:nvGraphicFramePr>
        <p:xfrm>
          <a:off x="428596" y="2108200"/>
          <a:ext cx="8286808" cy="446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/>
          <p:nvPr/>
        </p:nvGraphicFramePr>
        <p:xfrm>
          <a:off x="214283" y="1142985"/>
          <a:ext cx="5214974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/>
          <p:nvPr/>
        </p:nvGraphicFramePr>
        <p:xfrm>
          <a:off x="3286116" y="4000504"/>
          <a:ext cx="5643601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00694" y="2878822"/>
            <a:ext cx="3429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качества знаний татарского языка по возрастам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124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Анализ успеваемости детей МАДОУ «Детский сад №161 комбинированного вида»   по УМК «Говорим по-татарски»</vt:lpstr>
      <vt:lpstr>УМК «Говорим по-татарски» включает следующие проекты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</cp:revision>
  <dcterms:created xsi:type="dcterms:W3CDTF">2015-04-26T17:49:07Z</dcterms:created>
  <dcterms:modified xsi:type="dcterms:W3CDTF">2015-05-18T09:09:41Z</dcterms:modified>
</cp:coreProperties>
</file>