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9" r:id="rId9"/>
    <p:sldId id="270" r:id="rId10"/>
    <p:sldId id="278" r:id="rId11"/>
    <p:sldId id="273" r:id="rId12"/>
    <p:sldId id="266" r:id="rId13"/>
    <p:sldId id="264" r:id="rId14"/>
    <p:sldId id="276" r:id="rId15"/>
    <p:sldId id="274" r:id="rId16"/>
    <p:sldId id="265" r:id="rId17"/>
    <p:sldId id="267" r:id="rId18"/>
    <p:sldId id="275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69FF-0D3C-4D51-AE7A-52B3462A7AA5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0C29-EFCA-4107-9EFD-3F5AA62DD6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0C29-EFCA-4107-9EFD-3F5AA62DD6AA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10C29-EFCA-4107-9EFD-3F5AA62DD6AA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5AF2-6A17-4A33-8266-5CE369AE2BF8}" type="datetimeFigureOut">
              <a:rPr lang="ru-RU" smtClean="0"/>
              <a:pPr/>
              <a:t>29.09.2015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56550-EAA1-463F-B95B-039E27B8735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motiway.com/img/motivs/5541/l/s0b29rgt2y.jpg" TargetMode="External"/><Relationship Id="rId3" Type="http://schemas.openxmlformats.org/officeDocument/2006/relationships/hyperlink" Target="http://lib.ru/LITRA/PUSHKIN/saltan/saltan08.jpg" TargetMode="External"/><Relationship Id="rId7" Type="http://schemas.openxmlformats.org/officeDocument/2006/relationships/hyperlink" Target="http://900igr.net/datai/fizkultura/Pravilnaja-osanka/0004-005-Pravilnaja-osanka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arlamov.me/img/-/972899842.jpg" TargetMode="External"/><Relationship Id="rId5" Type="http://schemas.openxmlformats.org/officeDocument/2006/relationships/hyperlink" Target="http://www.dezinfo.net/images2/image/07.2009/belerini/1026.jpg" TargetMode="External"/><Relationship Id="rId10" Type="http://schemas.openxmlformats.org/officeDocument/2006/relationships/hyperlink" Target="http://spinazdorov.ru/wp-content/uploads/2014/03/vidy-narushenij-osanki-u-detej.jpg" TargetMode="External"/><Relationship Id="rId4" Type="http://schemas.openxmlformats.org/officeDocument/2006/relationships/hyperlink" Target="http://lib.ru/LITRA/PUSHKIN/saltan/saltan09.jpg" TargetMode="External"/><Relationship Id="rId9" Type="http://schemas.openxmlformats.org/officeDocument/2006/relationships/hyperlink" Target="http://900igr.net/datai/fizkultura/Pravilnaja-osanka/0004-004-Pravilnaja-osanka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alis.ru/images/photo-skolioz-marina-big.jpg" TargetMode="External"/><Relationship Id="rId2" Type="http://schemas.openxmlformats.org/officeDocument/2006/relationships/hyperlink" Target="http://900igr.net/datai/fizkultura/Pravilnaja-osanka/0007-014-Takie-pozy-sposobstvujut-formirovaniju-nepravilnoj-osanki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eg-sh6.narod.ru/octect1.jpg" TargetMode="External"/><Relationship Id="rId4" Type="http://schemas.openxmlformats.org/officeDocument/2006/relationships/hyperlink" Target="http://www.uchmarket.ru/catalog/photo/10089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800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500594"/>
          </a:xfrm>
        </p:spPr>
        <p:txBody>
          <a:bodyPr>
            <a:normAutofit/>
          </a:bodyPr>
          <a:lstStyle/>
          <a:p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Беседа с младшими</a:t>
            </a:r>
            <a:endParaRPr lang="en-US" sz="33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школьниками</a:t>
            </a:r>
            <a:endParaRPr lang="en-US" sz="33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4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«Красота начинается с правильной осанки»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r"/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Разновидности нарушения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pinazdorov.ru/wp-content/uploads/2014/03/vidy-narushenij-osanki-u-detej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500174"/>
            <a:ext cx="5940425" cy="441067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672414" cy="785817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неправильной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700862" cy="4286280"/>
          </a:xfrm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</a:t>
            </a:r>
            <a:r>
              <a:rPr lang="ru-RU" dirty="0" smtClean="0">
                <a:solidFill>
                  <a:schemeClr val="tx1"/>
                </a:solidFill>
              </a:rPr>
              <a:t>Голова выдвинута за продольную ось тела (опущенная голова);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Плечи сведены вперед, подняты ; </a:t>
            </a:r>
            <a:r>
              <a:rPr lang="en-US" dirty="0" smtClean="0">
                <a:solidFill>
                  <a:schemeClr val="tx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Круглая спина, запавшая грудная клетка;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</a:t>
            </a:r>
            <a:r>
              <a:rPr lang="ru-RU" dirty="0" smtClean="0">
                <a:solidFill>
                  <a:schemeClr val="tx1"/>
                </a:solidFill>
              </a:rPr>
              <a:t>Живот выпячен, таз отставлен назад;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</a:t>
            </a:r>
            <a:r>
              <a:rPr lang="ru-RU" dirty="0" smtClean="0">
                <a:solidFill>
                  <a:schemeClr val="tx1"/>
                </a:solidFill>
              </a:rPr>
              <a:t>Излишне увеличен поясничный изгиб.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00198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Позы, способствующие формированию неправильной осанки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Такие позы способствуют формированию неправильной оса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8" y="2357430"/>
            <a:ext cx="2954120" cy="3888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6" name="Picture 4" descr="Такие позы способствуют формированию неправильной осанк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21" y="2357430"/>
            <a:ext cx="2937661" cy="3852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315224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сколиоз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3414714" cy="3357586"/>
          </a:xfrm>
          <a:ln>
            <a:solidFill>
              <a:srgbClr val="002060"/>
            </a:solidFill>
          </a:ln>
        </p:spPr>
        <p:txBody>
          <a:bodyPr/>
          <a:lstStyle/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Сколиоз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 это искривление позвоночника.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Фото пациента до лечения (C-образный сколиоз 3 степени, 40 градусов) и после лечения (2 степень, 20 градусов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1500174"/>
            <a:ext cx="2893328" cy="3672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143007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8 причин для поддержания правильной 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429684" cy="4500594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Чем красивее спина, тем увереннее личность.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 2. Дыхание становится легким и более глубоким.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3. Улучшается дыхание и пищеварение.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4. Вы выглядите более стройными и молодыми.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5. Голос будет казаться лучше.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6. Помогает мышцам и суставам.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7. Улучшается мышление.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8. Здоровый позвоночник.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15304" cy="57150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Комплекс упражнений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0010-019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3633062" cy="2736000"/>
          </a:xfrm>
          <a:prstGeom prst="rect">
            <a:avLst/>
          </a:prstGeom>
          <a:noFill/>
          <a:ln w="63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7" name="Picture 3" descr="C:\Documents and Settings\Admin\Рабочий стол\0010-018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142984"/>
            <a:ext cx="3502080" cy="27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8" name="Picture 4" descr="C:\Documents and Settings\Admin\Рабочий стол\0010-017-Narushenie-osanki-mozhet-ispravit-sistema-tselostnogo-dvizhenija-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929066"/>
            <a:ext cx="3374400" cy="27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7"/>
            <a:ext cx="7572428" cy="500065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Как правильно сидеть за партой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Таблица демонстрационная &quot;Правила сидения за партой&quot; (100x140 см)"/>
          <p:cNvPicPr>
            <a:picLocks noChangeAspect="1" noChangeArrowheads="1"/>
          </p:cNvPicPr>
          <p:nvPr/>
        </p:nvPicPr>
        <p:blipFill>
          <a:blip r:embed="rId2" cstate="email">
            <a:lum bright="-20000" contrast="10000"/>
          </a:blip>
          <a:srcRect/>
          <a:stretch>
            <a:fillRect/>
          </a:stretch>
        </p:blipFill>
        <p:spPr bwMode="auto">
          <a:xfrm>
            <a:off x="928662" y="1142984"/>
            <a:ext cx="7451772" cy="532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215370" cy="1071571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Правила для поддержания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</a:t>
            </a:r>
            <a:r>
              <a:rPr lang="ru-RU" dirty="0" smtClean="0"/>
              <a:t>красивой осанки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429684" cy="5143536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1. Выполнять упражнения по укреплению мышц туловища.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2. Правильно сидеть за партой, столом, на стуле, не горбиться.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3. При переносе тяжестей нужно равномерно нагружать руки. 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4.Спать на жесткой постели с невысокой подушкой.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5.Сидеть с максимально выпрямленной  спиной. Через каждые 15 минут нужно менять позу, двигать руками и ногами, потягиваться.</a:t>
            </a:r>
          </a:p>
          <a:p>
            <a:pPr algn="l"/>
            <a:r>
              <a:rPr lang="ru-RU" sz="3300" dirty="0" smtClean="0">
                <a:solidFill>
                  <a:schemeClr val="tx1"/>
                </a:solidFill>
              </a:rPr>
              <a:t>6. Каждый день смотреть на себя в зеркало, которое подскажет, какая у вас  осанка.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00043"/>
            <a:ext cx="3714776" cy="714379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Осанка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4986350" cy="4357718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Осанка - склад фигуры,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Особенность натуры.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Оценка воспитания,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Здоровья состояние,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 если вы настроены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Быть статными и стройными,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Воспользуйтесь советами-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Мы искренне советуем.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1500174"/>
            <a:ext cx="1839719" cy="43560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9831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>
                <a:hlinkClick r:id="rId3"/>
              </a:rPr>
              <a:t>http://lib.ru/LITRA/PUSHKIN/saltan/saltan08.jpg</a:t>
            </a:r>
            <a:r>
              <a:rPr lang="ru-RU" sz="2800" dirty="0" smtClean="0"/>
              <a:t> -слайд 4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http://lib.ru/LITRA/PUSHKIN/saltan/saltan09.jpg</a:t>
            </a:r>
            <a:r>
              <a:rPr lang="ru-RU" sz="2800" dirty="0" smtClean="0"/>
              <a:t> - слайд 5</a:t>
            </a:r>
          </a:p>
          <a:p>
            <a:pPr>
              <a:buNone/>
            </a:pPr>
            <a:r>
              <a:rPr lang="en-US" sz="2800" dirty="0" smtClean="0">
                <a:hlinkClick r:id="rId5"/>
              </a:rPr>
              <a:t>http://www.dezinfo.net/images2/image/07.2009/belerini/1026.jpg</a:t>
            </a:r>
            <a:r>
              <a:rPr lang="ru-RU" sz="2800" dirty="0" smtClean="0"/>
              <a:t> -фото балерины(слайд7)</a:t>
            </a:r>
          </a:p>
          <a:p>
            <a:pPr>
              <a:buNone/>
            </a:pPr>
            <a:r>
              <a:rPr lang="en-US" sz="2800" dirty="0" smtClean="0">
                <a:hlinkClick r:id="rId6"/>
              </a:rPr>
              <a:t>http://varlamov.me/img/-/972899842.jpg</a:t>
            </a:r>
            <a:r>
              <a:rPr lang="ru-RU" sz="2800" dirty="0" smtClean="0"/>
              <a:t> -фото Юлии Липницкой (слайд 7)</a:t>
            </a:r>
          </a:p>
          <a:p>
            <a:pPr>
              <a:buNone/>
            </a:pPr>
            <a:r>
              <a:rPr lang="en-US" sz="2800" dirty="0" smtClean="0">
                <a:hlinkClick r:id="rId7"/>
              </a:rPr>
              <a:t>http://900igr.net/datai/fizkultura/Pravilnaja-osanka/0004-005-Pravilnaja-osanka.png</a:t>
            </a:r>
            <a:r>
              <a:rPr lang="ru-RU" sz="2800" dirty="0" smtClean="0"/>
              <a:t> -слайд 8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en-US" sz="2800" dirty="0" smtClean="0">
                <a:hlinkClick r:id="rId8"/>
              </a:rPr>
              <a:t>http://motiway.com/img/motivs/5541/l/s0b29rgt2y.jpg</a:t>
            </a:r>
            <a:r>
              <a:rPr lang="ru-RU" sz="2800" dirty="0" smtClean="0"/>
              <a:t> -слайд 9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9"/>
              </a:rPr>
              <a:t>http://900igr.net/datai/fizkultura/Pravilnaja-osanka/0004-004-Pravilnaja-osanka.png</a:t>
            </a:r>
            <a:r>
              <a:rPr lang="en-US" sz="2800" dirty="0" smtClean="0"/>
              <a:t> </a:t>
            </a:r>
            <a:r>
              <a:rPr lang="ru-RU" sz="2800" dirty="0" smtClean="0"/>
              <a:t>-слайд 9</a:t>
            </a:r>
          </a:p>
          <a:p>
            <a:pPr>
              <a:buNone/>
            </a:pPr>
            <a:r>
              <a:rPr lang="en-US" sz="2800" dirty="0" smtClean="0">
                <a:hlinkClick r:id="rId10"/>
              </a:rPr>
              <a:t>http://spinazdorov.ru/wp-content/uploads/2014/03/vidy-narushenij-osanki-u-detej.jpg</a:t>
            </a:r>
            <a:r>
              <a:rPr lang="en-US" sz="2800" dirty="0" smtClean="0"/>
              <a:t> </a:t>
            </a:r>
            <a:r>
              <a:rPr lang="ru-RU" sz="2800" smtClean="0"/>
              <a:t>  -слайд </a:t>
            </a:r>
            <a:r>
              <a:rPr lang="ru-RU" sz="2800" dirty="0" smtClean="0"/>
              <a:t>10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429420" cy="857256"/>
          </a:xfrm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Отгадайте, о чем идет речь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  <a:ln w="9525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Оно </a:t>
            </a:r>
            <a:r>
              <a:rPr lang="ru-RU" dirty="0" smtClean="0">
                <a:solidFill>
                  <a:schemeClr val="tx1"/>
                </a:solidFill>
              </a:rPr>
              <a:t> дороже  богатства.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Его </a:t>
            </a:r>
            <a:r>
              <a:rPr lang="ru-RU" dirty="0" smtClean="0">
                <a:solidFill>
                  <a:schemeClr val="tx1"/>
                </a:solidFill>
              </a:rPr>
              <a:t>сгубишь – новое не купишь.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Курить – </a:t>
            </a:r>
            <a:r>
              <a:rPr lang="ru-RU" b="1" dirty="0" smtClean="0">
                <a:solidFill>
                  <a:srgbClr val="C00000"/>
                </a:solidFill>
              </a:rPr>
              <a:t>ему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вредить.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Чистота – залог </a:t>
            </a:r>
            <a:r>
              <a:rPr lang="ru-RU" b="1" dirty="0" smtClean="0">
                <a:solidFill>
                  <a:srgbClr val="C00000"/>
                </a:solidFill>
              </a:rPr>
              <a:t>его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Здоровье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72494" cy="464347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hlinkClick r:id="rId2"/>
              </a:rPr>
              <a:t>http://900igr.net/datai/fizkultura/Pravilnaja-osanka/0007-014-Takie-pozy-sposobstvujut-formirovaniju-nepravilnoj-osanki.jpg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-слайд 12</a:t>
            </a:r>
          </a:p>
          <a:p>
            <a:pPr algn="l"/>
            <a:r>
              <a:rPr lang="en-US" sz="2600" dirty="0" smtClean="0">
                <a:hlinkClick r:id="rId3"/>
              </a:rPr>
              <a:t>http://www.spinalis.ru/images/photo-skolioz-marina-big.jpg</a:t>
            </a:r>
            <a:r>
              <a:rPr lang="ru-RU" sz="2600" dirty="0" smtClean="0"/>
              <a:t>- </a:t>
            </a:r>
            <a:r>
              <a:rPr lang="ru-RU" sz="2600" dirty="0" smtClean="0">
                <a:solidFill>
                  <a:schemeClr val="tx1"/>
                </a:solidFill>
              </a:rPr>
              <a:t>слайд 13</a:t>
            </a:r>
          </a:p>
          <a:p>
            <a:pPr algn="l"/>
            <a:r>
              <a:rPr lang="en-US" sz="2600" dirty="0" smtClean="0">
                <a:hlinkClick r:id="rId4"/>
              </a:rPr>
              <a:t>http://www.uchmarket.ru/catalog/photo/10089.jpg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слайд 15</a:t>
            </a:r>
          </a:p>
          <a:p>
            <a:pPr algn="l"/>
            <a:r>
              <a:rPr lang="en-US" sz="2600" dirty="0" smtClean="0">
                <a:hlinkClick r:id="rId4"/>
              </a:rPr>
              <a:t>http://www.uchmarket.ru/catalog/photo/10089.jpg</a:t>
            </a:r>
            <a:r>
              <a:rPr lang="ru-RU" sz="2600" dirty="0" smtClean="0">
                <a:solidFill>
                  <a:schemeClr val="tx1"/>
                </a:solidFill>
              </a:rPr>
              <a:t>- слайд 16</a:t>
            </a:r>
          </a:p>
          <a:p>
            <a:endParaRPr lang="ru-RU" sz="2600" dirty="0" smtClean="0"/>
          </a:p>
          <a:p>
            <a:pPr algn="l"/>
            <a:r>
              <a:rPr lang="en-US" sz="2600" dirty="0" smtClean="0">
                <a:hlinkClick r:id="rId5"/>
              </a:rPr>
              <a:t>http://seg-sh6.narod.ru/octect1.jpg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- слайд 18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7"/>
            <a:ext cx="6429420" cy="928693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  <a:ln w="9525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Жила - была царевна –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 краса – золотая коса.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По земле шла, словно лебедь белая плыла.                   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И статна и величава, и осанкою красива…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 «</a:t>
            </a:r>
            <a:r>
              <a:rPr lang="ru-RU" i="1" dirty="0" smtClean="0">
                <a:solidFill>
                  <a:schemeClr val="tx1"/>
                </a:solidFill>
              </a:rPr>
              <a:t>Василиса краса - золотая коса»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714380"/>
          </a:xfrm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4786346" cy="5572164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2.Море вздуется бурливо, 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Закипит, подымет вой,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Хлынет на берег пустой,  Разольется в шумном   беге,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И очутятся на бреге,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 чешуе как жар горя,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Тридцать три богатыря.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Все красавцы удалые,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Великаны молодые,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Все равны, как на подбор.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С ними дядька Черномор.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5500692" y="5715016"/>
            <a:ext cx="3357579" cy="107721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( «</a:t>
            </a:r>
            <a:r>
              <a:rPr lang="ru-RU" sz="3200" i="1" dirty="0" smtClean="0"/>
              <a:t>Сказка о царе </a:t>
            </a:r>
            <a:r>
              <a:rPr lang="en-US" sz="3200" i="1" dirty="0" smtClean="0"/>
              <a:t>   </a:t>
            </a:r>
            <a:r>
              <a:rPr lang="ru-RU" sz="3200" i="1" dirty="0" smtClean="0"/>
              <a:t>Салтане»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1026" name="Picture 2" descr="C:\Documents and Settings\Admin\Рабочий стол\салта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142984"/>
            <a:ext cx="3267000" cy="435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8358246" cy="571503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сказку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4857784" cy="3500462"/>
          </a:xfrm>
          <a:ln w="952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3. А сама – то величава,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Выплывает, будто пава;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А как речь – то говорит,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Словно реченька   журчит.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       </a:t>
            </a:r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i="1" dirty="0" smtClean="0">
                <a:solidFill>
                  <a:schemeClr val="tx1"/>
                </a:solidFill>
              </a:rPr>
              <a:t>Сказка о царе </a:t>
            </a:r>
            <a:r>
              <a:rPr lang="en-US" i="1" dirty="0" smtClean="0">
                <a:solidFill>
                  <a:schemeClr val="tx1"/>
                </a:solidFill>
              </a:rPr>
              <a:t>     </a:t>
            </a:r>
            <a:r>
              <a:rPr lang="ru-RU" i="1" dirty="0" smtClean="0">
                <a:solidFill>
                  <a:schemeClr val="tx1"/>
                </a:solidFill>
              </a:rPr>
              <a:t>Салтане»)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437" name="Picture 5" descr="http://www.lib.ru/LITRA/PUSHKIN/saltan/saltan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285860"/>
            <a:ext cx="3294000" cy="43920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00043"/>
            <a:ext cx="6500858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Значение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357586"/>
          </a:xfrm>
          <a:ln w="9525"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Стать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это телосложение, общий склад фигуры;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ru-RU" smtClean="0">
                <a:solidFill>
                  <a:srgbClr val="C00000"/>
                </a:solidFill>
              </a:rPr>
              <a:t>   Осанка </a:t>
            </a:r>
            <a:r>
              <a:rPr lang="ru-RU" dirty="0" smtClean="0">
                <a:solidFill>
                  <a:schemeClr val="tx1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smtClean="0">
                <a:solidFill>
                  <a:schemeClr val="tx1"/>
                </a:solidFill>
              </a:rPr>
              <a:t>правильное  положение </a:t>
            </a:r>
            <a:r>
              <a:rPr lang="ru-RU" dirty="0" smtClean="0">
                <a:solidFill>
                  <a:schemeClr val="tx1"/>
                </a:solidFill>
              </a:rPr>
              <a:t>тела при стоянии, ходьбе и сидении.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01056" cy="64294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Стройные, изящные, красивые</a:t>
            </a:r>
            <a:endParaRPr lang="ru-RU" dirty="0"/>
          </a:p>
        </p:txBody>
      </p:sp>
      <p:pic>
        <p:nvPicPr>
          <p:cNvPr id="4" name="Содержимое 3" descr="балерина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14348" y="1500174"/>
            <a:ext cx="3816557" cy="4536000"/>
          </a:xfrm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290" name="Picture 2" descr="http://varlamov.me/img/-/9728998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3" y="1500174"/>
            <a:ext cx="3782844" cy="4536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285860"/>
            <a:ext cx="5715040" cy="5214974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Прямое положение головы и позвоночника;</a:t>
            </a:r>
          </a:p>
          <a:p>
            <a:pPr lvl="0">
              <a:buNone/>
            </a:pPr>
            <a:r>
              <a:rPr lang="ru-RU" dirty="0" smtClean="0"/>
              <a:t>Симметричные </a:t>
            </a:r>
            <a:r>
              <a:rPr lang="ru-RU" dirty="0" err="1" smtClean="0"/>
              <a:t>надплечия</a:t>
            </a:r>
            <a:r>
              <a:rPr lang="ru-RU" dirty="0" smtClean="0"/>
              <a:t>, лопатки;</a:t>
            </a:r>
          </a:p>
          <a:p>
            <a:pPr lvl="0">
              <a:buNone/>
            </a:pPr>
            <a:r>
              <a:rPr lang="ru-RU" dirty="0" smtClean="0"/>
              <a:t> Горизонтальная линия ключиц;</a:t>
            </a:r>
          </a:p>
          <a:p>
            <a:pPr lvl="0">
              <a:buNone/>
            </a:pPr>
            <a:r>
              <a:rPr lang="ru-RU" dirty="0" smtClean="0"/>
              <a:t>Оба треугольника талии совпадают по размерам;</a:t>
            </a:r>
          </a:p>
          <a:p>
            <a:pPr lvl="0">
              <a:buNone/>
            </a:pPr>
            <a:r>
              <a:rPr lang="ru-RU" dirty="0" smtClean="0"/>
              <a:t>Симметричное положение ягодиц;</a:t>
            </a:r>
          </a:p>
          <a:p>
            <a:pPr lvl="0">
              <a:buNone/>
            </a:pPr>
            <a:r>
              <a:rPr lang="ru-RU" dirty="0" smtClean="0"/>
              <a:t>Остистые отростки позвоночника образуют вертикальную линию;</a:t>
            </a:r>
          </a:p>
          <a:p>
            <a:pPr lvl="0">
              <a:buNone/>
            </a:pPr>
            <a:r>
              <a:rPr lang="ru-RU" dirty="0" smtClean="0"/>
              <a:t>Одинаковая длина ног;</a:t>
            </a:r>
          </a:p>
          <a:p>
            <a:pPr lvl="0">
              <a:buNone/>
            </a:pPr>
            <a:r>
              <a:rPr lang="ru-RU" dirty="0" smtClean="0"/>
              <a:t>Правильное положение стоп.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00990" cy="72547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правильной осанки </a:t>
            </a:r>
            <a:endParaRPr lang="ru-RU" dirty="0"/>
          </a:p>
        </p:txBody>
      </p:sp>
      <p:pic>
        <p:nvPicPr>
          <p:cNvPr id="8194" name="Picture 2" descr="Правильная осанка"/>
          <p:cNvPicPr>
            <a:picLocks noChangeAspect="1" noChangeArrowheads="1"/>
          </p:cNvPicPr>
          <p:nvPr/>
        </p:nvPicPr>
        <p:blipFill>
          <a:blip r:embed="rId2" cstate="email"/>
          <a:srcRect l="8081" t="10537" r="7073" b="1931"/>
          <a:stretch>
            <a:fillRect/>
          </a:stretch>
        </p:blipFill>
        <p:spPr bwMode="auto">
          <a:xfrm>
            <a:off x="1142976" y="1285860"/>
            <a:ext cx="1543944" cy="5220000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2547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Неправильная осанка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1428737"/>
            <a:ext cx="3286148" cy="2143139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Нарушение осанки - это отклонения в положении позвоночника. </a:t>
            </a:r>
            <a:endParaRPr lang="ru-RU" dirty="0"/>
          </a:p>
        </p:txBody>
      </p:sp>
      <p:pic>
        <p:nvPicPr>
          <p:cNvPr id="7170" name="Picture 2" descr="Неправильная осан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714752"/>
            <a:ext cx="1639047" cy="2880000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172" name="Picture 4" descr="Неправильная осанка"/>
          <p:cNvPicPr>
            <a:picLocks noChangeAspect="1" noChangeArrowheads="1"/>
          </p:cNvPicPr>
          <p:nvPr/>
        </p:nvPicPr>
        <p:blipFill>
          <a:blip r:embed="rId3" cstate="email"/>
          <a:srcRect l="5116" t="11295" r="2804"/>
          <a:stretch>
            <a:fillRect/>
          </a:stretch>
        </p:blipFill>
        <p:spPr bwMode="auto">
          <a:xfrm>
            <a:off x="2643174" y="2000240"/>
            <a:ext cx="1285884" cy="42840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174" name="Picture 6" descr="Неправильная осанка"/>
          <p:cNvPicPr>
            <a:picLocks noChangeAspect="1" noChangeArrowheads="1"/>
          </p:cNvPicPr>
          <p:nvPr/>
        </p:nvPicPr>
        <p:blipFill>
          <a:blip r:embed="rId4" cstate="email"/>
          <a:srcRect l="13595" t="11329" r="9366" b="1431"/>
          <a:stretch>
            <a:fillRect/>
          </a:stretch>
        </p:blipFill>
        <p:spPr bwMode="auto">
          <a:xfrm>
            <a:off x="785786" y="1643050"/>
            <a:ext cx="1214446" cy="4214842"/>
          </a:xfrm>
          <a:prstGeom prst="rect">
            <a:avLst/>
          </a:prstGeom>
          <a:noFill/>
          <a:ln w="9525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487</TotalTime>
  <Words>579</Words>
  <Application>Microsoft Office PowerPoint</Application>
  <PresentationFormat>Экран (4:3)</PresentationFormat>
  <Paragraphs>109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  </vt:lpstr>
      <vt:lpstr> Отгадайте, о чем идет речь </vt:lpstr>
      <vt:lpstr>Назовите сказку</vt:lpstr>
      <vt:lpstr>Назовите сказку</vt:lpstr>
      <vt:lpstr>Назовите сказку</vt:lpstr>
      <vt:lpstr>Значение слов</vt:lpstr>
      <vt:lpstr>Стройные, изящные, красивые</vt:lpstr>
      <vt:lpstr>Признаки правильной осанки </vt:lpstr>
      <vt:lpstr>Неправильная осанка</vt:lpstr>
      <vt:lpstr>Разновидности нарушения осанки</vt:lpstr>
      <vt:lpstr>Признаки неправильной осанки</vt:lpstr>
      <vt:lpstr>Позы, способствующие формированию неправильной осанки</vt:lpstr>
      <vt:lpstr>Что такое сколиоз</vt:lpstr>
      <vt:lpstr>8 причин для поддержания правильной  осанки</vt:lpstr>
      <vt:lpstr>Комплекс упражнений</vt:lpstr>
      <vt:lpstr>Как правильно сидеть за партой</vt:lpstr>
      <vt:lpstr>Правила для поддержания                                        красивой осанки</vt:lpstr>
      <vt:lpstr>Осанка</vt:lpstr>
      <vt:lpstr>Интернет-ресурсы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бюджетное общеобразовательное учреждение «Средняя общеобразовательная школа №2 р.п. Самойловка Самойловского района Саратовской области».    </dc:title>
  <dc:creator>Admin</dc:creator>
  <cp:lastModifiedBy>Admin</cp:lastModifiedBy>
  <cp:revision>58</cp:revision>
  <dcterms:created xsi:type="dcterms:W3CDTF">2014-09-17T14:41:14Z</dcterms:created>
  <dcterms:modified xsi:type="dcterms:W3CDTF">2015-09-29T11:36:06Z</dcterms:modified>
</cp:coreProperties>
</file>