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5" r:id="rId4"/>
    <p:sldId id="267" r:id="rId5"/>
    <p:sldId id="269" r:id="rId6"/>
    <p:sldId id="271" r:id="rId7"/>
    <p:sldId id="273" r:id="rId8"/>
    <p:sldId id="275" r:id="rId9"/>
    <p:sldId id="277" r:id="rId10"/>
    <p:sldId id="279" r:id="rId11"/>
    <p:sldId id="281" r:id="rId12"/>
    <p:sldId id="283" r:id="rId13"/>
    <p:sldId id="285" r:id="rId14"/>
    <p:sldId id="287" r:id="rId15"/>
    <p:sldId id="323" r:id="rId16"/>
    <p:sldId id="325" r:id="rId17"/>
    <p:sldId id="32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7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6C02-322F-403E-AA66-C41A7731E3BA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1E4CE-7E5C-4DF0-A6F9-BDF994AB0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3.gif"/><Relationship Id="rId11" Type="http://schemas.openxmlformats.org/officeDocument/2006/relationships/slide" Target="slide5.xml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57;&#1052;&#1040;&#1049;&#1051;&#1048;&#1050;&#1048;\&#1077;&#1078;&#1080;&#1082;-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Local%20Settings/Temp/ogorod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Temp/ogorod.sw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../Local%20Settings/Temp/pin.swf" TargetMode="External"/><Relationship Id="rId3" Type="http://schemas.openxmlformats.org/officeDocument/2006/relationships/hyperlink" Target="../Local%20Settings/Temp/zagadki.swf" TargetMode="External"/><Relationship Id="rId7" Type="http://schemas.openxmlformats.org/officeDocument/2006/relationships/hyperlink" Target="../Local%20Settings/Temp/ogorod.swf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slide" Target="slide7.xml"/><Relationship Id="rId1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1288"/>
            <a:ext cx="467518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38" y="1643063"/>
            <a:ext cx="7786687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Правописание парных глухих и звонких согласных в корне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\Мои документы\Мои рисунки\Рисунок1,tбере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9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2" t="20905" r="2101" b="23851"/>
          <a:stretch>
            <a:fillRect/>
          </a:stretch>
        </p:blipFill>
        <p:spPr bwMode="auto">
          <a:xfrm>
            <a:off x="0" y="0"/>
            <a:ext cx="9231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1438051"/>
            <a:ext cx="32147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гри…ки</a:t>
            </a:r>
          </a:p>
          <a:p>
            <a:r>
              <a:rPr lang="ru-RU" sz="4800" b="1" dirty="0" smtClean="0"/>
              <a:t>бере…ка</a:t>
            </a:r>
          </a:p>
          <a:p>
            <a:r>
              <a:rPr lang="ru-RU" sz="4800" b="1" dirty="0" smtClean="0"/>
              <a:t>шу…ка</a:t>
            </a:r>
          </a:p>
          <a:p>
            <a:r>
              <a:rPr lang="ru-RU" sz="4800" b="1" dirty="0" smtClean="0"/>
              <a:t>ша…ка</a:t>
            </a:r>
          </a:p>
          <a:p>
            <a:r>
              <a:rPr lang="ru-RU" sz="4800" b="1" dirty="0" smtClean="0"/>
              <a:t>кни…ка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1500174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гри</a:t>
            </a:r>
            <a:r>
              <a:rPr lang="ru-RU" sz="4800" b="1" u="sng" dirty="0" smtClean="0"/>
              <a:t>б</a:t>
            </a:r>
            <a:r>
              <a:rPr lang="ru-RU" sz="4800" b="1" dirty="0" smtClean="0"/>
              <a:t>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128586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б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00024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2786058"/>
            <a:ext cx="42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3429000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199287"/>
            <a:ext cx="428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ж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235743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853245" y="2214554"/>
            <a:ext cx="2076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бере</a:t>
            </a:r>
            <a:r>
              <a:rPr lang="ru-RU" sz="4800" b="1" u="sng" dirty="0" smtClean="0"/>
              <a:t>з</a:t>
            </a:r>
            <a:r>
              <a:rPr lang="ru-RU" sz="4800" b="1" dirty="0" smtClean="0"/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864525" y="2812317"/>
            <a:ext cx="29936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шу</a:t>
            </a:r>
            <a:r>
              <a:rPr lang="ru-RU" sz="4800" b="1" u="sng" dirty="0" smtClean="0"/>
              <a:t>б</a:t>
            </a:r>
            <a:r>
              <a:rPr lang="ru-RU" sz="4800" b="1" dirty="0" smtClean="0"/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887606" y="3571876"/>
            <a:ext cx="25419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ша</a:t>
            </a:r>
            <a:r>
              <a:rPr lang="ru-RU" sz="4800" b="1" u="sng" dirty="0" smtClean="0"/>
              <a:t>п</a:t>
            </a:r>
            <a:r>
              <a:rPr lang="ru-RU" sz="4800" b="1" dirty="0" smtClean="0"/>
              <a:t>очка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383953"/>
            <a:ext cx="27593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кни</a:t>
            </a:r>
            <a:r>
              <a:rPr lang="ru-RU" sz="4800" b="1" u="sng" dirty="0" smtClean="0"/>
              <a:t>ж</a:t>
            </a:r>
            <a:r>
              <a:rPr lang="ru-RU" sz="4800" b="1" dirty="0" smtClean="0"/>
              <a:t>ечка</a:t>
            </a:r>
          </a:p>
        </p:txBody>
      </p:sp>
      <p:sp>
        <p:nvSpPr>
          <p:cNvPr id="19" name="Арка 18"/>
          <p:cNvSpPr/>
          <p:nvPr/>
        </p:nvSpPr>
        <p:spPr>
          <a:xfrm rot="1868016">
            <a:off x="1174489" y="1376779"/>
            <a:ext cx="1215839" cy="1316769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849971">
            <a:off x="1316496" y="2196220"/>
            <a:ext cx="1675798" cy="1417980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154641">
            <a:off x="1104020" y="2900930"/>
            <a:ext cx="1497696" cy="1431863"/>
          </a:xfrm>
          <a:prstGeom prst="blockArc">
            <a:avLst>
              <a:gd name="adj1" fmla="val 1175297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868016">
            <a:off x="1196324" y="3672553"/>
            <a:ext cx="1250627" cy="1107435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868016">
            <a:off x="1184836" y="4303903"/>
            <a:ext cx="1571636" cy="1428760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 rot="1868016">
            <a:off x="4896284" y="1433907"/>
            <a:ext cx="1215839" cy="1316769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1849971">
            <a:off x="4937259" y="2186613"/>
            <a:ext cx="1675798" cy="1417980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1154641">
            <a:off x="4809007" y="2861896"/>
            <a:ext cx="1497696" cy="1431863"/>
          </a:xfrm>
          <a:prstGeom prst="blockArc">
            <a:avLst>
              <a:gd name="adj1" fmla="val 1175297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868016">
            <a:off x="4911099" y="3601116"/>
            <a:ext cx="1250627" cy="1107435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 rot="1868016">
            <a:off x="5030206" y="4375342"/>
            <a:ext cx="1571636" cy="1428760"/>
          </a:xfrm>
          <a:prstGeom prst="blockArc">
            <a:avLst>
              <a:gd name="adj1" fmla="val 10800000"/>
              <a:gd name="adj2" fmla="val 17605926"/>
              <a:gd name="adj3" fmla="val 392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2976" y="1428736"/>
            <a:ext cx="321471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гри…ки</a:t>
            </a:r>
          </a:p>
          <a:p>
            <a:r>
              <a:rPr lang="ru-RU" sz="4800" b="1" dirty="0" smtClean="0"/>
              <a:t>бере…ка</a:t>
            </a:r>
          </a:p>
          <a:p>
            <a:r>
              <a:rPr lang="ru-RU" sz="4800" b="1" dirty="0" smtClean="0"/>
              <a:t>шу…ка</a:t>
            </a:r>
          </a:p>
          <a:p>
            <a:r>
              <a:rPr lang="ru-RU" sz="4800" b="1" dirty="0" smtClean="0"/>
              <a:t>ша…ка</a:t>
            </a:r>
          </a:p>
          <a:p>
            <a:r>
              <a:rPr lang="ru-RU" sz="4800" b="1" dirty="0" smtClean="0"/>
              <a:t>кни…ка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1979613" cy="2663825"/>
          </a:xfrm>
          <a:prstGeom prst="rect">
            <a:avLst/>
          </a:prstGeom>
          <a:noFill/>
        </p:spPr>
      </p:pic>
      <p:pic>
        <p:nvPicPr>
          <p:cNvPr id="4113" name="Picture 17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4740">
            <a:off x="395288" y="2997200"/>
            <a:ext cx="1979612" cy="2089150"/>
          </a:xfrm>
          <a:prstGeom prst="rect">
            <a:avLst/>
          </a:prstGeom>
          <a:noFill/>
        </p:spPr>
      </p:pic>
      <p:pic>
        <p:nvPicPr>
          <p:cNvPr id="4106" name="Picture 10" descr="bcd7b362ac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755650" y="333375"/>
            <a:ext cx="1728788" cy="1150938"/>
          </a:xfrm>
          <a:prstGeom prst="cloudCallout">
            <a:avLst>
              <a:gd name="adj1" fmla="val -53398"/>
              <a:gd name="adj2" fmla="val 3151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0" name="Picture 14" descr="bcd7b362ac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3635375" y="2636838"/>
            <a:ext cx="3024188" cy="2544762"/>
          </a:xfrm>
          <a:prstGeom prst="rect">
            <a:avLst/>
          </a:prstGeom>
          <a:noFill/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49884"/>
              <a:gd name="adj2" fmla="val 43394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4" name="Picture 18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420938"/>
            <a:ext cx="2124075" cy="2879725"/>
          </a:xfrm>
          <a:prstGeom prst="rect">
            <a:avLst/>
          </a:prstGeom>
          <a:noFill/>
        </p:spPr>
      </p:pic>
      <p:pic>
        <p:nvPicPr>
          <p:cNvPr id="4115" name="Picture 19" descr="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42043" flipH="1">
            <a:off x="6877050" y="3141663"/>
            <a:ext cx="1512888" cy="2089150"/>
          </a:xfrm>
          <a:prstGeom prst="rect">
            <a:avLst/>
          </a:prstGeom>
          <a:noFill/>
        </p:spPr>
      </p:pic>
      <p:pic>
        <p:nvPicPr>
          <p:cNvPr id="4122" name="Picture 26" descr="149"/>
          <p:cNvPicPr>
            <a:picLocks noChangeAspect="1" noChangeArrowheads="1" noCrop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</p:spPr>
      </p:pic>
      <p:pic>
        <p:nvPicPr>
          <p:cNvPr id="4123" name="Picture 27" descr="149"/>
          <p:cNvPicPr>
            <a:picLocks noChangeAspect="1" noChangeArrowheads="1" noCrop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4067175" y="5300663"/>
            <a:ext cx="663575" cy="865187"/>
          </a:xfrm>
          <a:prstGeom prst="rect">
            <a:avLst/>
          </a:prstGeom>
          <a:noFill/>
        </p:spPr>
      </p:pic>
      <p:pic>
        <p:nvPicPr>
          <p:cNvPr id="4124" name="Picture 28" descr="149"/>
          <p:cNvPicPr>
            <a:picLocks noChangeAspect="1" noChangeArrowheads="1" noCrop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</p:spPr>
      </p:pic>
      <p:pic>
        <p:nvPicPr>
          <p:cNvPr id="4126" name="Picture 30" descr="n_blu05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</p:spPr>
      </p:pic>
      <p:pic>
        <p:nvPicPr>
          <p:cNvPr id="4127" name="Picture 31" descr="b1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</p:spPr>
      </p:pic>
      <p:pic>
        <p:nvPicPr>
          <p:cNvPr id="4128" name="Picture 32" descr="n_blu05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</p:spPr>
      </p:pic>
      <p:pic>
        <p:nvPicPr>
          <p:cNvPr id="4129" name="Picture 33" descr="b1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</p:spPr>
      </p:pic>
      <p:pic>
        <p:nvPicPr>
          <p:cNvPr id="413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  <p:pic>
        <p:nvPicPr>
          <p:cNvPr id="4105" name="Picture 9" descr="b2c9562e264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241550" y="2781300"/>
            <a:ext cx="1592263" cy="1966913"/>
          </a:xfrm>
          <a:prstGeom prst="rect">
            <a:avLst/>
          </a:prstGeom>
          <a:noFill/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0000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33" name="AutoShape 3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2450" y="6308725"/>
            <a:ext cx="719138" cy="406400"/>
          </a:xfrm>
          <a:prstGeom prst="leftArrow">
            <a:avLst>
              <a:gd name="adj1" fmla="val 50000"/>
              <a:gd name="adj2" fmla="val 442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0052 0.16042 0.09566 0.28797 0.21337 0.28797 C 0.33021 0.28797 0.425 0.16042 0.42517 -3.33333E-6 C 0.42517 -0.1581 0.33021 -0.28935 0.21215 -0.28935 C 0.09601 -0.28796 2.77778E-7 -0.15926 2.77778E-7 -3.33333E-6 Z " pathEditMode="relative" rAng="16200000" ptsTypes="fffff">
                                      <p:cBhvr>
                                        <p:cTn id="103" dur="2000" spd="-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0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3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50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0"/>
                </p:tgtEl>
              </p:cMediaNode>
            </p:audio>
          </p:childTnLst>
        </p:cTn>
      </p:par>
    </p:tnLst>
    <p:bldLst>
      <p:bldP spid="4108" grpId="0" animBg="1"/>
      <p:bldP spid="4111" grpId="0" animBg="1"/>
      <p:bldP spid="4112" grpId="0" animBg="1"/>
      <p:bldP spid="4116" grpId="0" animBg="1"/>
      <p:bldP spid="4116" grpId="1" animBg="1"/>
      <p:bldP spid="4116" grpId="2" animBg="1"/>
      <p:bldP spid="4116" grpId="3" animBg="1"/>
      <p:bldP spid="4116" grpId="4" animBg="1"/>
      <p:bldP spid="4116" grpId="5" animBg="1"/>
      <p:bldP spid="4116" grpId="6" animBg="1"/>
      <p:bldP spid="41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932" t="20905" r="2101" b="23851"/>
          <a:stretch>
            <a:fillRect/>
          </a:stretch>
        </p:blipFill>
        <p:spPr bwMode="auto">
          <a:xfrm>
            <a:off x="197985" y="-24"/>
            <a:ext cx="9231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714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300" dirty="0" smtClean="0">
                <a:solidFill>
                  <a:schemeClr val="bg1"/>
                </a:solidFill>
              </a:rPr>
              <a:t>Самостоятельная работа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024954"/>
            <a:ext cx="3857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1 уровень</a:t>
            </a:r>
          </a:p>
          <a:p>
            <a:r>
              <a:rPr lang="ru-RU" sz="2800" b="1" dirty="0" smtClean="0"/>
              <a:t>Сторо…, моро..., горо..., отряд…, сугро …, ле..., ду…, чертё…, велосипе…, шка…, хле… 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4876" y="1142984"/>
            <a:ext cx="4500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2 уровень</a:t>
            </a:r>
          </a:p>
          <a:p>
            <a:r>
              <a:rPr lang="ru-RU" sz="2200" b="1" i="1" dirty="0" smtClean="0"/>
              <a:t>Разбежались слова. Помогите </a:t>
            </a:r>
          </a:p>
          <a:p>
            <a:r>
              <a:rPr lang="ru-RU" sz="2200" b="1" i="1" dirty="0" smtClean="0"/>
              <a:t>их собрать!</a:t>
            </a:r>
          </a:p>
          <a:p>
            <a:pPr>
              <a:buFontTx/>
              <a:buChar char="-"/>
            </a:pPr>
            <a:r>
              <a:rPr lang="ru-RU" sz="2200" b="1" dirty="0" smtClean="0"/>
              <a:t> Где растет морковь?</a:t>
            </a:r>
          </a:p>
          <a:p>
            <a:r>
              <a:rPr lang="ru-RU" sz="2200" b="1" dirty="0" smtClean="0"/>
              <a:t>На________________.</a:t>
            </a:r>
          </a:p>
          <a:p>
            <a:pPr>
              <a:buFontTx/>
              <a:buChar char="-"/>
            </a:pPr>
            <a:r>
              <a:rPr lang="ru-RU" sz="2200" b="1" dirty="0" smtClean="0"/>
              <a:t>Буквы пишут где?</a:t>
            </a:r>
          </a:p>
          <a:p>
            <a:r>
              <a:rPr lang="ru-RU" sz="2200" b="1" dirty="0" smtClean="0"/>
              <a:t>В __________________.</a:t>
            </a:r>
          </a:p>
          <a:p>
            <a:r>
              <a:rPr lang="ru-RU" sz="2200" b="1" dirty="0"/>
              <a:t> </a:t>
            </a:r>
            <a:r>
              <a:rPr lang="ru-RU" sz="2200" b="1" dirty="0" smtClean="0"/>
              <a:t>- Утром чистим что мы?</a:t>
            </a:r>
          </a:p>
          <a:p>
            <a:r>
              <a:rPr lang="ru-RU" sz="2200" b="1" dirty="0" smtClean="0"/>
              <a:t>Чистим_______________.</a:t>
            </a:r>
          </a:p>
          <a:p>
            <a:pPr>
              <a:buFontTx/>
              <a:buChar char="-"/>
            </a:pPr>
            <a:r>
              <a:rPr lang="ru-RU" sz="2200" b="1" dirty="0" smtClean="0"/>
              <a:t> Надеваем в </a:t>
            </a:r>
            <a:r>
              <a:rPr lang="ru-RU" sz="2200" b="1" dirty="0" err="1" smtClean="0"/>
              <a:t>холод?__________</a:t>
            </a:r>
            <a:r>
              <a:rPr lang="ru-RU" sz="2200" b="1" dirty="0" smtClean="0"/>
              <a:t>.</a:t>
            </a:r>
          </a:p>
          <a:p>
            <a:r>
              <a:rPr lang="ru-RU" sz="2200" b="1" dirty="0" smtClean="0"/>
              <a:t>-Любим все_________,________.</a:t>
            </a:r>
          </a:p>
          <a:p>
            <a:r>
              <a:rPr lang="ru-RU" sz="2200" b="1" dirty="0" smtClean="0"/>
              <a:t>И читаем на ночь ____________.</a:t>
            </a:r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 descr="1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5286375"/>
            <a:ext cx="9350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 descr="1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429250"/>
            <a:ext cx="9350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1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571875"/>
            <a:ext cx="9350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1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4929188"/>
            <a:ext cx="9350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8" descr="1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286250"/>
            <a:ext cx="93503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Рисунок 9" descr="12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000500"/>
            <a:ext cx="9350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ежик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2" descr="копатыч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2731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9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1288"/>
            <a:ext cx="467518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2500313" y="285750"/>
            <a:ext cx="5357812" cy="1214438"/>
          </a:xfrm>
          <a:prstGeom prst="cloudCallout">
            <a:avLst>
              <a:gd name="adj1" fmla="val 61629"/>
              <a:gd name="adj2" fmla="val 25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СПИШИ ПРЕДЛОЖЕНИЯ, ИСПРАВИВ ОШИБКИ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28625" y="2214563"/>
            <a:ext cx="8215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У васютки ужки чутки. Усы длинные, шупка шёлковая. Гласки огневые, кокти цебкие, Ласкоф васка да хетёр. Днём на солныжке лижит и всё скаски говорит.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1288"/>
            <a:ext cx="467518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2" descr="копатыч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85750"/>
            <a:ext cx="12731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928813" y="357188"/>
            <a:ext cx="6500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omic Sans MS" pitchFamily="66" charset="0"/>
              </a:rPr>
              <a:t>ПРОВЕРИМ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28625" y="2214563"/>
            <a:ext cx="8215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У Васютки ушки чутки. Усы длинные, шубка шёлковая. Глазки огневые, когти цепкие. Ласков Васька да хитёр. Днём на солнышке лежит и всё сказки говорит.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229600" cy="403225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ru-RU" sz="2800" dirty="0" smtClean="0">
              <a:solidFill>
                <a:srgbClr val="66FF33"/>
              </a:solidFill>
              <a:effectLst/>
            </a:endParaRPr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0000FF"/>
                </a:solidFill>
                <a:effectLst/>
              </a:rPr>
              <a:t>Я  узнал …..</a:t>
            </a:r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00B050"/>
                </a:solidFill>
                <a:effectLst/>
              </a:rPr>
              <a:t>Я  научился…</a:t>
            </a:r>
          </a:p>
          <a:p>
            <a:pPr>
              <a:buFontTx/>
              <a:buNone/>
            </a:pPr>
            <a:r>
              <a:rPr lang="ru-RU" sz="4800" b="1" i="1" dirty="0" smtClean="0">
                <a:solidFill>
                  <a:srgbClr val="FF0000"/>
                </a:solidFill>
                <a:effectLst/>
              </a:rPr>
              <a:t>Мне  понравилось ….</a:t>
            </a:r>
            <a:endParaRPr lang="ru-RU" sz="2800" b="1" i="1" dirty="0" smtClean="0">
              <a:solidFill>
                <a:srgbClr val="FF0000"/>
              </a:solidFill>
              <a:effectLst/>
            </a:endParaRPr>
          </a:p>
          <a:p>
            <a:endParaRPr lang="ru-RU" dirty="0" smtClean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6204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i="1" cap="none" spc="200" dirty="0" smtClean="0">
                <a:ln w="69850" cap="rnd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  <a:bevel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</a:t>
            </a:r>
            <a:r>
              <a:rPr lang="ru-RU" sz="11500" b="1" i="1" cap="none" spc="200" dirty="0" smtClean="0">
                <a:ln w="69850" cap="rnd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bevel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500" b="1" i="1" spc="200" dirty="0" smtClean="0">
                <a:ln w="69850" cap="rnd">
                  <a:gradFill flip="none" rotWithShape="1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  <a:tileRect/>
                  </a:gradFill>
                  <a:bevel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85786" y="1142984"/>
            <a:ext cx="742955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Всё начинается со школьного звонка 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далёкий путь отчаливают парты,  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Там, впереди, покруче будут старты</a:t>
            </a:r>
          </a:p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посерьёзней будут, а пока… </a:t>
            </a:r>
          </a:p>
          <a:p>
            <a:pPr>
              <a:spcBef>
                <a:spcPct val="50000"/>
              </a:spcBef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Нас ждёт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урок!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1288"/>
            <a:ext cx="467518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3" descr="Крош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57188"/>
            <a:ext cx="119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flipH="1">
            <a:off x="1285875" y="214313"/>
            <a:ext cx="5357813" cy="1214437"/>
          </a:xfrm>
          <a:prstGeom prst="cloudCallout">
            <a:avLst>
              <a:gd name="adj1" fmla="val -61879"/>
              <a:gd name="adj2" fmla="val 243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ОТГАДАЙ ЗАГАДКИ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785813" y="1928813"/>
            <a:ext cx="67865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Я и круглый, я и </a:t>
            </a:r>
            <a:r>
              <a:rPr lang="ru-RU" sz="3200" dirty="0" smtClean="0"/>
              <a:t>гладкий</a:t>
            </a:r>
            <a:r>
              <a:rPr lang="ru-RU" sz="3200" dirty="0"/>
              <a:t>,</a:t>
            </a:r>
          </a:p>
          <a:p>
            <a:r>
              <a:rPr lang="ru-RU" sz="3200" dirty="0"/>
              <a:t>И на вкус приятно </a:t>
            </a:r>
            <a:r>
              <a:rPr lang="ru-RU" sz="3200" dirty="0" smtClean="0"/>
              <a:t>сла</a:t>
            </a:r>
            <a:r>
              <a:rPr lang="ru-RU" sz="3200" dirty="0"/>
              <a:t>д</a:t>
            </a:r>
            <a:r>
              <a:rPr lang="ru-RU" sz="3200" dirty="0" smtClean="0"/>
              <a:t>кий</a:t>
            </a:r>
            <a:r>
              <a:rPr lang="ru-RU" sz="3200" dirty="0"/>
              <a:t>.</a:t>
            </a:r>
          </a:p>
          <a:p>
            <a:r>
              <a:rPr lang="ru-RU" sz="3200" dirty="0"/>
              <a:t>Знает каждый </a:t>
            </a:r>
            <a:r>
              <a:rPr lang="ru-RU" sz="3200" dirty="0" smtClean="0"/>
              <a:t>карапу</a:t>
            </a:r>
            <a:r>
              <a:rPr lang="ru-RU" sz="3200" dirty="0"/>
              <a:t>з</a:t>
            </a:r>
            <a:r>
              <a:rPr lang="ru-RU" sz="3200" dirty="0" smtClean="0"/>
              <a:t>,</a:t>
            </a:r>
            <a:endParaRPr lang="ru-RU" sz="3200" dirty="0"/>
          </a:p>
          <a:p>
            <a:r>
              <a:rPr lang="ru-RU" sz="3200" dirty="0"/>
              <a:t>Что зовут меня …</a:t>
            </a:r>
          </a:p>
          <a:p>
            <a:endParaRPr lang="ru-RU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25" y="4714875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АРБУЗ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1288"/>
            <a:ext cx="467518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73" descr="Крош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57188"/>
            <a:ext cx="119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71500" y="1214438"/>
            <a:ext cx="60721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Я и горький, я и </a:t>
            </a:r>
            <a:r>
              <a:rPr lang="ru-RU" sz="3200" dirty="0" smtClean="0"/>
              <a:t>сла</a:t>
            </a:r>
            <a:r>
              <a:rPr lang="ru-RU" sz="3200" dirty="0"/>
              <a:t>д</a:t>
            </a:r>
            <a:r>
              <a:rPr lang="ru-RU" sz="3200" dirty="0" smtClean="0"/>
              <a:t>кий</a:t>
            </a:r>
            <a:r>
              <a:rPr lang="ru-RU" sz="3200" dirty="0"/>
              <a:t>,</a:t>
            </a:r>
          </a:p>
          <a:p>
            <a:r>
              <a:rPr lang="ru-RU" sz="3200" dirty="0"/>
              <a:t>К солнцу я тянусь из </a:t>
            </a:r>
            <a:r>
              <a:rPr lang="ru-RU" sz="3200" dirty="0" smtClean="0"/>
              <a:t>гря</a:t>
            </a:r>
            <a:r>
              <a:rPr lang="ru-RU" sz="3200" dirty="0"/>
              <a:t>д</a:t>
            </a:r>
            <a:r>
              <a:rPr lang="ru-RU" sz="3200" dirty="0" smtClean="0"/>
              <a:t>ки</a:t>
            </a:r>
            <a:r>
              <a:rPr lang="ru-RU" sz="3200" dirty="0"/>
              <a:t>.</a:t>
            </a:r>
          </a:p>
          <a:p>
            <a:r>
              <a:rPr lang="ru-RU" sz="3200" dirty="0"/>
              <a:t>Малышам полезный </a:t>
            </a:r>
            <a:r>
              <a:rPr lang="ru-RU" sz="3200" dirty="0" smtClean="0"/>
              <a:t>дру</a:t>
            </a:r>
            <a:r>
              <a:rPr lang="ru-RU" sz="3200" dirty="0"/>
              <a:t>г</a:t>
            </a:r>
            <a:r>
              <a:rPr lang="ru-RU" sz="3200" dirty="0" smtClean="0"/>
              <a:t>,</a:t>
            </a:r>
            <a:endParaRPr lang="ru-RU" sz="3200" dirty="0"/>
          </a:p>
          <a:p>
            <a:r>
              <a:rPr lang="ru-RU" sz="3200" dirty="0"/>
              <a:t>А зовусь я просто - 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392906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ЛУК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1288"/>
            <a:ext cx="467518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73" descr="Крош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57188"/>
            <a:ext cx="119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28625" y="1071563"/>
            <a:ext cx="72151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По полотняной стране,</a:t>
            </a:r>
          </a:p>
          <a:p>
            <a:r>
              <a:rPr lang="ru-RU" sz="3200" dirty="0"/>
              <a:t>По реке простыне</a:t>
            </a:r>
          </a:p>
          <a:p>
            <a:r>
              <a:rPr lang="ru-RU" sz="3200" dirty="0"/>
              <a:t>Плывёт </a:t>
            </a:r>
            <a:r>
              <a:rPr lang="ru-RU" sz="3200" dirty="0" smtClean="0"/>
              <a:t>парохо</a:t>
            </a:r>
            <a:r>
              <a:rPr lang="ru-RU" sz="3200" dirty="0"/>
              <a:t>д</a:t>
            </a:r>
          </a:p>
          <a:p>
            <a:r>
              <a:rPr lang="ru-RU" sz="3200" dirty="0"/>
              <a:t>То </a:t>
            </a:r>
            <a:r>
              <a:rPr lang="ru-RU" sz="3200" dirty="0" smtClean="0"/>
              <a:t>наза</a:t>
            </a:r>
            <a:r>
              <a:rPr lang="ru-RU" sz="3200" dirty="0"/>
              <a:t>д</a:t>
            </a:r>
            <a:r>
              <a:rPr lang="ru-RU" sz="3200" dirty="0" smtClean="0"/>
              <a:t>, </a:t>
            </a:r>
            <a:r>
              <a:rPr lang="ru-RU" sz="3200" dirty="0"/>
              <a:t>то </a:t>
            </a:r>
            <a:r>
              <a:rPr lang="ru-RU" sz="3200" dirty="0" smtClean="0"/>
              <a:t>вперё</a:t>
            </a:r>
            <a:r>
              <a:rPr lang="ru-RU" sz="3200" dirty="0"/>
              <a:t>д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/>
              <a:t>А за ним такая </a:t>
            </a:r>
            <a:r>
              <a:rPr lang="ru-RU" sz="3200" dirty="0" smtClean="0"/>
              <a:t>гла</a:t>
            </a:r>
            <a:r>
              <a:rPr lang="ru-RU" sz="3200" dirty="0"/>
              <a:t>д</a:t>
            </a:r>
            <a:r>
              <a:rPr lang="ru-RU" sz="3200" dirty="0" smtClean="0"/>
              <a:t>ь</a:t>
            </a:r>
            <a:r>
              <a:rPr lang="ru-RU" sz="3200" dirty="0"/>
              <a:t>,</a:t>
            </a:r>
          </a:p>
          <a:p>
            <a:r>
              <a:rPr lang="ru-RU" sz="3200" dirty="0"/>
              <a:t>Что и зыби не видать.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72063" y="4572000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/>
              <a:t>УТЮГ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50" t="21466" r="2304" b="24441"/>
          <a:stretch>
            <a:fillRect/>
          </a:stretch>
        </p:blipFill>
        <p:spPr bwMode="auto">
          <a:xfrm>
            <a:off x="0" y="0"/>
            <a:ext cx="921547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143116"/>
            <a:ext cx="4143404" cy="27320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i="1" dirty="0" smtClean="0"/>
              <a:t>«Правописание парных согласных в корне слова»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214422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/>
              <a:t>Тема урока: </a:t>
            </a:r>
          </a:p>
        </p:txBody>
      </p:sp>
      <p:pic>
        <p:nvPicPr>
          <p:cNvPr id="6" name="Picture 2" descr="C:\Documents and Settings\User\Мои документы\Мои рисунки\прикол\0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00372"/>
            <a:ext cx="2247909" cy="1833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6157" b="18202"/>
          <a:stretch>
            <a:fillRect/>
          </a:stretch>
        </p:blipFill>
        <p:spPr bwMode="auto">
          <a:xfrm>
            <a:off x="0" y="0"/>
            <a:ext cx="9143999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-42874"/>
            <a:ext cx="8229600" cy="68579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9097" t="62999" r="25695" b="26150"/>
          <a:stretch>
            <a:fillRect/>
          </a:stretch>
        </p:blipFill>
        <p:spPr bwMode="auto">
          <a:xfrm>
            <a:off x="3643306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9097" t="62999" r="25695" b="26150"/>
          <a:stretch>
            <a:fillRect/>
          </a:stretch>
        </p:blipFill>
        <p:spPr bwMode="auto">
          <a:xfrm>
            <a:off x="4071934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9097" t="62999" r="25695" b="26150"/>
          <a:stretch>
            <a:fillRect/>
          </a:stretch>
        </p:blipFill>
        <p:spPr bwMode="auto">
          <a:xfrm>
            <a:off x="4500562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9097" t="62999" r="25695" b="26150"/>
          <a:stretch>
            <a:fillRect/>
          </a:stretch>
        </p:blipFill>
        <p:spPr bwMode="auto">
          <a:xfrm>
            <a:off x="4929190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69097" t="62999" r="25695" b="26150"/>
          <a:stretch>
            <a:fillRect/>
          </a:stretch>
        </p:blipFill>
        <p:spPr bwMode="auto">
          <a:xfrm>
            <a:off x="5429256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69097" t="62999" r="25695" b="26150"/>
          <a:stretch>
            <a:fillRect/>
          </a:stretch>
        </p:blipFill>
        <p:spPr bwMode="auto">
          <a:xfrm>
            <a:off x="5857884" y="5214950"/>
            <a:ext cx="4286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9814" t="63522" r="55135" b="25429"/>
          <a:stretch>
            <a:fillRect/>
          </a:stretch>
        </p:blipFill>
        <p:spPr bwMode="auto">
          <a:xfrm>
            <a:off x="3663717" y="5214950"/>
            <a:ext cx="40821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3314" t="65106" r="50055" b="26605"/>
          <a:stretch>
            <a:fillRect/>
          </a:stretch>
        </p:blipFill>
        <p:spPr bwMode="auto">
          <a:xfrm>
            <a:off x="4000496" y="528638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49116" t="64070" r="45082" b="26605"/>
          <a:stretch>
            <a:fillRect/>
          </a:stretch>
        </p:blipFill>
        <p:spPr bwMode="auto">
          <a:xfrm>
            <a:off x="4500562" y="5214950"/>
            <a:ext cx="5000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54089" t="64070" r="41767" b="26605"/>
          <a:stretch>
            <a:fillRect/>
          </a:stretch>
        </p:blipFill>
        <p:spPr bwMode="auto">
          <a:xfrm>
            <a:off x="5000628" y="5214950"/>
            <a:ext cx="35719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58233" t="64070" r="35136" b="26605"/>
          <a:stretch>
            <a:fillRect/>
          </a:stretch>
        </p:blipFill>
        <p:spPr bwMode="auto">
          <a:xfrm>
            <a:off x="5286380" y="5214950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64063" t="64287" r="30468" b="27338"/>
          <a:stretch>
            <a:fillRect/>
          </a:stretch>
        </p:blipFill>
        <p:spPr bwMode="auto">
          <a:xfrm>
            <a:off x="5786446" y="5072074"/>
            <a:ext cx="5000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1288"/>
            <a:ext cx="467518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143000" y="1928813"/>
            <a:ext cx="7000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mic Sans MS" pitchFamily="66" charset="0"/>
              </a:rPr>
              <a:t>Парные согласные –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 самые опасные!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В корне ты их проверяй –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Рядом гласный подставляй!</a:t>
            </a:r>
          </a:p>
        </p:txBody>
      </p:sp>
      <p:pic>
        <p:nvPicPr>
          <p:cNvPr id="3076" name="Picture 39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1288"/>
            <a:ext cx="4675188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0" descr="Ёжик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500063"/>
            <a:ext cx="12128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1" descr="Кар-Карыч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13" y="1928813"/>
            <a:ext cx="12350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2" descr="копатыч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38" y="3786188"/>
            <a:ext cx="1273175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3" descr="Крош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13" y="3643313"/>
            <a:ext cx="11969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714750" y="4000500"/>
            <a:ext cx="2184400" cy="1500188"/>
            <a:chOff x="2113" y="2387"/>
            <a:chExt cx="1376" cy="945"/>
          </a:xfrm>
        </p:grpSpPr>
        <p:pic>
          <p:nvPicPr>
            <p:cNvPr id="3086" name="Picture 69" descr="Бараш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13" y="2523"/>
              <a:ext cx="767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74" descr="Лосяш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789" y="2387"/>
              <a:ext cx="700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2" name="Picture 76" descr="Пин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71938" y="214313"/>
            <a:ext cx="1211262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77" descr="Совунья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00166" y="357166"/>
            <a:ext cx="1309687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78" descr="нюша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5600" y="1916113"/>
            <a:ext cx="12684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8" descr="Рисунок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324350" y="5189538"/>
            <a:ext cx="481965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314</Words>
  <Application>Microsoft Office PowerPoint</Application>
  <PresentationFormat>Экран (4:3)</PresentationFormat>
  <Paragraphs>76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Валентина</cp:lastModifiedBy>
  <cp:revision>5</cp:revision>
  <dcterms:created xsi:type="dcterms:W3CDTF">2012-11-22T12:54:45Z</dcterms:created>
  <dcterms:modified xsi:type="dcterms:W3CDTF">2015-10-28T13:45:45Z</dcterms:modified>
</cp:coreProperties>
</file>